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6" r:id="rId3"/>
    <p:sldId id="346" r:id="rId4"/>
    <p:sldId id="375" r:id="rId5"/>
    <p:sldId id="376" r:id="rId6"/>
    <p:sldId id="377" r:id="rId7"/>
    <p:sldId id="378" r:id="rId8"/>
    <p:sldId id="379" r:id="rId9"/>
    <p:sldId id="380" r:id="rId10"/>
    <p:sldId id="370" r:id="rId11"/>
    <p:sldId id="351" r:id="rId12"/>
    <p:sldId id="353" r:id="rId13"/>
    <p:sldId id="372" r:id="rId14"/>
    <p:sldId id="373" r:id="rId15"/>
    <p:sldId id="355" r:id="rId16"/>
    <p:sldId id="362" r:id="rId17"/>
    <p:sldId id="363" r:id="rId18"/>
    <p:sldId id="364" r:id="rId19"/>
    <p:sldId id="371" r:id="rId20"/>
    <p:sldId id="365" r:id="rId21"/>
    <p:sldId id="36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69146" autoAdjust="0"/>
  </p:normalViewPr>
  <p:slideViewPr>
    <p:cSldViewPr snapToGrid="0">
      <p:cViewPr varScale="1">
        <p:scale>
          <a:sx n="73" d="100"/>
          <a:sy n="73" d="100"/>
        </p:scale>
        <p:origin x="984" y="184"/>
      </p:cViewPr>
      <p:guideLst>
        <p:guide orient="horz" pos="2160"/>
        <p:guide pos="384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‹Nº›</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lska1.pl/wizyta/dodatkowe-informacje-dla-osob-z-spektrum-niepelnosprawnosc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ybf4SAiKqNk"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com/watch?v=L-5SzOxOWp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ci-europe.org/mediaroom/476-europe-s-airports-put-the-needs-of-passengers-with-non-visible-disabilities-centre-stage-with-inaugural-guidanc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osijek-airport.hr/en/news/2028/osijek-airport-became-part-of-hidden-disabilities-sunflower-program/" TargetMode="External"/><Relationship Id="rId3" Type="http://schemas.openxmlformats.org/officeDocument/2006/relationships/hyperlink" Target="https://hdsunflower.com/" TargetMode="External"/><Relationship Id="rId7" Type="http://schemas.openxmlformats.org/officeDocument/2006/relationships/hyperlink" Target="https://www.viennaairport.com/passagiere/flughafen/barrierefrei_reise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er.berlin-airport.de/de/news/2023-02-15-sunflower.html" TargetMode="External"/><Relationship Id="rId5" Type="http://schemas.openxmlformats.org/officeDocument/2006/relationships/hyperlink" Target="https://www.krakowairport.pl/en/passenger/travel/special-needs/hidden-disabilitiess" TargetMode="External"/><Relationship Id="rId4" Type="http://schemas.openxmlformats.org/officeDocument/2006/relationships/hyperlink" Target="https://www.gatwickairport.com/passenger-guides/special-assistanc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iam.ie/advice-guidance/accessing-suppor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belfastairport.com/special-assistance/autism-awareness" TargetMode="External"/><Relationship Id="rId4" Type="http://schemas.openxmlformats.org/officeDocument/2006/relationships/hyperlink" Target="https://www.dublinairport.com/accessibility/travelling-with-autis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eneziaairport.it/info-e-assistenza/autismo.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utismadventuresabroad.com/accessible-italy-why-florence-should-be-on-every-autistic-travelers-bucketlis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altairport.com/malta-international-airport-autism-quality-spaces-quality-lab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utismeurope.org/blog/2022/01/19/eight-autism-friendly-spaces-accredited-in-malt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utismfriendlyspaces.eu/plac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autismfriendlyspaces.eu/documents/Criteria%20for%20AFS%20Quality%20Label.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siam.ie/what-we-do/training-accredit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tism.org.uk/what-we-do/campaign/public-understanding/too-much-inform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autismeurope.org/blog/2019/09/18/autistic-people-request-accessible-train-and-air-travel-during-eu-mobility-wee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isitbritain.org/business-advice/make-your-business-accessible-and-inclusive/englands-inclusive-tourism-action-grou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tism.org.uk/advice-and-guidance/professional-practice/museum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olin.pl/en/planning-your-visit/accessible-museu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polin.pl/en/event/morning-birds-tour-for-families-with-autistic-children" TargetMode="External"/><Relationship Id="rId5" Type="http://schemas.openxmlformats.org/officeDocument/2006/relationships/hyperlink" Target="https://virtualtour.polin.pl/" TargetMode="External"/><Relationship Id="rId4" Type="http://schemas.openxmlformats.org/officeDocument/2006/relationships/hyperlink" Target="https://www.polin.pl/en/system/files/attachments/przedprzewodnik_en.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BE" dirty="0"/>
              <a:t>Good practices in accessible </a:t>
            </a:r>
            <a:r>
              <a:rPr lang="fr-BE" dirty="0" err="1"/>
              <a:t>tourism</a:t>
            </a:r>
            <a:endParaRPr lang="fr-BE" dirty="0"/>
          </a:p>
          <a:p>
            <a:pPr marL="0" lvl="0" indent="0" algn="l" rtl="0">
              <a:spcBef>
                <a:spcPts val="0"/>
              </a:spcBef>
              <a:spcAft>
                <a:spcPts val="0"/>
              </a:spcAft>
              <a:buNone/>
            </a:pPr>
            <a:r>
              <a:rPr lang="fr-BE" dirty="0"/>
              <a:t>Online training</a:t>
            </a:r>
          </a:p>
          <a:p>
            <a:pPr marL="0" lvl="0" indent="0" algn="l" rtl="0">
              <a:spcBef>
                <a:spcPts val="0"/>
              </a:spcBef>
              <a:spcAft>
                <a:spcPts val="0"/>
              </a:spcAft>
              <a:buNone/>
            </a:pPr>
            <a:r>
              <a:rPr lang="fr-BE" dirty="0"/>
              <a:t>Zoom 7 May 2024</a:t>
            </a:r>
          </a:p>
          <a:p>
            <a:pPr marL="0" lvl="0" indent="0" algn="l" rtl="0">
              <a:spcBef>
                <a:spcPts val="0"/>
              </a:spcBef>
              <a:spcAft>
                <a:spcPts val="0"/>
              </a:spcAft>
              <a:buNone/>
            </a:pPr>
            <a:r>
              <a:rPr lang="fr-BE" dirty="0"/>
              <a:t>An-Sofie Leenknecht</a:t>
            </a:r>
          </a:p>
          <a:p>
            <a:pPr marL="0" lvl="0" indent="0" algn="l" rtl="0">
              <a:spcBef>
                <a:spcPts val="0"/>
              </a:spcBef>
              <a:spcAft>
                <a:spcPts val="0"/>
              </a:spcAft>
              <a:buNone/>
            </a:pPr>
            <a:r>
              <a:rPr lang="fr-BE" dirty="0"/>
              <a:t>European Disability Forum</a:t>
            </a: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r>
              <a:rPr lang="en-GB" b="1" dirty="0"/>
              <a:t>website of the </a:t>
            </a:r>
            <a:r>
              <a:rPr lang="en-GB" b="1" dirty="0" err="1"/>
              <a:t>Polin</a:t>
            </a:r>
            <a:r>
              <a:rPr lang="en-GB" b="1" dirty="0"/>
              <a:t> museum where it says 'virtual tour of the core exhibition'</a:t>
            </a:r>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183683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GB" sz="1200" b="1" dirty="0"/>
              <a:t>From Poland:</a:t>
            </a:r>
          </a:p>
          <a:p>
            <a:pPr marL="0" indent="0">
              <a:lnSpc>
                <a:spcPct val="150000"/>
              </a:lnSpc>
              <a:buNone/>
            </a:pPr>
            <a:r>
              <a:rPr lang="en-GB" sz="1200" dirty="0">
                <a:hlinkClick r:id="rId3"/>
              </a:rPr>
              <a:t>Emigration Museum Gdynia</a:t>
            </a:r>
            <a:endParaRPr lang="en-GB" sz="1200" dirty="0"/>
          </a:p>
          <a:p>
            <a:pPr marL="0" indent="0">
              <a:lnSpc>
                <a:spcPct val="150000"/>
              </a:lnSpc>
              <a:buNone/>
            </a:pPr>
            <a:r>
              <a:rPr lang="en-GB" sz="1200" dirty="0">
                <a:hlinkClick r:id="rId4"/>
              </a:rPr>
              <a:t>Explanation video</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388879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 travel for autistic people and their families</a:t>
            </a:r>
          </a:p>
          <a:p>
            <a:pPr marL="0" indent="0">
              <a:lnSpc>
                <a:spcPct val="150000"/>
              </a:lnSpc>
              <a:buNone/>
            </a:pPr>
            <a:r>
              <a:rPr lang="en-GB" sz="1200" dirty="0"/>
              <a:t>Issues: </a:t>
            </a:r>
          </a:p>
          <a:p>
            <a:pPr marL="0" indent="0">
              <a:lnSpc>
                <a:spcPct val="150000"/>
              </a:lnSpc>
              <a:buNone/>
            </a:pPr>
            <a:r>
              <a:rPr lang="en-US" b="1" dirty="0"/>
              <a:t>Khalid Al Ameri (2019) </a:t>
            </a:r>
            <a:r>
              <a:rPr lang="en-US" b="1" dirty="0">
                <a:hlinkClick r:id="rId3"/>
              </a:rPr>
              <a:t>AIRPLANES &amp; AUTISM</a:t>
            </a:r>
            <a:r>
              <a:rPr lang="en-GB" sz="1200" dirty="0">
                <a:hlinkClick r:id="rId3"/>
              </a:rPr>
              <a:t> </a:t>
            </a:r>
            <a:endParaRPr lang="en-GB" sz="1200" dirty="0"/>
          </a:p>
          <a:p>
            <a:pPr marL="0" indent="0">
              <a:lnSpc>
                <a:spcPct val="150000"/>
              </a:lnSpc>
              <a:buNone/>
            </a:pPr>
            <a:r>
              <a:rPr lang="en-GB" sz="1200" dirty="0"/>
              <a:t>travels with his autistic son uses DPNA code raises awareness and lists good practice examples</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19639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 travel for autistic people and their families</a:t>
            </a:r>
          </a:p>
          <a:p>
            <a:pPr marL="0" indent="0">
              <a:lnSpc>
                <a:spcPct val="150000"/>
              </a:lnSpc>
              <a:buNone/>
            </a:pPr>
            <a:r>
              <a:rPr lang="en-GB" sz="1200" dirty="0"/>
              <a:t>Issues: </a:t>
            </a:r>
          </a:p>
          <a:p>
            <a:pPr marL="0" indent="0">
              <a:lnSpc>
                <a:spcPct val="150000"/>
              </a:lnSpc>
              <a:buNone/>
            </a:pPr>
            <a:r>
              <a:rPr lang="en-US" sz="1200" b="1" dirty="0"/>
              <a:t>Airport Council International Europe –ACI-Europe (2024) </a:t>
            </a:r>
            <a:r>
              <a:rPr lang="en-US" sz="1200" b="1" dirty="0">
                <a:hlinkClick r:id="rId3"/>
              </a:rPr>
              <a:t>Europe’s airports put the needs of passengers with non-visible disabilities </a:t>
            </a:r>
            <a:r>
              <a:rPr lang="en-US" sz="1200" b="1" dirty="0" err="1">
                <a:hlinkClick r:id="rId3"/>
              </a:rPr>
              <a:t>centre</a:t>
            </a:r>
            <a:r>
              <a:rPr lang="en-US" sz="1200" b="1" dirty="0">
                <a:hlinkClick r:id="rId3"/>
              </a:rPr>
              <a:t> stage with inaugural guidance</a:t>
            </a:r>
            <a:endParaRPr lang="en-GB" sz="1200"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333333"/>
                </a:solidFill>
                <a:latin typeface="Montserrat"/>
              </a:rPr>
              <a:t>Olivier </a:t>
            </a:r>
            <a:r>
              <a:rPr lang="en-US" b="1" dirty="0" err="1">
                <a:solidFill>
                  <a:srgbClr val="333333"/>
                </a:solidFill>
                <a:latin typeface="Montserrat"/>
              </a:rPr>
              <a:t>Jankovec</a:t>
            </a:r>
            <a:r>
              <a:rPr lang="en-US" b="1" dirty="0">
                <a:solidFill>
                  <a:srgbClr val="333333"/>
                </a:solidFill>
                <a:latin typeface="Montserrat"/>
              </a:rPr>
              <a:t>, ACI EUROPE Director General </a:t>
            </a:r>
            <a:r>
              <a:rPr lang="en-US" dirty="0">
                <a:solidFill>
                  <a:srgbClr val="333333"/>
                </a:solidFill>
                <a:latin typeface="Montserrat"/>
              </a:rPr>
              <a:t>said: “</a:t>
            </a:r>
            <a:r>
              <a:rPr lang="en-US" i="1" dirty="0">
                <a:solidFill>
                  <a:srgbClr val="333333"/>
                </a:solidFill>
                <a:latin typeface="Montserrat"/>
              </a:rPr>
              <a:t>Travel is a fundamental right for all, and it is our collective responsibility to ensure that airports across Europe remain accessible to everyone. This document serves as a guiding light for airport managing bodies and their stakeholders, offering practical guidance on how to assist passengers with non-visible disabilities in an empathetic and respectful manner. Together, we can make air travel more inclusive, ensuring that every passenger's journey is marked by dignity, respect, and equal access to the wonders of our world</a:t>
            </a:r>
            <a:r>
              <a:rPr lang="en-US" dirty="0">
                <a:solidFill>
                  <a:srgbClr val="333333"/>
                </a:solidFill>
                <a:latin typeface="Montserrat"/>
              </a:rPr>
              <a:t>.”</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167154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dirty="0"/>
              <a:t>Examples of good practices </a:t>
            </a:r>
            <a:endParaRPr lang="en-GB" b="1" dirty="0"/>
          </a:p>
          <a:p>
            <a:pPr marL="0" indent="0">
              <a:lnSpc>
                <a:spcPct val="150000"/>
              </a:lnSpc>
              <a:buNone/>
            </a:pPr>
            <a:r>
              <a:rPr lang="en-GB" sz="1200" b="1" dirty="0"/>
              <a:t>Hidden Disabilities Scheme:</a:t>
            </a:r>
          </a:p>
          <a:p>
            <a:pPr marL="0" indent="0">
              <a:lnSpc>
                <a:spcPct val="150000"/>
              </a:lnSpc>
              <a:buNone/>
            </a:pPr>
            <a:r>
              <a:rPr lang="en-GB" sz="1200" b="1" dirty="0">
                <a:hlinkClick r:id="rId3"/>
              </a:rPr>
              <a:t>Sunflower Lanyard</a:t>
            </a:r>
            <a:endParaRPr lang="en-GB" sz="1200" b="1" dirty="0"/>
          </a:p>
          <a:p>
            <a:pPr marL="0" indent="0">
              <a:lnSpc>
                <a:spcPct val="150000"/>
              </a:lnSpc>
              <a:buNone/>
            </a:pPr>
            <a:r>
              <a:rPr lang="en-GB" sz="1100" b="1" dirty="0"/>
              <a:t>Recognised in: </a:t>
            </a:r>
          </a:p>
          <a:p>
            <a:pPr marL="0" indent="0">
              <a:lnSpc>
                <a:spcPct val="150000"/>
              </a:lnSpc>
              <a:buNone/>
            </a:pPr>
            <a:r>
              <a:rPr lang="en-US" sz="1200" dirty="0">
                <a:hlinkClick r:id="rId4"/>
              </a:rPr>
              <a:t>London Gatwick: Special Assistance: Hidden disabilities</a:t>
            </a:r>
            <a:endParaRPr lang="en-US" sz="1200" dirty="0"/>
          </a:p>
          <a:p>
            <a:pPr marL="0" indent="0">
              <a:lnSpc>
                <a:spcPct val="150000"/>
              </a:lnSpc>
              <a:buNone/>
            </a:pPr>
            <a:r>
              <a:rPr lang="en-GB" sz="1200" dirty="0">
                <a:hlinkClick r:id="rId5"/>
              </a:rPr>
              <a:t>Krakow Airport: Hidden Disabilities</a:t>
            </a:r>
            <a:endParaRPr lang="en-GB" sz="1200" dirty="0"/>
          </a:p>
          <a:p>
            <a:pPr marL="0" indent="0">
              <a:lnSpc>
                <a:spcPct val="150000"/>
              </a:lnSpc>
              <a:buNone/>
            </a:pPr>
            <a:r>
              <a:rPr lang="en-US" sz="1200" dirty="0" err="1"/>
              <a:t>Flughafen</a:t>
            </a:r>
            <a:r>
              <a:rPr lang="en-US" sz="1200" dirty="0"/>
              <a:t> Berlin Brandenburg: </a:t>
            </a:r>
            <a:r>
              <a:rPr lang="en-US" sz="1200" dirty="0">
                <a:hlinkClick r:id="rId6"/>
              </a:rPr>
              <a:t>BER </a:t>
            </a:r>
            <a:r>
              <a:rPr lang="en-US" sz="1200" dirty="0" err="1">
                <a:hlinkClick r:id="rId6"/>
              </a:rPr>
              <a:t>wird</a:t>
            </a:r>
            <a:r>
              <a:rPr lang="en-US" sz="1200" dirty="0">
                <a:hlinkClick r:id="rId6"/>
              </a:rPr>
              <a:t> Sunflower-Airport</a:t>
            </a:r>
            <a:endParaRPr lang="en-US" sz="1200" dirty="0"/>
          </a:p>
          <a:p>
            <a:pPr marL="0" indent="0">
              <a:lnSpc>
                <a:spcPct val="150000"/>
              </a:lnSpc>
              <a:buNone/>
            </a:pPr>
            <a:r>
              <a:rPr lang="en-US" sz="1200" dirty="0"/>
              <a:t>Vienna Airport: </a:t>
            </a:r>
            <a:r>
              <a:rPr lang="en-US" sz="1200" dirty="0" err="1"/>
              <a:t>Barrierefrei</a:t>
            </a:r>
            <a:r>
              <a:rPr lang="en-US" sz="1200" dirty="0"/>
              <a:t> </a:t>
            </a:r>
            <a:r>
              <a:rPr lang="en-US" sz="1200" dirty="0" err="1"/>
              <a:t>reisen</a:t>
            </a:r>
            <a:r>
              <a:rPr lang="en-US" sz="1200" dirty="0"/>
              <a:t>: </a:t>
            </a:r>
            <a:r>
              <a:rPr lang="en-US" sz="1200" dirty="0">
                <a:hlinkClick r:id="rId7"/>
              </a:rPr>
              <a:t>Das </a:t>
            </a:r>
            <a:r>
              <a:rPr lang="en-US" sz="1200" dirty="0" err="1">
                <a:hlinkClick r:id="rId7"/>
              </a:rPr>
              <a:t>Unsichtbare</a:t>
            </a:r>
            <a:r>
              <a:rPr lang="en-US" sz="1200" dirty="0">
                <a:hlinkClick r:id="rId7"/>
              </a:rPr>
              <a:t> </a:t>
            </a:r>
            <a:r>
              <a:rPr lang="en-US" sz="1200" dirty="0" err="1">
                <a:hlinkClick r:id="rId7"/>
              </a:rPr>
              <a:t>sichtbar</a:t>
            </a:r>
            <a:r>
              <a:rPr lang="en-US" sz="1200" dirty="0">
                <a:hlinkClick r:id="rId7"/>
              </a:rPr>
              <a:t> </a:t>
            </a:r>
            <a:r>
              <a:rPr lang="en-US" sz="1200" dirty="0" err="1">
                <a:hlinkClick r:id="rId7"/>
              </a:rPr>
              <a:t>machen</a:t>
            </a:r>
            <a:endParaRPr lang="en-GB" sz="1100" dirty="0"/>
          </a:p>
          <a:p>
            <a:pPr marL="0" indent="0">
              <a:lnSpc>
                <a:spcPct val="150000"/>
              </a:lnSpc>
              <a:buNone/>
            </a:pPr>
            <a:r>
              <a:rPr lang="en-US" sz="1200" dirty="0">
                <a:hlinkClick r:id="rId8"/>
              </a:rPr>
              <a:t>Osijek Airport became part of Hidden Disabilities Sunflower program</a:t>
            </a:r>
            <a:endParaRPr lang="en-GB" sz="1200" dirty="0"/>
          </a:p>
        </p:txBody>
      </p:sp>
      <p:sp>
        <p:nvSpPr>
          <p:cNvPr id="4" name="Slide Number Placeholder 3"/>
          <p:cNvSpPr>
            <a:spLocks noGrp="1"/>
          </p:cNvSpPr>
          <p:nvPr>
            <p:ph type="sldNum" sz="quarter" idx="5"/>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770231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GB" sz="1200" b="1" dirty="0"/>
              <a:t>Other hidden disabilities schemes:</a:t>
            </a:r>
          </a:p>
          <a:p>
            <a:pPr marL="0" indent="0">
              <a:lnSpc>
                <a:spcPct val="150000"/>
              </a:lnSpc>
              <a:buNone/>
            </a:pPr>
            <a:r>
              <a:rPr lang="en-GB" sz="1200" b="1" dirty="0"/>
              <a:t>From Ireland:</a:t>
            </a:r>
          </a:p>
          <a:p>
            <a:pPr marL="0" indent="0">
              <a:lnSpc>
                <a:spcPct val="150000"/>
              </a:lnSpc>
              <a:buNone/>
            </a:pPr>
            <a:r>
              <a:rPr lang="en-GB" sz="1200" b="1" dirty="0" err="1"/>
              <a:t>AsIam</a:t>
            </a:r>
            <a:r>
              <a:rPr lang="en-GB" sz="1200" b="1" dirty="0"/>
              <a:t>: </a:t>
            </a:r>
            <a:r>
              <a:rPr lang="en-GB" sz="1200" b="1" dirty="0">
                <a:hlinkClick r:id="rId3"/>
              </a:rPr>
              <a:t>Accessing Support: Airport Autism Support</a:t>
            </a:r>
            <a:endParaRPr lang="en-GB" sz="1200" b="1" dirty="0"/>
          </a:p>
          <a:p>
            <a:pPr marL="0" indent="0">
              <a:lnSpc>
                <a:spcPct val="150000"/>
              </a:lnSpc>
              <a:buNone/>
            </a:pPr>
            <a:r>
              <a:rPr lang="en-GB" sz="1200" b="1" dirty="0"/>
              <a:t>Dublin Airport: </a:t>
            </a:r>
            <a:r>
              <a:rPr lang="en-GB" sz="1200" b="1" dirty="0">
                <a:hlinkClick r:id="rId4"/>
              </a:rPr>
              <a:t>Travelling with Autism</a:t>
            </a:r>
          </a:p>
          <a:p>
            <a:pPr marL="0" indent="0">
              <a:lnSpc>
                <a:spcPct val="150000"/>
              </a:lnSpc>
              <a:buNone/>
            </a:pPr>
            <a:r>
              <a:rPr lang="en-US" sz="1200" b="1" dirty="0">
                <a:hlinkClick r:id="rId5"/>
              </a:rPr>
              <a:t>Autism Awareness at Belfast International Airport</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77609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GB" sz="1200" b="1" dirty="0"/>
              <a:t>Other hidden disabilities schemes:</a:t>
            </a:r>
          </a:p>
          <a:p>
            <a:pPr marL="0" indent="0">
              <a:lnSpc>
                <a:spcPct val="150000"/>
              </a:lnSpc>
              <a:buNone/>
            </a:pPr>
            <a:r>
              <a:rPr lang="en-GB" sz="1200" b="1" dirty="0"/>
              <a:t>From Italy:</a:t>
            </a:r>
          </a:p>
          <a:p>
            <a:pPr marL="0" indent="0">
              <a:lnSpc>
                <a:spcPct val="150000"/>
              </a:lnSpc>
              <a:buNone/>
            </a:pPr>
            <a:r>
              <a:rPr lang="it-IT" sz="1200" dirty="0">
                <a:hlinkClick r:id="rId3"/>
              </a:rPr>
              <a:t>Venezia Airport – Autismo - Informazioni generali, raccomandazioni e consigli di viaggio per gli accompagnatori di bambini e adulti con autismo </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366706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GB" sz="1400" b="1" dirty="0"/>
              <a:t>Autistic travellers’ experience in Italy:</a:t>
            </a:r>
          </a:p>
          <a:p>
            <a:pPr marL="0" indent="0">
              <a:lnSpc>
                <a:spcPct val="150000"/>
              </a:lnSpc>
              <a:buNone/>
            </a:pPr>
            <a:r>
              <a:rPr lang="en-US" sz="1200" dirty="0">
                <a:hlinkClick r:id="rId3"/>
              </a:rPr>
              <a:t>Autism Adventures Abroad: Accessible Italy: Why Florence Should be on Every Autistic Traveler’s </a:t>
            </a:r>
            <a:r>
              <a:rPr lang="en-US" sz="1200" dirty="0" err="1">
                <a:hlinkClick r:id="rId3"/>
              </a:rPr>
              <a:t>Bucketlist</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134486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GB" sz="1050" b="1" dirty="0"/>
              <a:t>From Malta: </a:t>
            </a:r>
            <a:endParaRPr lang="en-US" cap="all" dirty="0"/>
          </a:p>
          <a:p>
            <a:pPr marL="0" indent="0">
              <a:lnSpc>
                <a:spcPct val="150000"/>
              </a:lnSpc>
              <a:buNone/>
            </a:pPr>
            <a:r>
              <a:rPr lang="en-US" sz="1200" dirty="0">
                <a:hlinkClick r:id="rId3"/>
              </a:rPr>
              <a:t>Malta International Airport Awarded the ‘Autism Friendly Spaces’ Quality Label</a:t>
            </a:r>
            <a:endParaRPr lang="en-GB" sz="105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18022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buNone/>
            </a:pPr>
            <a:r>
              <a:rPr lang="en-US" sz="1800" dirty="0">
                <a:hlinkClick r:id="rId3"/>
              </a:rPr>
              <a:t>Autism-Europe (2022) </a:t>
            </a:r>
            <a:r>
              <a:rPr lang="en-US" sz="1800" b="1" dirty="0">
                <a:hlinkClick r:id="rId3"/>
              </a:rPr>
              <a:t>Eight autism-friendly spaces accredited in Malta</a:t>
            </a:r>
            <a:endParaRPr lang="en-US" sz="1800" b="1" dirty="0"/>
          </a:p>
          <a:p>
            <a:pPr marL="0" indent="0">
              <a:buNone/>
            </a:pPr>
            <a:r>
              <a:rPr lang="en-US" sz="1200" dirty="0"/>
              <a:t>On January 18 2022, eight spaces in Malta were certified as autism-friendly by local non-governmental </a:t>
            </a:r>
            <a:r>
              <a:rPr lang="en-US" sz="1200" dirty="0" err="1"/>
              <a:t>organisation</a:t>
            </a:r>
            <a:r>
              <a:rPr lang="en-US" sz="1200" dirty="0"/>
              <a:t> Prism Malta in collaboration with the Maltese Commission for the Rights of Persons with Disabilities, the Youth Agency </a:t>
            </a:r>
            <a:r>
              <a:rPr lang="en-US" sz="1200" dirty="0" err="1"/>
              <a:t>Aġenzija</a:t>
            </a:r>
            <a:r>
              <a:rPr lang="en-US" sz="1200" dirty="0"/>
              <a:t> </a:t>
            </a:r>
            <a:r>
              <a:rPr lang="en-US" sz="1200" dirty="0" err="1"/>
              <a:t>Żgħażagħ</a:t>
            </a:r>
            <a:r>
              <a:rPr lang="en-US" sz="1200" dirty="0"/>
              <a:t> and the Maltese Minister for Inclusion, Social Wellbeing and Voluntary </a:t>
            </a:r>
            <a:r>
              <a:rPr lang="en-US" sz="1200" dirty="0" err="1"/>
              <a:t>Organisations</a:t>
            </a:r>
            <a:r>
              <a:rPr lang="en-US" sz="1200" dirty="0"/>
              <a:t>. These certifications are awarded in the context of the European project Autism Friendly Spaces in which AE is a partner.</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316915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 </a:t>
            </a:r>
          </a:p>
          <a:p>
            <a:pPr>
              <a:lnSpc>
                <a:spcPct val="107000"/>
              </a:lnSpc>
              <a:spcAft>
                <a:spcPts val="800"/>
              </a:spcAft>
            </a:pPr>
            <a:r>
              <a:rPr lang="en-GB" sz="1200" dirty="0">
                <a:cs typeface="Arial" panose="020B0604020202020204" pitchFamily="34" charset="0"/>
              </a:rPr>
              <a:t>Welcoming and introduction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cs typeface="Arial" panose="020B0604020202020204" pitchFamily="34" charset="0"/>
              </a:rPr>
              <a:t>Christian Takow, Autism Europe </a:t>
            </a:r>
          </a:p>
          <a:p>
            <a:pPr>
              <a:lnSpc>
                <a:spcPct val="107000"/>
              </a:lnSpc>
              <a:spcAft>
                <a:spcPts val="800"/>
              </a:spcAft>
            </a:pPr>
            <a:r>
              <a:rPr lang="en-GB" sz="1200" dirty="0">
                <a:cs typeface="Arial" panose="020B0604020202020204" pitchFamily="34" charset="0"/>
              </a:rPr>
              <a:t>Timo Kallioaho, European Network of (Ex-)Users and Survivors of Psychiatry </a:t>
            </a:r>
          </a:p>
          <a:p>
            <a:pPr>
              <a:lnSpc>
                <a:spcPct val="107000"/>
              </a:lnSpc>
              <a:spcAft>
                <a:spcPts val="800"/>
              </a:spcAft>
            </a:pPr>
            <a:r>
              <a:rPr lang="en-GB" sz="1200" dirty="0">
                <a:cs typeface="Arial" panose="020B0604020202020204" pitchFamily="34" charset="0"/>
              </a:rPr>
              <a:t>Lucia </a:t>
            </a:r>
            <a:r>
              <a:rPr lang="en-GB" sz="1200" dirty="0" err="1">
                <a:cs typeface="Arial" panose="020B0604020202020204" pitchFamily="34" charset="0"/>
              </a:rPr>
              <a:t>Kleekamm</a:t>
            </a:r>
            <a:r>
              <a:rPr lang="en-GB" sz="1200" dirty="0">
                <a:cs typeface="Arial" panose="020B0604020202020204" pitchFamily="34" charset="0"/>
              </a:rPr>
              <a:t>, Mental Health Crowd (Germany)</a:t>
            </a:r>
          </a:p>
          <a:p>
            <a:pPr>
              <a:lnSpc>
                <a:spcPct val="107000"/>
              </a:lnSpc>
              <a:spcAft>
                <a:spcPts val="800"/>
              </a:spcAft>
            </a:pPr>
            <a:r>
              <a:rPr lang="en-GB" sz="1200" dirty="0">
                <a:cs typeface="Arial" panose="020B0604020202020204" pitchFamily="34" charset="0"/>
              </a:rPr>
              <a:t>Q&amp;A and Discussions with everyone</a:t>
            </a:r>
          </a:p>
          <a:p>
            <a:pPr>
              <a:lnSpc>
                <a:spcPct val="107000"/>
              </a:lnSpc>
              <a:spcAft>
                <a:spcPts val="800"/>
              </a:spcAft>
            </a:pPr>
            <a:r>
              <a:rPr lang="en-GB" sz="1200" dirty="0">
                <a:cs typeface="Arial" panose="020B0604020202020204" pitchFamily="34" charset="0"/>
              </a:rPr>
              <a:t>Closing remarks </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252095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US" b="1" dirty="0">
                <a:hlinkClick r:id="rId3"/>
              </a:rPr>
              <a:t>Autism Friendly Spaces project</a:t>
            </a:r>
            <a:endParaRPr lang="en-US" b="1" dirty="0"/>
          </a:p>
          <a:p>
            <a:pPr marL="0" indent="0">
              <a:buNone/>
            </a:pPr>
            <a:r>
              <a:rPr lang="en-US" sz="1200" dirty="0"/>
              <a:t>Autism Friendly Spaces is a concept created to address the needs of persons on the autism spectrum. It offers an educational aspect through online modules, criteria and guidelines for shops and services to apply for an AFS award and how to create an inclusive youth </a:t>
            </a:r>
            <a:r>
              <a:rPr lang="en-US" sz="1200" dirty="0" err="1"/>
              <a:t>centre</a:t>
            </a:r>
            <a:r>
              <a:rPr lang="en-US" sz="1200" dirty="0"/>
              <a:t>.</a:t>
            </a:r>
          </a:p>
          <a:p>
            <a:pPr marL="0" indent="0">
              <a:buNone/>
            </a:pPr>
            <a:r>
              <a:rPr lang="en-US" sz="1200" dirty="0"/>
              <a:t>The project is managed by Prisms Malta, together with Autism Europe, </a:t>
            </a:r>
            <a:r>
              <a:rPr lang="en-US" sz="1200" dirty="0" err="1"/>
              <a:t>Agenzija</a:t>
            </a:r>
            <a:r>
              <a:rPr lang="en-US" sz="1200" dirty="0"/>
              <a:t> </a:t>
            </a:r>
            <a:r>
              <a:rPr lang="en-US" sz="1200" dirty="0" err="1"/>
              <a:t>Zghazagh</a:t>
            </a:r>
            <a:r>
              <a:rPr lang="en-US" sz="1200" dirty="0"/>
              <a:t>, Commission of the Rights of Persons with Disability Malta, Macedonian Scientific Society for Autism, Learning Designers and </a:t>
            </a:r>
            <a:r>
              <a:rPr lang="en-US" sz="1200" dirty="0" err="1"/>
              <a:t>Autisme</a:t>
            </a:r>
            <a:r>
              <a:rPr lang="en-US" sz="1200" dirty="0"/>
              <a:t> Catalunya. It is funded by Erasmus+ funds through the European Union. </a:t>
            </a:r>
          </a:p>
          <a:p>
            <a:pPr marL="0" indent="0">
              <a:lnSpc>
                <a:spcPct val="150000"/>
              </a:lnSpc>
              <a:buNone/>
            </a:pPr>
            <a:r>
              <a:rPr lang="en-US" sz="1600" b="1" dirty="0"/>
              <a:t>Developed </a:t>
            </a:r>
            <a:r>
              <a:rPr lang="en-US" sz="1600" b="1" dirty="0">
                <a:hlinkClick r:id="rId4"/>
              </a:rPr>
              <a:t>Quality Label</a:t>
            </a:r>
            <a:endParaRPr lang="en-US" sz="1600"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20029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US" b="1" dirty="0"/>
              <a:t>Other autism friendly spaces quality label:</a:t>
            </a:r>
          </a:p>
          <a:p>
            <a:pPr marL="0" indent="0">
              <a:lnSpc>
                <a:spcPct val="150000"/>
              </a:lnSpc>
              <a:buNone/>
            </a:pPr>
            <a:r>
              <a:rPr lang="en-US" sz="1100" b="1" dirty="0" err="1"/>
              <a:t>AsIam’s</a:t>
            </a:r>
            <a:r>
              <a:rPr lang="en-US" sz="1100" b="1" dirty="0"/>
              <a:t> </a:t>
            </a:r>
            <a:r>
              <a:rPr lang="en-US" sz="1100" b="1" dirty="0">
                <a:hlinkClick r:id="rId3"/>
              </a:rPr>
              <a:t>Autism friendly accreditation </a:t>
            </a:r>
            <a:endParaRPr lang="en-US" sz="1100"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149791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Verdana" panose="020B0604030504040204" pitchFamily="34" charset="0"/>
              </a:rPr>
              <a:t>Christian Takow, Advocacy Officer</a:t>
            </a:r>
            <a:endParaRPr lang="en-GB" sz="1200" b="1" dirty="0">
              <a:latin typeface="Verdana" panose="020B0604030504040204" pitchFamily="34" charset="0"/>
            </a:endParaRPr>
          </a:p>
          <a:p>
            <a:endParaRPr lang="en-GB" sz="1200" b="1" dirty="0">
              <a:effectLst/>
              <a:latin typeface="Verdana" panose="020B0604030504040204" pitchFamily="34" charset="0"/>
            </a:endParaRPr>
          </a:p>
          <a:p>
            <a:r>
              <a:rPr lang="en-GB" sz="1200" b="1" dirty="0">
                <a:effectLst/>
                <a:latin typeface="Verdana" panose="020B0604030504040204" pitchFamily="34" charset="0"/>
              </a:rPr>
              <a:t>Autism Europe</a:t>
            </a:r>
            <a:endParaRPr lang="en-GB" sz="1200" dirty="0">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242114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What is autism?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Autism is a complex lifelong developmental disability experienced differently by each individual. An estimated seven million people in Europe are considered autistic given that prevalence rates estimate one in 100 people are on the autism spectrum</a:t>
            </a:r>
            <a:endParaRPr lang="en-GB" sz="11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103469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Accessible tourism for autistic people</a:t>
            </a:r>
          </a:p>
          <a:p>
            <a:pPr marL="0" indent="0">
              <a:lnSpc>
                <a:spcPct val="150000"/>
              </a:lnSpc>
              <a:buNone/>
            </a:pPr>
            <a:r>
              <a:rPr lang="en-GB" sz="1200" dirty="0"/>
              <a:t>Accessible tourism for autistic people should be:</a:t>
            </a:r>
          </a:p>
          <a:p>
            <a:pPr>
              <a:lnSpc>
                <a:spcPct val="150000"/>
              </a:lnSpc>
            </a:pPr>
            <a:r>
              <a:rPr lang="en-GB" sz="1200" b="1" dirty="0"/>
              <a:t>Coming with preparations </a:t>
            </a:r>
            <a:r>
              <a:rPr lang="en-GB" sz="1200" dirty="0"/>
              <a:t>(plans, schedules, itinerary) </a:t>
            </a:r>
          </a:p>
          <a:p>
            <a:pPr>
              <a:lnSpc>
                <a:spcPct val="150000"/>
              </a:lnSpc>
            </a:pPr>
            <a:r>
              <a:rPr lang="en-GB" sz="1200" b="1" dirty="0"/>
              <a:t>Sensory sensitive </a:t>
            </a:r>
            <a:r>
              <a:rPr lang="en-GB" sz="1200" dirty="0"/>
              <a:t>(no loud noises, availability of quiet rooms)</a:t>
            </a:r>
          </a:p>
          <a:p>
            <a:pPr>
              <a:lnSpc>
                <a:spcPct val="150000"/>
              </a:lnSpc>
            </a:pPr>
            <a:r>
              <a:rPr lang="en-GB" sz="1200" b="1" dirty="0"/>
              <a:t>Predictable</a:t>
            </a:r>
            <a:r>
              <a:rPr lang="en-GB" sz="1200" dirty="0"/>
              <a:t> (availability of pre-visits, no delays)</a:t>
            </a:r>
          </a:p>
          <a:p>
            <a:pPr>
              <a:lnSpc>
                <a:spcPct val="150000"/>
              </a:lnSpc>
            </a:pPr>
            <a:r>
              <a:rPr lang="en-GB" sz="1200" b="1" dirty="0"/>
              <a:t>Flexible</a:t>
            </a:r>
            <a:r>
              <a:rPr lang="en-GB" sz="1200" dirty="0"/>
              <a:t> (allowing for detours if needed or not if not needed)</a:t>
            </a:r>
          </a:p>
          <a:p>
            <a:pPr>
              <a:lnSpc>
                <a:spcPct val="150000"/>
              </a:lnSpc>
            </a:pPr>
            <a:r>
              <a:rPr lang="en-GB" sz="1200" b="1" dirty="0"/>
              <a:t>Smooth and enjoyable </a:t>
            </a:r>
            <a:r>
              <a:rPr lang="en-GB" sz="1200" dirty="0"/>
              <a:t>(no triggers for stress and anxiety)</a:t>
            </a:r>
          </a:p>
          <a:p>
            <a:pPr>
              <a:lnSpc>
                <a:spcPct val="150000"/>
              </a:lnSpc>
            </a:pPr>
            <a:r>
              <a:rPr lang="en-GB" sz="1200" b="1" dirty="0"/>
              <a:t>Having clear guidance </a:t>
            </a:r>
            <a:r>
              <a:rPr lang="en-GB" sz="1200" dirty="0"/>
              <a:t>(instructions written and directly spoken to)</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323586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Raising awareness for accessible tourism for autistic people</a:t>
            </a:r>
          </a:p>
          <a:p>
            <a:pPr marL="0" indent="0">
              <a:lnSpc>
                <a:spcPct val="150000"/>
              </a:lnSpc>
              <a:buNone/>
            </a:pPr>
            <a:r>
              <a:rPr lang="en-GB" sz="1200" dirty="0"/>
              <a:t>National Autistic Society (UK): </a:t>
            </a:r>
            <a:r>
              <a:rPr lang="en-GB" sz="1200" dirty="0">
                <a:hlinkClick r:id="rId3"/>
              </a:rPr>
              <a:t>Too Much information campaign</a:t>
            </a:r>
            <a:endParaRPr lang="en-GB" sz="1200" dirty="0"/>
          </a:p>
          <a:p>
            <a:pPr marL="0" indent="0">
              <a:lnSpc>
                <a:spcPct val="150000"/>
              </a:lnSpc>
              <a:buNone/>
            </a:pPr>
            <a:r>
              <a:rPr lang="en-GB" sz="1200" dirty="0"/>
              <a:t>Autism-Europe (2019): </a:t>
            </a:r>
            <a:r>
              <a:rPr lang="en-US" sz="1200" dirty="0">
                <a:hlinkClick r:id="rId4"/>
              </a:rPr>
              <a:t>Autistic people request accessible train and air travel during EU Mobility Week</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116836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US" b="1" dirty="0"/>
              <a:t>From United Kingdom:</a:t>
            </a:r>
          </a:p>
          <a:p>
            <a:pPr marL="0" indent="0">
              <a:lnSpc>
                <a:spcPct val="150000"/>
              </a:lnSpc>
              <a:buNone/>
            </a:pPr>
            <a:r>
              <a:rPr lang="en-US" b="1" dirty="0"/>
              <a:t>Welcoming autistic people guide (2018)</a:t>
            </a:r>
          </a:p>
          <a:p>
            <a:pPr marL="0" indent="0">
              <a:lnSpc>
                <a:spcPct val="150000"/>
              </a:lnSpc>
              <a:buNone/>
            </a:pPr>
            <a:r>
              <a:rPr lang="en-US" sz="1200" dirty="0"/>
              <a:t>Autistic people and their families can face barriers that others don’t when visiting tourism venues. That’s why the National Autistic Society and </a:t>
            </a:r>
            <a:r>
              <a:rPr lang="en-US" sz="1200" dirty="0" err="1"/>
              <a:t>VisitEngland</a:t>
            </a:r>
            <a:r>
              <a:rPr lang="en-US" sz="1200" dirty="0"/>
              <a:t>, along with England’s Inclusive Tourism Action Group have created this guide, to help tourism businesses overcome common barriers and welcome autistic people. Accessible </a:t>
            </a:r>
            <a:r>
              <a:rPr lang="en-US" sz="1200" dirty="0">
                <a:hlinkClick r:id="rId3"/>
              </a:rPr>
              <a:t>here</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286007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US" b="1" dirty="0"/>
              <a:t>Accessible Museums</a:t>
            </a:r>
          </a:p>
          <a:p>
            <a:pPr marL="0" indent="0">
              <a:lnSpc>
                <a:spcPct val="150000"/>
              </a:lnSpc>
              <a:buNone/>
            </a:pPr>
            <a:r>
              <a:rPr lang="en-US" sz="1100" dirty="0"/>
              <a:t>National Autistic Society (2016) </a:t>
            </a:r>
            <a:r>
              <a:rPr lang="en-US" sz="1100" dirty="0">
                <a:hlinkClick r:id="rId3"/>
              </a:rPr>
              <a:t>Making museums autism friendly</a:t>
            </a:r>
            <a:endParaRPr lang="en-US" sz="1100" dirty="0"/>
          </a:p>
          <a:p>
            <a:pPr>
              <a:lnSpc>
                <a:spcPct val="150000"/>
              </a:lnSpc>
            </a:pPr>
            <a:r>
              <a:rPr lang="en-US" dirty="0"/>
              <a:t>Early Openings </a:t>
            </a:r>
          </a:p>
          <a:p>
            <a:pPr>
              <a:lnSpc>
                <a:spcPct val="150000"/>
              </a:lnSpc>
            </a:pPr>
            <a:r>
              <a:rPr lang="en-US" dirty="0"/>
              <a:t>Multi-sensory activity backpack </a:t>
            </a:r>
            <a:endParaRPr lang="en-GB" sz="11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317419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good practices </a:t>
            </a:r>
          </a:p>
          <a:p>
            <a:pPr marL="0" indent="0">
              <a:lnSpc>
                <a:spcPct val="150000"/>
              </a:lnSpc>
              <a:buNone/>
            </a:pPr>
            <a:r>
              <a:rPr lang="en-GB" b="1" dirty="0"/>
              <a:t>From Poland: </a:t>
            </a:r>
          </a:p>
          <a:p>
            <a:pPr marL="0" indent="0">
              <a:lnSpc>
                <a:spcPct val="150000"/>
              </a:lnSpc>
              <a:buNone/>
            </a:pPr>
            <a:r>
              <a:rPr lang="en-GB" sz="1200" dirty="0"/>
              <a:t>POLIN Museum in Warsaw – </a:t>
            </a:r>
            <a:r>
              <a:rPr lang="en-GB" sz="1200" dirty="0">
                <a:hlinkClick r:id="rId3"/>
              </a:rPr>
              <a:t>Visit the Museum with a child with autism</a:t>
            </a:r>
            <a:endParaRPr lang="en-GB" sz="1200" dirty="0"/>
          </a:p>
          <a:p>
            <a:pPr>
              <a:lnSpc>
                <a:spcPct val="150000"/>
              </a:lnSpc>
            </a:pPr>
            <a:r>
              <a:rPr lang="en-GB" sz="1200" dirty="0">
                <a:hlinkClick r:id="rId4"/>
              </a:rPr>
              <a:t>Foreguide</a:t>
            </a:r>
            <a:endParaRPr lang="en-GB" sz="1200" dirty="0"/>
          </a:p>
          <a:p>
            <a:pPr>
              <a:lnSpc>
                <a:spcPct val="150000"/>
              </a:lnSpc>
            </a:pPr>
            <a:r>
              <a:rPr lang="en-GB" sz="1200" dirty="0">
                <a:hlinkClick r:id="rId5"/>
              </a:rPr>
              <a:t>Virtual Tour of Core Exhibition</a:t>
            </a:r>
            <a:endParaRPr lang="en-GB" sz="1200" dirty="0"/>
          </a:p>
          <a:p>
            <a:pPr>
              <a:lnSpc>
                <a:spcPct val="150000"/>
              </a:lnSpc>
            </a:pPr>
            <a:r>
              <a:rPr lang="en-GB" sz="1200" dirty="0"/>
              <a:t>In the past: </a:t>
            </a:r>
            <a:r>
              <a:rPr lang="en-GB" sz="1200" dirty="0">
                <a:hlinkClick r:id="rId6"/>
              </a:rPr>
              <a:t>Morning birds</a:t>
            </a:r>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344916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with photo 1">
    <p:spTree>
      <p:nvGrpSpPr>
        <p:cNvPr id="1" name=""/>
        <p:cNvGrpSpPr/>
        <p:nvPr/>
      </p:nvGrpSpPr>
      <p:grpSpPr>
        <a:xfrm>
          <a:off x="0" y="0"/>
          <a:ext cx="0" cy="0"/>
          <a:chOff x="0" y="0"/>
          <a:chExt cx="0" cy="0"/>
        </a:xfrm>
      </p:grpSpPr>
      <p:pic>
        <p:nvPicPr>
          <p:cNvPr id="3" name="Imagen 2" descr="Background in blue and white with EDF logo at the top left side of the slide and a frame at the right">
            <a:extLst>
              <a:ext uri="{FF2B5EF4-FFF2-40B4-BE49-F238E27FC236}">
                <a16:creationId xmlns:a16="http://schemas.microsoft.com/office/drawing/2014/main" id="{10C0C657-9333-9012-7BAA-60C9563FA2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827A5D5A-7DD6-EAC3-CEF1-201768A97CFA}"/>
              </a:ext>
            </a:extLst>
          </p:cNvPr>
          <p:cNvSpPr>
            <a:spLocks noGrp="1"/>
          </p:cNvSpPr>
          <p:nvPr>
            <p:ph type="title" hasCustomPrompt="1"/>
          </p:nvPr>
        </p:nvSpPr>
        <p:spPr>
          <a:xfrm>
            <a:off x="2013977" y="531300"/>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dirty="0" err="1"/>
              <a:t>Title</a:t>
            </a:r>
            <a:r>
              <a:rPr lang="es-ES" dirty="0"/>
              <a:t> </a:t>
            </a:r>
            <a:r>
              <a:rPr lang="es-ES" dirty="0" err="1"/>
              <a:t>of</a:t>
            </a:r>
            <a:r>
              <a:rPr lang="es-ES" dirty="0"/>
              <a:t> </a:t>
            </a:r>
            <a:r>
              <a:rPr lang="es-ES" dirty="0" err="1"/>
              <a:t>the</a:t>
            </a:r>
            <a:r>
              <a:rPr lang="es-ES" dirty="0"/>
              <a:t> </a:t>
            </a:r>
            <a:r>
              <a:rPr lang="es-ES" dirty="0" err="1"/>
              <a:t>slide</a:t>
            </a:r>
            <a:endParaRPr lang="en-GB" dirty="0"/>
          </a:p>
        </p:txBody>
      </p:sp>
      <p:sp>
        <p:nvSpPr>
          <p:cNvPr id="22" name="Marcador de texto 21">
            <a:extLst>
              <a:ext uri="{FF2B5EF4-FFF2-40B4-BE49-F238E27FC236}">
                <a16:creationId xmlns:a16="http://schemas.microsoft.com/office/drawing/2014/main" id="{9B651F81-BE6F-FE80-8084-3AD64D7B3A35}"/>
              </a:ext>
            </a:extLst>
          </p:cNvPr>
          <p:cNvSpPr>
            <a:spLocks noGrp="1"/>
          </p:cNvSpPr>
          <p:nvPr>
            <p:ph type="body" sz="quarter" idx="10" hasCustomPrompt="1"/>
          </p:nvPr>
        </p:nvSpPr>
        <p:spPr>
          <a:xfrm>
            <a:off x="565150" y="1841500"/>
            <a:ext cx="6421438" cy="4033895"/>
          </a:xfrm>
        </p:spPr>
        <p:txBody>
          <a:bodyPr>
            <a:noAutofit/>
          </a:bodyPr>
          <a:lstStyle>
            <a:lvl1pPr marL="0" indent="0">
              <a:buNone/>
              <a:defRPr sz="2800">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Body</a:t>
            </a:r>
            <a:r>
              <a:rPr lang="es-ES" dirty="0"/>
              <a:t> </a:t>
            </a:r>
            <a:r>
              <a:rPr lang="es-ES" dirty="0" err="1"/>
              <a:t>text</a:t>
            </a:r>
            <a:r>
              <a:rPr lang="es-ES" dirty="0"/>
              <a:t> </a:t>
            </a:r>
          </a:p>
          <a:p>
            <a:pPr lvl="0"/>
            <a:endParaRPr lang="en-GB" dirty="0"/>
          </a:p>
        </p:txBody>
      </p:sp>
      <p:sp>
        <p:nvSpPr>
          <p:cNvPr id="24" name="Marcador de contenido 23">
            <a:extLst>
              <a:ext uri="{FF2B5EF4-FFF2-40B4-BE49-F238E27FC236}">
                <a16:creationId xmlns:a16="http://schemas.microsoft.com/office/drawing/2014/main" id="{BC7FEF3D-7891-F940-2365-F39BF7DC06BC}"/>
              </a:ext>
            </a:extLst>
          </p:cNvPr>
          <p:cNvSpPr>
            <a:spLocks noGrp="1"/>
          </p:cNvSpPr>
          <p:nvPr>
            <p:ph sz="quarter" idx="11" hasCustomPrompt="1"/>
          </p:nvPr>
        </p:nvSpPr>
        <p:spPr>
          <a:xfrm>
            <a:off x="565150" y="6185438"/>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dirty="0"/>
              <a:t>#Hashtag (if any)</a:t>
            </a:r>
          </a:p>
        </p:txBody>
      </p:sp>
      <p:sp>
        <p:nvSpPr>
          <p:cNvPr id="26" name="Marcador de posición de imagen 25">
            <a:extLst>
              <a:ext uri="{FF2B5EF4-FFF2-40B4-BE49-F238E27FC236}">
                <a16:creationId xmlns:a16="http://schemas.microsoft.com/office/drawing/2014/main" id="{7237B3CB-6BC1-F6B5-6960-5CCE208E78A7}"/>
              </a:ext>
            </a:extLst>
          </p:cNvPr>
          <p:cNvSpPr>
            <a:spLocks noGrp="1"/>
          </p:cNvSpPr>
          <p:nvPr>
            <p:ph type="pic" sz="quarter" idx="12" hasCustomPrompt="1"/>
          </p:nvPr>
        </p:nvSpPr>
        <p:spPr>
          <a:xfrm>
            <a:off x="7443787" y="1253020"/>
            <a:ext cx="4400551" cy="4376257"/>
          </a:xfrm>
        </p:spPr>
        <p:txBody>
          <a:bodyPr/>
          <a:lstStyle>
            <a:lvl1pPr marL="0" indent="0">
              <a:buNone/>
              <a:defRPr/>
            </a:lvl1pPr>
          </a:lstStyle>
          <a:p>
            <a:r>
              <a:rPr lang="en-GB" dirty="0"/>
              <a:t>Image</a:t>
            </a:r>
          </a:p>
        </p:txBody>
      </p:sp>
      <p:sp>
        <p:nvSpPr>
          <p:cNvPr id="4" name="Marcador de contenido 23">
            <a:extLst>
              <a:ext uri="{FF2B5EF4-FFF2-40B4-BE49-F238E27FC236}">
                <a16:creationId xmlns:a16="http://schemas.microsoft.com/office/drawing/2014/main" id="{35869053-DB1C-F946-9088-5A7DDC3C6DBA}"/>
              </a:ext>
            </a:extLst>
          </p:cNvPr>
          <p:cNvSpPr>
            <a:spLocks noGrp="1"/>
          </p:cNvSpPr>
          <p:nvPr>
            <p:ph sz="quarter" idx="13" hasCustomPrompt="1"/>
          </p:nvPr>
        </p:nvSpPr>
        <p:spPr>
          <a:xfrm>
            <a:off x="9277537" y="5813403"/>
            <a:ext cx="2566802" cy="362519"/>
          </a:xfrm>
        </p:spPr>
        <p:txBody>
          <a:bodyPr>
            <a:noAutofit/>
          </a:bodyPr>
          <a:lstStyle>
            <a:lvl1pPr marL="0" indent="0" algn="ctr">
              <a:buNone/>
              <a:defRPr sz="1600" b="1">
                <a:solidFill>
                  <a:schemeClr val="bg1"/>
                </a:solidFill>
              </a:defRPr>
            </a:lvl1pPr>
            <a:lvl2pPr marL="457200" indent="0">
              <a:buFont typeface="Arial" panose="020B0604020202020204" pitchFamily="34" charset="0"/>
              <a:buNone/>
              <a:defRPr sz="2000"/>
            </a:lvl2pPr>
          </a:lstStyle>
          <a:p>
            <a:pPr lvl="0"/>
            <a:r>
              <a:rPr lang="en-GB" dirty="0"/>
              <a:t>Photo credit</a:t>
            </a:r>
          </a:p>
        </p:txBody>
      </p:sp>
    </p:spTree>
    <p:extLst>
      <p:ext uri="{BB962C8B-B14F-4D97-AF65-F5344CB8AC3E}">
        <p14:creationId xmlns:p14="http://schemas.microsoft.com/office/powerpoint/2010/main" val="311274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light">
  <p:cSld name="Title Slide - light">
    <p:spTree>
      <p:nvGrpSpPr>
        <p:cNvPr id="1" name="Shape 14"/>
        <p:cNvGrpSpPr/>
        <p:nvPr/>
      </p:nvGrpSpPr>
      <p:grpSpPr>
        <a:xfrm>
          <a:off x="0" y="0"/>
          <a:ext cx="0" cy="0"/>
          <a:chOff x="0" y="0"/>
          <a:chExt cx="0" cy="0"/>
        </a:xfrm>
      </p:grpSpPr>
      <p:sp>
        <p:nvSpPr>
          <p:cNvPr id="15" name="Google Shape;15;p16"/>
          <p:cNvSpPr/>
          <p:nvPr/>
        </p:nvSpPr>
        <p:spPr>
          <a:xfrm>
            <a:off x="0" y="5522067"/>
            <a:ext cx="12192000" cy="1329987"/>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
        <p:nvSpPr>
          <p:cNvPr id="16" name="Google Shape;16;p16"/>
          <p:cNvSpPr txBox="1">
            <a:spLocks noGrp="1"/>
          </p:cNvSpPr>
          <p:nvPr>
            <p:ph type="body" idx="1"/>
          </p:nvPr>
        </p:nvSpPr>
        <p:spPr>
          <a:xfrm>
            <a:off x="604630" y="5759720"/>
            <a:ext cx="3998383" cy="781593"/>
          </a:xfrm>
          <a:prstGeom prst="rect">
            <a:avLst/>
          </a:prstGeom>
          <a:noFill/>
          <a:ln>
            <a:noFill/>
          </a:ln>
        </p:spPr>
        <p:txBody>
          <a:bodyPr spcFirstLastPara="1" wrap="square" lIns="217575" tIns="108775" rIns="217575" bIns="108775" anchor="t" anchorCtr="0">
            <a:noAutofit/>
          </a:bodyPr>
          <a:lstStyle>
            <a:lvl1pPr marL="609585" marR="0" lvl="0" indent="-304792" algn="l">
              <a:lnSpc>
                <a:spcPct val="138461"/>
              </a:lnSpc>
              <a:spcBef>
                <a:spcPts val="347"/>
              </a:spcBef>
              <a:spcAft>
                <a:spcPts val="0"/>
              </a:spcAft>
              <a:buClr>
                <a:schemeClr val="lt2"/>
              </a:buClr>
              <a:buSzPts val="1040"/>
              <a:buFont typeface="Noto Sans Symbols"/>
              <a:buNone/>
              <a:defRPr sz="1733">
                <a:solidFill>
                  <a:schemeClr val="dk1"/>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7" name="Google Shape;17;p16"/>
          <p:cNvSpPr txBox="1">
            <a:spLocks noGrp="1"/>
          </p:cNvSpPr>
          <p:nvPr>
            <p:ph type="body" idx="2"/>
          </p:nvPr>
        </p:nvSpPr>
        <p:spPr>
          <a:xfrm>
            <a:off x="478367" y="1497246"/>
            <a:ext cx="8699500" cy="1308100"/>
          </a:xfrm>
          <a:prstGeom prst="rect">
            <a:avLst/>
          </a:prstGeom>
          <a:noFill/>
          <a:ln>
            <a:noFill/>
          </a:ln>
        </p:spPr>
        <p:txBody>
          <a:bodyPr spcFirstLastPara="1" wrap="square" lIns="217575" tIns="108775" rIns="217575" bIns="108775" anchor="t" anchorCtr="0">
            <a:normAutofit/>
          </a:bodyPr>
          <a:lstStyle>
            <a:lvl1pPr marL="609585" lvl="0" indent="-304792" algn="l">
              <a:spcBef>
                <a:spcPts val="800"/>
              </a:spcBef>
              <a:spcAft>
                <a:spcPts val="0"/>
              </a:spcAft>
              <a:buSzPts val="2400"/>
              <a:buNone/>
              <a:defRPr sz="4000">
                <a:solidFill>
                  <a:schemeClr val="accent6"/>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8" name="Google Shape;18;p16"/>
          <p:cNvSpPr/>
          <p:nvPr/>
        </p:nvSpPr>
        <p:spPr>
          <a:xfrm rot="2654194">
            <a:off x="7576786" y="2190940"/>
            <a:ext cx="2367153" cy="1718795"/>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19" name="Google Shape;19;p16"/>
          <p:cNvSpPr/>
          <p:nvPr/>
        </p:nvSpPr>
        <p:spPr>
          <a:xfrm rot="2654194">
            <a:off x="4020307" y="3437146"/>
            <a:ext cx="1285067" cy="1545948"/>
          </a:xfrm>
          <a:custGeom>
            <a:avLst/>
            <a:gdLst/>
            <a:ahLst/>
            <a:cxnLst/>
            <a:rect l="l" t="t" r="r" b="b"/>
            <a:pathLst>
              <a:path w="1808" h="2175" extrusionOk="0">
                <a:moveTo>
                  <a:pt x="1736" y="5"/>
                </a:moveTo>
                <a:cubicBezTo>
                  <a:pt x="1703" y="9"/>
                  <a:pt x="1680" y="40"/>
                  <a:pt x="1684" y="73"/>
                </a:cubicBezTo>
                <a:cubicBezTo>
                  <a:pt x="1686" y="85"/>
                  <a:pt x="1692" y="96"/>
                  <a:pt x="1700" y="105"/>
                </a:cubicBezTo>
                <a:lnTo>
                  <a:pt x="1565" y="263"/>
                </a:lnTo>
                <a:cubicBezTo>
                  <a:pt x="1551" y="254"/>
                  <a:pt x="1535" y="248"/>
                  <a:pt x="1517" y="249"/>
                </a:cubicBezTo>
                <a:cubicBezTo>
                  <a:pt x="1488" y="251"/>
                  <a:pt x="1464" y="270"/>
                  <a:pt x="1454" y="296"/>
                </a:cubicBezTo>
                <a:lnTo>
                  <a:pt x="980" y="225"/>
                </a:lnTo>
                <a:cubicBezTo>
                  <a:pt x="983" y="204"/>
                  <a:pt x="982" y="182"/>
                  <a:pt x="975" y="160"/>
                </a:cubicBezTo>
                <a:cubicBezTo>
                  <a:pt x="964" y="123"/>
                  <a:pt x="938" y="92"/>
                  <a:pt x="903" y="73"/>
                </a:cubicBezTo>
                <a:cubicBezTo>
                  <a:pt x="868" y="54"/>
                  <a:pt x="828" y="51"/>
                  <a:pt x="790" y="62"/>
                </a:cubicBezTo>
                <a:cubicBezTo>
                  <a:pt x="755" y="73"/>
                  <a:pt x="726" y="96"/>
                  <a:pt x="707" y="126"/>
                </a:cubicBezTo>
                <a:cubicBezTo>
                  <a:pt x="685" y="163"/>
                  <a:pt x="679" y="207"/>
                  <a:pt x="692" y="248"/>
                </a:cubicBezTo>
                <a:cubicBezTo>
                  <a:pt x="695" y="260"/>
                  <a:pt x="701" y="272"/>
                  <a:pt x="707" y="282"/>
                </a:cubicBezTo>
                <a:lnTo>
                  <a:pt x="456" y="460"/>
                </a:lnTo>
                <a:cubicBezTo>
                  <a:pt x="445" y="448"/>
                  <a:pt x="430" y="440"/>
                  <a:pt x="413" y="437"/>
                </a:cubicBezTo>
                <a:lnTo>
                  <a:pt x="418" y="231"/>
                </a:lnTo>
                <a:cubicBezTo>
                  <a:pt x="432" y="229"/>
                  <a:pt x="446" y="223"/>
                  <a:pt x="456" y="212"/>
                </a:cubicBezTo>
                <a:cubicBezTo>
                  <a:pt x="479" y="188"/>
                  <a:pt x="478" y="149"/>
                  <a:pt x="453" y="127"/>
                </a:cubicBezTo>
                <a:cubicBezTo>
                  <a:pt x="429" y="104"/>
                  <a:pt x="391" y="105"/>
                  <a:pt x="368" y="130"/>
                </a:cubicBezTo>
                <a:cubicBezTo>
                  <a:pt x="345" y="154"/>
                  <a:pt x="347" y="192"/>
                  <a:pt x="371" y="215"/>
                </a:cubicBezTo>
                <a:cubicBezTo>
                  <a:pt x="380" y="224"/>
                  <a:pt x="392" y="229"/>
                  <a:pt x="404" y="230"/>
                </a:cubicBezTo>
                <a:lnTo>
                  <a:pt x="399" y="436"/>
                </a:lnTo>
                <a:lnTo>
                  <a:pt x="396" y="436"/>
                </a:lnTo>
                <a:cubicBezTo>
                  <a:pt x="382" y="437"/>
                  <a:pt x="369" y="442"/>
                  <a:pt x="358" y="450"/>
                </a:cubicBezTo>
                <a:lnTo>
                  <a:pt x="106" y="120"/>
                </a:lnTo>
                <a:cubicBezTo>
                  <a:pt x="119" y="107"/>
                  <a:pt x="127" y="88"/>
                  <a:pt x="124" y="69"/>
                </a:cubicBezTo>
                <a:cubicBezTo>
                  <a:pt x="119" y="36"/>
                  <a:pt x="89" y="13"/>
                  <a:pt x="56" y="17"/>
                </a:cubicBezTo>
                <a:cubicBezTo>
                  <a:pt x="23" y="22"/>
                  <a:pt x="0" y="52"/>
                  <a:pt x="4" y="85"/>
                </a:cubicBezTo>
                <a:cubicBezTo>
                  <a:pt x="9" y="118"/>
                  <a:pt x="39" y="141"/>
                  <a:pt x="72" y="137"/>
                </a:cubicBezTo>
                <a:cubicBezTo>
                  <a:pt x="81" y="135"/>
                  <a:pt x="88" y="133"/>
                  <a:pt x="95" y="129"/>
                </a:cubicBezTo>
                <a:lnTo>
                  <a:pt x="347" y="459"/>
                </a:lnTo>
                <a:cubicBezTo>
                  <a:pt x="334" y="474"/>
                  <a:pt x="326" y="493"/>
                  <a:pt x="327" y="514"/>
                </a:cubicBezTo>
                <a:cubicBezTo>
                  <a:pt x="330" y="555"/>
                  <a:pt x="365" y="586"/>
                  <a:pt x="406" y="583"/>
                </a:cubicBezTo>
                <a:cubicBezTo>
                  <a:pt x="447" y="580"/>
                  <a:pt x="477" y="545"/>
                  <a:pt x="475" y="504"/>
                </a:cubicBezTo>
                <a:cubicBezTo>
                  <a:pt x="474" y="492"/>
                  <a:pt x="470" y="481"/>
                  <a:pt x="464" y="472"/>
                </a:cubicBezTo>
                <a:lnTo>
                  <a:pt x="715" y="294"/>
                </a:lnTo>
                <a:cubicBezTo>
                  <a:pt x="752" y="342"/>
                  <a:pt x="816" y="365"/>
                  <a:pt x="877" y="346"/>
                </a:cubicBezTo>
                <a:cubicBezTo>
                  <a:pt x="893" y="341"/>
                  <a:pt x="908" y="334"/>
                  <a:pt x="921" y="324"/>
                </a:cubicBezTo>
                <a:lnTo>
                  <a:pt x="1235" y="723"/>
                </a:lnTo>
                <a:cubicBezTo>
                  <a:pt x="1151" y="792"/>
                  <a:pt x="1113" y="907"/>
                  <a:pt x="1147" y="1017"/>
                </a:cubicBezTo>
                <a:cubicBezTo>
                  <a:pt x="1175" y="1108"/>
                  <a:pt x="1247" y="1174"/>
                  <a:pt x="1332" y="1199"/>
                </a:cubicBezTo>
                <a:lnTo>
                  <a:pt x="1111" y="2018"/>
                </a:lnTo>
                <a:cubicBezTo>
                  <a:pt x="1097" y="2016"/>
                  <a:pt x="1083" y="2017"/>
                  <a:pt x="1069" y="2022"/>
                </a:cubicBezTo>
                <a:cubicBezTo>
                  <a:pt x="1031" y="2038"/>
                  <a:pt x="1013" y="2081"/>
                  <a:pt x="1028" y="2119"/>
                </a:cubicBezTo>
                <a:cubicBezTo>
                  <a:pt x="1043" y="2157"/>
                  <a:pt x="1087" y="2175"/>
                  <a:pt x="1124" y="2159"/>
                </a:cubicBezTo>
                <a:cubicBezTo>
                  <a:pt x="1156" y="2146"/>
                  <a:pt x="1174" y="2113"/>
                  <a:pt x="1169" y="2081"/>
                </a:cubicBezTo>
                <a:lnTo>
                  <a:pt x="1567" y="1985"/>
                </a:lnTo>
                <a:cubicBezTo>
                  <a:pt x="1576" y="2008"/>
                  <a:pt x="1597" y="2024"/>
                  <a:pt x="1623" y="2025"/>
                </a:cubicBezTo>
                <a:cubicBezTo>
                  <a:pt x="1656" y="2025"/>
                  <a:pt x="1683" y="1998"/>
                  <a:pt x="1684" y="1965"/>
                </a:cubicBezTo>
                <a:cubicBezTo>
                  <a:pt x="1684" y="1932"/>
                  <a:pt x="1658" y="1905"/>
                  <a:pt x="1624" y="1904"/>
                </a:cubicBezTo>
                <a:cubicBezTo>
                  <a:pt x="1591" y="1904"/>
                  <a:pt x="1564" y="1930"/>
                  <a:pt x="1563" y="1964"/>
                </a:cubicBezTo>
                <a:cubicBezTo>
                  <a:pt x="1563" y="1966"/>
                  <a:pt x="1564" y="1969"/>
                  <a:pt x="1564" y="1971"/>
                </a:cubicBezTo>
                <a:lnTo>
                  <a:pt x="1166" y="2067"/>
                </a:lnTo>
                <a:lnTo>
                  <a:pt x="1165" y="2063"/>
                </a:lnTo>
                <a:cubicBezTo>
                  <a:pt x="1157" y="2044"/>
                  <a:pt x="1142" y="2030"/>
                  <a:pt x="1125" y="2023"/>
                </a:cubicBezTo>
                <a:lnTo>
                  <a:pt x="1346" y="1203"/>
                </a:lnTo>
                <a:cubicBezTo>
                  <a:pt x="1392" y="1214"/>
                  <a:pt x="1442" y="1214"/>
                  <a:pt x="1491" y="1198"/>
                </a:cubicBezTo>
                <a:cubicBezTo>
                  <a:pt x="1637" y="1154"/>
                  <a:pt x="1718" y="1000"/>
                  <a:pt x="1673" y="854"/>
                </a:cubicBezTo>
                <a:cubicBezTo>
                  <a:pt x="1629" y="709"/>
                  <a:pt x="1474" y="627"/>
                  <a:pt x="1329" y="672"/>
                </a:cubicBezTo>
                <a:cubicBezTo>
                  <a:pt x="1298" y="682"/>
                  <a:pt x="1271" y="696"/>
                  <a:pt x="1246" y="715"/>
                </a:cubicBezTo>
                <a:lnTo>
                  <a:pt x="932" y="315"/>
                </a:lnTo>
                <a:cubicBezTo>
                  <a:pt x="943" y="306"/>
                  <a:pt x="952" y="295"/>
                  <a:pt x="960" y="282"/>
                </a:cubicBezTo>
                <a:cubicBezTo>
                  <a:pt x="968" y="269"/>
                  <a:pt x="974" y="254"/>
                  <a:pt x="978" y="239"/>
                </a:cubicBezTo>
                <a:lnTo>
                  <a:pt x="1450" y="310"/>
                </a:lnTo>
                <a:cubicBezTo>
                  <a:pt x="1449" y="316"/>
                  <a:pt x="1448" y="322"/>
                  <a:pt x="1448" y="328"/>
                </a:cubicBezTo>
                <a:cubicBezTo>
                  <a:pt x="1451" y="369"/>
                  <a:pt x="1486" y="400"/>
                  <a:pt x="1527" y="397"/>
                </a:cubicBezTo>
                <a:cubicBezTo>
                  <a:pt x="1568" y="394"/>
                  <a:pt x="1599" y="359"/>
                  <a:pt x="1596" y="318"/>
                </a:cubicBezTo>
                <a:cubicBezTo>
                  <a:pt x="1595" y="300"/>
                  <a:pt x="1587" y="284"/>
                  <a:pt x="1575" y="272"/>
                </a:cubicBezTo>
                <a:lnTo>
                  <a:pt x="1711" y="114"/>
                </a:lnTo>
                <a:cubicBezTo>
                  <a:pt x="1722" y="122"/>
                  <a:pt x="1737" y="126"/>
                  <a:pt x="1752" y="124"/>
                </a:cubicBezTo>
                <a:cubicBezTo>
                  <a:pt x="1785" y="119"/>
                  <a:pt x="1808" y="89"/>
                  <a:pt x="1804" y="56"/>
                </a:cubicBezTo>
                <a:cubicBezTo>
                  <a:pt x="1799" y="23"/>
                  <a:pt x="1769" y="0"/>
                  <a:pt x="1736" y="5"/>
                </a:cubicBezTo>
                <a:moveTo>
                  <a:pt x="873" y="332"/>
                </a:moveTo>
                <a:cubicBezTo>
                  <a:pt x="802" y="354"/>
                  <a:pt x="727" y="314"/>
                  <a:pt x="705" y="244"/>
                </a:cubicBezTo>
                <a:cubicBezTo>
                  <a:pt x="694" y="207"/>
                  <a:pt x="699" y="167"/>
                  <a:pt x="719" y="134"/>
                </a:cubicBezTo>
                <a:cubicBezTo>
                  <a:pt x="736" y="106"/>
                  <a:pt x="763" y="86"/>
                  <a:pt x="794" y="76"/>
                </a:cubicBezTo>
                <a:cubicBezTo>
                  <a:pt x="828" y="66"/>
                  <a:pt x="864" y="69"/>
                  <a:pt x="896" y="86"/>
                </a:cubicBezTo>
                <a:cubicBezTo>
                  <a:pt x="928" y="102"/>
                  <a:pt x="951" y="130"/>
                  <a:pt x="961" y="165"/>
                </a:cubicBezTo>
                <a:cubicBezTo>
                  <a:pt x="973" y="202"/>
                  <a:pt x="968" y="242"/>
                  <a:pt x="947" y="275"/>
                </a:cubicBezTo>
                <a:cubicBezTo>
                  <a:pt x="930" y="302"/>
                  <a:pt x="904" y="323"/>
                  <a:pt x="873" y="332"/>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0" name="Google Shape;20;p16"/>
          <p:cNvSpPr/>
          <p:nvPr/>
        </p:nvSpPr>
        <p:spPr>
          <a:xfrm rot="2654194">
            <a:off x="4881566" y="2217733"/>
            <a:ext cx="2428869" cy="2104689"/>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1" name="Google Shape;21;p16"/>
          <p:cNvSpPr/>
          <p:nvPr/>
        </p:nvSpPr>
        <p:spPr>
          <a:xfrm rot="-8360992">
            <a:off x="9199762" y="2985130"/>
            <a:ext cx="1465164" cy="1088553"/>
          </a:xfrm>
          <a:custGeom>
            <a:avLst/>
            <a:gdLst/>
            <a:ahLst/>
            <a:cxnLst/>
            <a:rect l="l" t="t" r="r" b="b"/>
            <a:pathLst>
              <a:path w="1875" h="1391" extrusionOk="0">
                <a:moveTo>
                  <a:pt x="1630" y="215"/>
                </a:moveTo>
                <a:cubicBezTo>
                  <a:pt x="1513" y="216"/>
                  <a:pt x="1415" y="300"/>
                  <a:pt x="1393" y="410"/>
                </a:cubicBezTo>
                <a:lnTo>
                  <a:pt x="898" y="314"/>
                </a:lnTo>
                <a:cubicBezTo>
                  <a:pt x="900" y="294"/>
                  <a:pt x="894" y="273"/>
                  <a:pt x="881" y="256"/>
                </a:cubicBezTo>
                <a:cubicBezTo>
                  <a:pt x="853" y="220"/>
                  <a:pt x="802" y="214"/>
                  <a:pt x="767" y="242"/>
                </a:cubicBezTo>
                <a:lnTo>
                  <a:pt x="766" y="243"/>
                </a:lnTo>
                <a:lnTo>
                  <a:pt x="655" y="110"/>
                </a:lnTo>
                <a:cubicBezTo>
                  <a:pt x="658" y="107"/>
                  <a:pt x="661" y="103"/>
                  <a:pt x="664" y="99"/>
                </a:cubicBezTo>
                <a:cubicBezTo>
                  <a:pt x="680" y="69"/>
                  <a:pt x="669" y="33"/>
                  <a:pt x="640" y="17"/>
                </a:cubicBezTo>
                <a:cubicBezTo>
                  <a:pt x="611" y="0"/>
                  <a:pt x="574" y="11"/>
                  <a:pt x="558" y="40"/>
                </a:cubicBezTo>
                <a:cubicBezTo>
                  <a:pt x="542" y="69"/>
                  <a:pt x="552" y="106"/>
                  <a:pt x="582" y="122"/>
                </a:cubicBezTo>
                <a:cubicBezTo>
                  <a:pt x="602" y="133"/>
                  <a:pt x="626" y="131"/>
                  <a:pt x="644" y="120"/>
                </a:cubicBezTo>
                <a:lnTo>
                  <a:pt x="756" y="253"/>
                </a:lnTo>
                <a:cubicBezTo>
                  <a:pt x="753" y="256"/>
                  <a:pt x="750" y="259"/>
                  <a:pt x="748" y="263"/>
                </a:cubicBezTo>
                <a:cubicBezTo>
                  <a:pt x="737" y="281"/>
                  <a:pt x="734" y="302"/>
                  <a:pt x="738" y="321"/>
                </a:cubicBezTo>
                <a:lnTo>
                  <a:pt x="124" y="491"/>
                </a:lnTo>
                <a:cubicBezTo>
                  <a:pt x="122" y="487"/>
                  <a:pt x="121" y="484"/>
                  <a:pt x="119" y="481"/>
                </a:cubicBezTo>
                <a:cubicBezTo>
                  <a:pt x="100" y="453"/>
                  <a:pt x="62" y="446"/>
                  <a:pt x="35" y="464"/>
                </a:cubicBezTo>
                <a:cubicBezTo>
                  <a:pt x="7" y="483"/>
                  <a:pt x="0" y="520"/>
                  <a:pt x="19" y="548"/>
                </a:cubicBezTo>
                <a:cubicBezTo>
                  <a:pt x="37" y="576"/>
                  <a:pt x="75" y="583"/>
                  <a:pt x="102" y="564"/>
                </a:cubicBezTo>
                <a:cubicBezTo>
                  <a:pt x="123" y="551"/>
                  <a:pt x="132" y="527"/>
                  <a:pt x="128" y="504"/>
                </a:cubicBezTo>
                <a:lnTo>
                  <a:pt x="742" y="335"/>
                </a:lnTo>
                <a:cubicBezTo>
                  <a:pt x="744" y="342"/>
                  <a:pt x="748" y="349"/>
                  <a:pt x="753" y="355"/>
                </a:cubicBezTo>
                <a:cubicBezTo>
                  <a:pt x="781" y="391"/>
                  <a:pt x="832" y="397"/>
                  <a:pt x="867" y="369"/>
                </a:cubicBezTo>
                <a:cubicBezTo>
                  <a:pt x="875" y="363"/>
                  <a:pt x="881" y="356"/>
                  <a:pt x="886" y="348"/>
                </a:cubicBezTo>
                <a:cubicBezTo>
                  <a:pt x="890" y="342"/>
                  <a:pt x="893" y="335"/>
                  <a:pt x="895" y="328"/>
                </a:cubicBezTo>
                <a:lnTo>
                  <a:pt x="1391" y="425"/>
                </a:lnTo>
                <a:cubicBezTo>
                  <a:pt x="1390" y="436"/>
                  <a:pt x="1389" y="447"/>
                  <a:pt x="1389" y="459"/>
                </a:cubicBezTo>
                <a:cubicBezTo>
                  <a:pt x="1389" y="533"/>
                  <a:pt x="1423" y="600"/>
                  <a:pt x="1476" y="644"/>
                </a:cubicBezTo>
                <a:lnTo>
                  <a:pt x="1121" y="1097"/>
                </a:lnTo>
                <a:cubicBezTo>
                  <a:pt x="1121" y="1097"/>
                  <a:pt x="1122" y="1097"/>
                  <a:pt x="1118" y="1095"/>
                </a:cubicBezTo>
                <a:cubicBezTo>
                  <a:pt x="1083" y="1077"/>
                  <a:pt x="1043" y="1073"/>
                  <a:pt x="1005" y="1084"/>
                </a:cubicBezTo>
                <a:cubicBezTo>
                  <a:pt x="970" y="1095"/>
                  <a:pt x="941" y="1118"/>
                  <a:pt x="922" y="1148"/>
                </a:cubicBezTo>
                <a:cubicBezTo>
                  <a:pt x="900" y="1185"/>
                  <a:pt x="894" y="1229"/>
                  <a:pt x="907" y="1270"/>
                </a:cubicBezTo>
                <a:cubicBezTo>
                  <a:pt x="918" y="1308"/>
                  <a:pt x="944" y="1339"/>
                  <a:pt x="979" y="1357"/>
                </a:cubicBezTo>
                <a:cubicBezTo>
                  <a:pt x="1014" y="1376"/>
                  <a:pt x="1054" y="1380"/>
                  <a:pt x="1092" y="1368"/>
                </a:cubicBezTo>
                <a:cubicBezTo>
                  <a:pt x="1126" y="1357"/>
                  <a:pt x="1156" y="1335"/>
                  <a:pt x="1175" y="1304"/>
                </a:cubicBezTo>
                <a:cubicBezTo>
                  <a:pt x="1182" y="1293"/>
                  <a:pt x="1187" y="1281"/>
                  <a:pt x="1191" y="1268"/>
                </a:cubicBezTo>
                <a:lnTo>
                  <a:pt x="1383" y="1315"/>
                </a:lnTo>
                <a:cubicBezTo>
                  <a:pt x="1382" y="1328"/>
                  <a:pt x="1384" y="1341"/>
                  <a:pt x="1391" y="1353"/>
                </a:cubicBezTo>
                <a:cubicBezTo>
                  <a:pt x="1409" y="1382"/>
                  <a:pt x="1446" y="1391"/>
                  <a:pt x="1474" y="1373"/>
                </a:cubicBezTo>
                <a:cubicBezTo>
                  <a:pt x="1503" y="1356"/>
                  <a:pt x="1512" y="1319"/>
                  <a:pt x="1494" y="1291"/>
                </a:cubicBezTo>
                <a:cubicBezTo>
                  <a:pt x="1477" y="1262"/>
                  <a:pt x="1440" y="1253"/>
                  <a:pt x="1412" y="1270"/>
                </a:cubicBezTo>
                <a:cubicBezTo>
                  <a:pt x="1400" y="1278"/>
                  <a:pt x="1391" y="1289"/>
                  <a:pt x="1387" y="1301"/>
                </a:cubicBezTo>
                <a:lnTo>
                  <a:pt x="1194" y="1254"/>
                </a:lnTo>
                <a:cubicBezTo>
                  <a:pt x="1198" y="1231"/>
                  <a:pt x="1197" y="1206"/>
                  <a:pt x="1190" y="1182"/>
                </a:cubicBezTo>
                <a:cubicBezTo>
                  <a:pt x="1180" y="1150"/>
                  <a:pt x="1160" y="1123"/>
                  <a:pt x="1133" y="1104"/>
                </a:cubicBezTo>
                <a:lnTo>
                  <a:pt x="1487" y="653"/>
                </a:lnTo>
                <a:cubicBezTo>
                  <a:pt x="1528" y="683"/>
                  <a:pt x="1578" y="701"/>
                  <a:pt x="1633" y="701"/>
                </a:cubicBezTo>
                <a:cubicBezTo>
                  <a:pt x="1767" y="700"/>
                  <a:pt x="1875" y="591"/>
                  <a:pt x="1874" y="457"/>
                </a:cubicBezTo>
                <a:cubicBezTo>
                  <a:pt x="1874" y="323"/>
                  <a:pt x="1764" y="214"/>
                  <a:pt x="1630" y="215"/>
                </a:cubicBezTo>
                <a:moveTo>
                  <a:pt x="858" y="358"/>
                </a:moveTo>
                <a:cubicBezTo>
                  <a:pt x="829" y="381"/>
                  <a:pt x="787" y="376"/>
                  <a:pt x="764" y="347"/>
                </a:cubicBezTo>
                <a:cubicBezTo>
                  <a:pt x="747" y="325"/>
                  <a:pt x="746" y="294"/>
                  <a:pt x="760" y="270"/>
                </a:cubicBezTo>
                <a:cubicBezTo>
                  <a:pt x="764" y="264"/>
                  <a:pt x="770" y="258"/>
                  <a:pt x="776" y="253"/>
                </a:cubicBezTo>
                <a:cubicBezTo>
                  <a:pt x="805" y="230"/>
                  <a:pt x="847" y="235"/>
                  <a:pt x="870" y="264"/>
                </a:cubicBezTo>
                <a:cubicBezTo>
                  <a:pt x="887" y="286"/>
                  <a:pt x="888" y="317"/>
                  <a:pt x="874" y="341"/>
                </a:cubicBezTo>
                <a:cubicBezTo>
                  <a:pt x="870" y="347"/>
                  <a:pt x="864" y="353"/>
                  <a:pt x="858" y="358"/>
                </a:cubicBezTo>
                <a:moveTo>
                  <a:pt x="1176" y="1187"/>
                </a:moveTo>
                <a:cubicBezTo>
                  <a:pt x="1188" y="1224"/>
                  <a:pt x="1183" y="1264"/>
                  <a:pt x="1162" y="1297"/>
                </a:cubicBezTo>
                <a:cubicBezTo>
                  <a:pt x="1145" y="1324"/>
                  <a:pt x="1119" y="1345"/>
                  <a:pt x="1088" y="1354"/>
                </a:cubicBezTo>
                <a:cubicBezTo>
                  <a:pt x="1054" y="1365"/>
                  <a:pt x="1017" y="1361"/>
                  <a:pt x="986" y="1345"/>
                </a:cubicBezTo>
                <a:cubicBezTo>
                  <a:pt x="954" y="1328"/>
                  <a:pt x="931" y="1300"/>
                  <a:pt x="920" y="1266"/>
                </a:cubicBezTo>
                <a:cubicBezTo>
                  <a:pt x="909" y="1229"/>
                  <a:pt x="914" y="1189"/>
                  <a:pt x="935" y="1156"/>
                </a:cubicBezTo>
                <a:cubicBezTo>
                  <a:pt x="952" y="1128"/>
                  <a:pt x="978" y="1108"/>
                  <a:pt x="1009" y="1098"/>
                </a:cubicBezTo>
                <a:cubicBezTo>
                  <a:pt x="1043" y="1088"/>
                  <a:pt x="1079" y="1091"/>
                  <a:pt x="1111" y="1108"/>
                </a:cubicBezTo>
                <a:cubicBezTo>
                  <a:pt x="1143" y="1124"/>
                  <a:pt x="1166" y="1152"/>
                  <a:pt x="1176" y="1187"/>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2" name="Google Shape;22;p16"/>
          <p:cNvSpPr/>
          <p:nvPr/>
        </p:nvSpPr>
        <p:spPr>
          <a:xfrm rot="2654194">
            <a:off x="2395389" y="3677082"/>
            <a:ext cx="1881755" cy="1596073"/>
          </a:xfrm>
          <a:custGeom>
            <a:avLst/>
            <a:gdLst/>
            <a:ahLst/>
            <a:cxnLst/>
            <a:rect l="l" t="t" r="r" b="b"/>
            <a:pathLst>
              <a:path w="2407" h="2041" extrusionOk="0">
                <a:moveTo>
                  <a:pt x="1839" y="703"/>
                </a:moveTo>
                <a:cubicBezTo>
                  <a:pt x="1810" y="720"/>
                  <a:pt x="1801" y="757"/>
                  <a:pt x="1819" y="786"/>
                </a:cubicBezTo>
                <a:cubicBezTo>
                  <a:pt x="1835" y="812"/>
                  <a:pt x="1867" y="822"/>
                  <a:pt x="1895" y="809"/>
                </a:cubicBezTo>
                <a:lnTo>
                  <a:pt x="2166" y="1222"/>
                </a:lnTo>
                <a:cubicBezTo>
                  <a:pt x="2128" y="1250"/>
                  <a:pt x="2106" y="1296"/>
                  <a:pt x="2109" y="1343"/>
                </a:cubicBezTo>
                <a:lnTo>
                  <a:pt x="1042" y="1460"/>
                </a:lnTo>
                <a:cubicBezTo>
                  <a:pt x="1040" y="1445"/>
                  <a:pt x="1037" y="1429"/>
                  <a:pt x="1032" y="1414"/>
                </a:cubicBezTo>
                <a:cubicBezTo>
                  <a:pt x="993" y="1286"/>
                  <a:pt x="857" y="1214"/>
                  <a:pt x="729" y="1254"/>
                </a:cubicBezTo>
                <a:cubicBezTo>
                  <a:pt x="725" y="1255"/>
                  <a:pt x="721" y="1257"/>
                  <a:pt x="717" y="1258"/>
                </a:cubicBezTo>
                <a:lnTo>
                  <a:pt x="619" y="1015"/>
                </a:lnTo>
                <a:cubicBezTo>
                  <a:pt x="681" y="984"/>
                  <a:pt x="713" y="914"/>
                  <a:pt x="692" y="846"/>
                </a:cubicBezTo>
                <a:cubicBezTo>
                  <a:pt x="678" y="800"/>
                  <a:pt x="641" y="766"/>
                  <a:pt x="598" y="753"/>
                </a:cubicBezTo>
                <a:cubicBezTo>
                  <a:pt x="645" y="545"/>
                  <a:pt x="708" y="252"/>
                  <a:pt x="734" y="128"/>
                </a:cubicBezTo>
                <a:cubicBezTo>
                  <a:pt x="757" y="130"/>
                  <a:pt x="779" y="120"/>
                  <a:pt x="791" y="99"/>
                </a:cubicBezTo>
                <a:cubicBezTo>
                  <a:pt x="808" y="71"/>
                  <a:pt x="799" y="34"/>
                  <a:pt x="770" y="17"/>
                </a:cubicBezTo>
                <a:cubicBezTo>
                  <a:pt x="742" y="0"/>
                  <a:pt x="705" y="9"/>
                  <a:pt x="688" y="38"/>
                </a:cubicBezTo>
                <a:cubicBezTo>
                  <a:pt x="671" y="66"/>
                  <a:pt x="680" y="103"/>
                  <a:pt x="709" y="120"/>
                </a:cubicBezTo>
                <a:cubicBezTo>
                  <a:pt x="712" y="123"/>
                  <a:pt x="716" y="124"/>
                  <a:pt x="720" y="126"/>
                </a:cubicBezTo>
                <a:cubicBezTo>
                  <a:pt x="694" y="249"/>
                  <a:pt x="631" y="542"/>
                  <a:pt x="584" y="749"/>
                </a:cubicBezTo>
                <a:cubicBezTo>
                  <a:pt x="562" y="745"/>
                  <a:pt x="538" y="746"/>
                  <a:pt x="515" y="753"/>
                </a:cubicBezTo>
                <a:cubicBezTo>
                  <a:pt x="505" y="756"/>
                  <a:pt x="496" y="760"/>
                  <a:pt x="487" y="765"/>
                </a:cubicBezTo>
                <a:lnTo>
                  <a:pt x="421" y="657"/>
                </a:lnTo>
                <a:cubicBezTo>
                  <a:pt x="429" y="652"/>
                  <a:pt x="436" y="646"/>
                  <a:pt x="441" y="638"/>
                </a:cubicBezTo>
                <a:lnTo>
                  <a:pt x="443" y="634"/>
                </a:lnTo>
                <a:cubicBezTo>
                  <a:pt x="466" y="597"/>
                  <a:pt x="456" y="549"/>
                  <a:pt x="421" y="525"/>
                </a:cubicBezTo>
                <a:cubicBezTo>
                  <a:pt x="403" y="512"/>
                  <a:pt x="381" y="508"/>
                  <a:pt x="360" y="512"/>
                </a:cubicBezTo>
                <a:cubicBezTo>
                  <a:pt x="341" y="515"/>
                  <a:pt x="325" y="525"/>
                  <a:pt x="313" y="539"/>
                </a:cubicBezTo>
                <a:cubicBezTo>
                  <a:pt x="251" y="493"/>
                  <a:pt x="171" y="433"/>
                  <a:pt x="121" y="394"/>
                </a:cubicBezTo>
                <a:cubicBezTo>
                  <a:pt x="132" y="376"/>
                  <a:pt x="132" y="352"/>
                  <a:pt x="120" y="332"/>
                </a:cubicBezTo>
                <a:cubicBezTo>
                  <a:pt x="102" y="304"/>
                  <a:pt x="65" y="296"/>
                  <a:pt x="37" y="313"/>
                </a:cubicBezTo>
                <a:cubicBezTo>
                  <a:pt x="8" y="331"/>
                  <a:pt x="0" y="368"/>
                  <a:pt x="18" y="397"/>
                </a:cubicBezTo>
                <a:cubicBezTo>
                  <a:pt x="36" y="425"/>
                  <a:pt x="73" y="433"/>
                  <a:pt x="101" y="415"/>
                </a:cubicBezTo>
                <a:cubicBezTo>
                  <a:pt x="105" y="413"/>
                  <a:pt x="109" y="410"/>
                  <a:pt x="112" y="406"/>
                </a:cubicBezTo>
                <a:cubicBezTo>
                  <a:pt x="147" y="433"/>
                  <a:pt x="206" y="477"/>
                  <a:pt x="304" y="551"/>
                </a:cubicBezTo>
                <a:cubicBezTo>
                  <a:pt x="284" y="587"/>
                  <a:pt x="294" y="634"/>
                  <a:pt x="328" y="658"/>
                </a:cubicBezTo>
                <a:cubicBezTo>
                  <a:pt x="346" y="670"/>
                  <a:pt x="368" y="675"/>
                  <a:pt x="389" y="671"/>
                </a:cubicBezTo>
                <a:cubicBezTo>
                  <a:pt x="396" y="670"/>
                  <a:pt x="402" y="667"/>
                  <a:pt x="409" y="665"/>
                </a:cubicBezTo>
                <a:lnTo>
                  <a:pt x="475" y="773"/>
                </a:lnTo>
                <a:cubicBezTo>
                  <a:pt x="427" y="808"/>
                  <a:pt x="404" y="870"/>
                  <a:pt x="422" y="930"/>
                </a:cubicBezTo>
                <a:cubicBezTo>
                  <a:pt x="445" y="1004"/>
                  <a:pt x="524" y="1046"/>
                  <a:pt x="599" y="1023"/>
                </a:cubicBezTo>
                <a:cubicBezTo>
                  <a:pt x="601" y="1022"/>
                  <a:pt x="604" y="1021"/>
                  <a:pt x="606" y="1020"/>
                </a:cubicBezTo>
                <a:lnTo>
                  <a:pt x="703" y="1263"/>
                </a:lnTo>
                <a:cubicBezTo>
                  <a:pt x="591" y="1312"/>
                  <a:pt x="531" y="1438"/>
                  <a:pt x="568" y="1557"/>
                </a:cubicBezTo>
                <a:cubicBezTo>
                  <a:pt x="608" y="1685"/>
                  <a:pt x="744" y="1757"/>
                  <a:pt x="872" y="1718"/>
                </a:cubicBezTo>
                <a:cubicBezTo>
                  <a:pt x="980" y="1684"/>
                  <a:pt x="1047" y="1582"/>
                  <a:pt x="1042" y="1475"/>
                </a:cubicBezTo>
                <a:lnTo>
                  <a:pt x="2110" y="1358"/>
                </a:lnTo>
                <a:cubicBezTo>
                  <a:pt x="2111" y="1364"/>
                  <a:pt x="2113" y="1371"/>
                  <a:pt x="2115" y="1377"/>
                </a:cubicBezTo>
                <a:cubicBezTo>
                  <a:pt x="2126" y="1413"/>
                  <a:pt x="2150" y="1441"/>
                  <a:pt x="2180" y="1458"/>
                </a:cubicBezTo>
                <a:lnTo>
                  <a:pt x="1935" y="1916"/>
                </a:lnTo>
                <a:cubicBezTo>
                  <a:pt x="1920" y="1910"/>
                  <a:pt x="1902" y="1910"/>
                  <a:pt x="1886" y="1918"/>
                </a:cubicBezTo>
                <a:cubicBezTo>
                  <a:pt x="1856" y="1933"/>
                  <a:pt x="1844" y="1969"/>
                  <a:pt x="1859" y="1999"/>
                </a:cubicBezTo>
                <a:cubicBezTo>
                  <a:pt x="1873" y="2029"/>
                  <a:pt x="1910" y="2041"/>
                  <a:pt x="1939" y="2026"/>
                </a:cubicBezTo>
                <a:cubicBezTo>
                  <a:pt x="1969" y="2011"/>
                  <a:pt x="1982" y="1975"/>
                  <a:pt x="1967" y="1945"/>
                </a:cubicBezTo>
                <a:cubicBezTo>
                  <a:pt x="1962" y="1936"/>
                  <a:pt x="1955" y="1929"/>
                  <a:pt x="1948" y="1923"/>
                </a:cubicBezTo>
                <a:lnTo>
                  <a:pt x="2193" y="1465"/>
                </a:lnTo>
                <a:cubicBezTo>
                  <a:pt x="2223" y="1478"/>
                  <a:pt x="2258" y="1481"/>
                  <a:pt x="2291" y="1470"/>
                </a:cubicBezTo>
                <a:cubicBezTo>
                  <a:pt x="2366" y="1447"/>
                  <a:pt x="2407" y="1368"/>
                  <a:pt x="2384" y="1294"/>
                </a:cubicBezTo>
                <a:cubicBezTo>
                  <a:pt x="2361" y="1219"/>
                  <a:pt x="2282" y="1177"/>
                  <a:pt x="2208" y="1200"/>
                </a:cubicBezTo>
                <a:cubicBezTo>
                  <a:pt x="2197" y="1204"/>
                  <a:pt x="2187" y="1208"/>
                  <a:pt x="2178" y="1214"/>
                </a:cubicBezTo>
                <a:lnTo>
                  <a:pt x="1907" y="802"/>
                </a:lnTo>
                <a:cubicBezTo>
                  <a:pt x="1931" y="783"/>
                  <a:pt x="1938" y="750"/>
                  <a:pt x="1922" y="723"/>
                </a:cubicBezTo>
                <a:cubicBezTo>
                  <a:pt x="1904" y="695"/>
                  <a:pt x="1867" y="686"/>
                  <a:pt x="1839" y="703"/>
                </a:cubicBezTo>
                <a:close/>
                <a:moveTo>
                  <a:pt x="336" y="646"/>
                </a:moveTo>
                <a:cubicBezTo>
                  <a:pt x="307" y="626"/>
                  <a:pt x="299" y="586"/>
                  <a:pt x="318" y="556"/>
                </a:cubicBezTo>
                <a:lnTo>
                  <a:pt x="320" y="553"/>
                </a:lnTo>
                <a:cubicBezTo>
                  <a:pt x="330" y="539"/>
                  <a:pt x="345" y="529"/>
                  <a:pt x="363" y="526"/>
                </a:cubicBezTo>
                <a:cubicBezTo>
                  <a:pt x="380" y="522"/>
                  <a:pt x="398" y="526"/>
                  <a:pt x="413" y="537"/>
                </a:cubicBezTo>
                <a:cubicBezTo>
                  <a:pt x="443" y="557"/>
                  <a:pt x="451" y="599"/>
                  <a:pt x="429" y="629"/>
                </a:cubicBezTo>
                <a:cubicBezTo>
                  <a:pt x="425" y="636"/>
                  <a:pt x="419" y="642"/>
                  <a:pt x="412" y="646"/>
                </a:cubicBezTo>
                <a:lnTo>
                  <a:pt x="407" y="649"/>
                </a:lnTo>
                <a:cubicBezTo>
                  <a:pt x="401" y="653"/>
                  <a:pt x="394" y="656"/>
                  <a:pt x="386" y="657"/>
                </a:cubicBezTo>
                <a:cubicBezTo>
                  <a:pt x="369" y="660"/>
                  <a:pt x="351" y="656"/>
                  <a:pt x="336" y="646"/>
                </a:cubicBezTo>
                <a:close/>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3" name="Google Shape;23;p16"/>
          <p:cNvSpPr/>
          <p:nvPr/>
        </p:nvSpPr>
        <p:spPr>
          <a:xfrm rot="2654194">
            <a:off x="6542109" y="2837316"/>
            <a:ext cx="1913353" cy="2738797"/>
          </a:xfrm>
          <a:custGeom>
            <a:avLst/>
            <a:gdLst/>
            <a:ahLst/>
            <a:cxnLst/>
            <a:rect l="l" t="t" r="r" b="b"/>
            <a:pathLst>
              <a:path w="2448" h="3502" extrusionOk="0">
                <a:moveTo>
                  <a:pt x="2133" y="345"/>
                </a:moveTo>
                <a:cubicBezTo>
                  <a:pt x="2099" y="356"/>
                  <a:pt x="2069" y="379"/>
                  <a:pt x="2050" y="409"/>
                </a:cubicBezTo>
                <a:cubicBezTo>
                  <a:pt x="2042" y="423"/>
                  <a:pt x="2036" y="438"/>
                  <a:pt x="2032" y="453"/>
                </a:cubicBezTo>
                <a:lnTo>
                  <a:pt x="1671" y="398"/>
                </a:lnTo>
                <a:cubicBezTo>
                  <a:pt x="1673" y="363"/>
                  <a:pt x="1651" y="331"/>
                  <a:pt x="1616" y="322"/>
                </a:cubicBezTo>
                <a:cubicBezTo>
                  <a:pt x="1610" y="320"/>
                  <a:pt x="1604" y="319"/>
                  <a:pt x="1598" y="319"/>
                </a:cubicBezTo>
                <a:lnTo>
                  <a:pt x="1569" y="127"/>
                </a:lnTo>
                <a:cubicBezTo>
                  <a:pt x="1574" y="126"/>
                  <a:pt x="1578" y="124"/>
                  <a:pt x="1582" y="122"/>
                </a:cubicBezTo>
                <a:cubicBezTo>
                  <a:pt x="1611" y="106"/>
                  <a:pt x="1622" y="69"/>
                  <a:pt x="1606" y="40"/>
                </a:cubicBezTo>
                <a:cubicBezTo>
                  <a:pt x="1590" y="11"/>
                  <a:pt x="1554" y="0"/>
                  <a:pt x="1524" y="16"/>
                </a:cubicBezTo>
                <a:cubicBezTo>
                  <a:pt x="1495" y="32"/>
                  <a:pt x="1484" y="69"/>
                  <a:pt x="1500" y="98"/>
                </a:cubicBezTo>
                <a:cubicBezTo>
                  <a:pt x="1512" y="119"/>
                  <a:pt x="1533" y="130"/>
                  <a:pt x="1555" y="129"/>
                </a:cubicBezTo>
                <a:lnTo>
                  <a:pt x="1583" y="321"/>
                </a:lnTo>
                <a:cubicBezTo>
                  <a:pt x="1556" y="326"/>
                  <a:pt x="1533" y="346"/>
                  <a:pt x="1526" y="374"/>
                </a:cubicBezTo>
                <a:cubicBezTo>
                  <a:pt x="1515" y="413"/>
                  <a:pt x="1539" y="454"/>
                  <a:pt x="1578" y="464"/>
                </a:cubicBezTo>
                <a:cubicBezTo>
                  <a:pt x="1618" y="475"/>
                  <a:pt x="1658" y="452"/>
                  <a:pt x="1669" y="412"/>
                </a:cubicBezTo>
                <a:lnTo>
                  <a:pt x="1669" y="412"/>
                </a:lnTo>
                <a:lnTo>
                  <a:pt x="2030" y="467"/>
                </a:lnTo>
                <a:cubicBezTo>
                  <a:pt x="2027" y="488"/>
                  <a:pt x="2028" y="510"/>
                  <a:pt x="2035" y="531"/>
                </a:cubicBezTo>
                <a:cubicBezTo>
                  <a:pt x="2047" y="569"/>
                  <a:pt x="2072" y="600"/>
                  <a:pt x="2107" y="618"/>
                </a:cubicBezTo>
                <a:lnTo>
                  <a:pt x="2107" y="618"/>
                </a:lnTo>
                <a:lnTo>
                  <a:pt x="1654" y="1450"/>
                </a:lnTo>
                <a:cubicBezTo>
                  <a:pt x="1592" y="1418"/>
                  <a:pt x="1518" y="1410"/>
                  <a:pt x="1447" y="1432"/>
                </a:cubicBezTo>
                <a:cubicBezTo>
                  <a:pt x="1302" y="1477"/>
                  <a:pt x="1220" y="1631"/>
                  <a:pt x="1265" y="1776"/>
                </a:cubicBezTo>
                <a:cubicBezTo>
                  <a:pt x="1272" y="1798"/>
                  <a:pt x="1281" y="1818"/>
                  <a:pt x="1293" y="1837"/>
                </a:cubicBezTo>
                <a:lnTo>
                  <a:pt x="786" y="2159"/>
                </a:lnTo>
                <a:cubicBezTo>
                  <a:pt x="760" y="2122"/>
                  <a:pt x="719" y="2099"/>
                  <a:pt x="675" y="2096"/>
                </a:cubicBezTo>
                <a:lnTo>
                  <a:pt x="721" y="1724"/>
                </a:lnTo>
                <a:cubicBezTo>
                  <a:pt x="756" y="1725"/>
                  <a:pt x="787" y="1702"/>
                  <a:pt x="796" y="1667"/>
                </a:cubicBezTo>
                <a:cubicBezTo>
                  <a:pt x="802" y="1641"/>
                  <a:pt x="793" y="1614"/>
                  <a:pt x="775" y="1597"/>
                </a:cubicBezTo>
                <a:lnTo>
                  <a:pt x="1158" y="1105"/>
                </a:lnTo>
                <a:cubicBezTo>
                  <a:pt x="1165" y="1109"/>
                  <a:pt x="1172" y="1112"/>
                  <a:pt x="1180" y="1113"/>
                </a:cubicBezTo>
                <a:cubicBezTo>
                  <a:pt x="1213" y="1119"/>
                  <a:pt x="1244" y="1096"/>
                  <a:pt x="1249" y="1063"/>
                </a:cubicBezTo>
                <a:cubicBezTo>
                  <a:pt x="1254" y="1031"/>
                  <a:pt x="1232" y="999"/>
                  <a:pt x="1199" y="994"/>
                </a:cubicBezTo>
                <a:cubicBezTo>
                  <a:pt x="1167" y="989"/>
                  <a:pt x="1135" y="1011"/>
                  <a:pt x="1130" y="1044"/>
                </a:cubicBezTo>
                <a:cubicBezTo>
                  <a:pt x="1127" y="1064"/>
                  <a:pt x="1134" y="1083"/>
                  <a:pt x="1147" y="1096"/>
                </a:cubicBezTo>
                <a:lnTo>
                  <a:pt x="763" y="1588"/>
                </a:lnTo>
                <a:cubicBezTo>
                  <a:pt x="756" y="1584"/>
                  <a:pt x="749" y="1580"/>
                  <a:pt x="741" y="1578"/>
                </a:cubicBezTo>
                <a:cubicBezTo>
                  <a:pt x="711" y="1571"/>
                  <a:pt x="680" y="1583"/>
                  <a:pt x="663" y="1607"/>
                </a:cubicBezTo>
                <a:lnTo>
                  <a:pt x="482" y="1505"/>
                </a:lnTo>
                <a:cubicBezTo>
                  <a:pt x="484" y="1500"/>
                  <a:pt x="486" y="1496"/>
                  <a:pt x="486" y="1491"/>
                </a:cubicBezTo>
                <a:cubicBezTo>
                  <a:pt x="492" y="1458"/>
                  <a:pt x="470" y="1427"/>
                  <a:pt x="437" y="1422"/>
                </a:cubicBezTo>
                <a:cubicBezTo>
                  <a:pt x="404" y="1416"/>
                  <a:pt x="373" y="1439"/>
                  <a:pt x="367" y="1471"/>
                </a:cubicBezTo>
                <a:cubicBezTo>
                  <a:pt x="362" y="1504"/>
                  <a:pt x="384" y="1535"/>
                  <a:pt x="417" y="1541"/>
                </a:cubicBezTo>
                <a:cubicBezTo>
                  <a:pt x="440" y="1545"/>
                  <a:pt x="462" y="1535"/>
                  <a:pt x="475" y="1517"/>
                </a:cubicBezTo>
                <a:lnTo>
                  <a:pt x="656" y="1620"/>
                </a:lnTo>
                <a:cubicBezTo>
                  <a:pt x="655" y="1624"/>
                  <a:pt x="653" y="1628"/>
                  <a:pt x="652" y="1633"/>
                </a:cubicBezTo>
                <a:cubicBezTo>
                  <a:pt x="642" y="1673"/>
                  <a:pt x="667" y="1712"/>
                  <a:pt x="707" y="1722"/>
                </a:cubicBezTo>
                <a:lnTo>
                  <a:pt x="707" y="1722"/>
                </a:lnTo>
                <a:lnTo>
                  <a:pt x="660" y="2096"/>
                </a:lnTo>
                <a:cubicBezTo>
                  <a:pt x="647" y="2096"/>
                  <a:pt x="634" y="2098"/>
                  <a:pt x="621" y="2102"/>
                </a:cubicBezTo>
                <a:cubicBezTo>
                  <a:pt x="587" y="2113"/>
                  <a:pt x="557" y="2136"/>
                  <a:pt x="539" y="2166"/>
                </a:cubicBezTo>
                <a:cubicBezTo>
                  <a:pt x="516" y="2203"/>
                  <a:pt x="510" y="2247"/>
                  <a:pt x="523" y="2288"/>
                </a:cubicBezTo>
                <a:cubicBezTo>
                  <a:pt x="528" y="2305"/>
                  <a:pt x="537" y="2321"/>
                  <a:pt x="547" y="2335"/>
                </a:cubicBezTo>
                <a:lnTo>
                  <a:pt x="108" y="2682"/>
                </a:lnTo>
                <a:cubicBezTo>
                  <a:pt x="99" y="2673"/>
                  <a:pt x="88" y="2667"/>
                  <a:pt x="75" y="2665"/>
                </a:cubicBezTo>
                <a:cubicBezTo>
                  <a:pt x="42" y="2660"/>
                  <a:pt x="11" y="2682"/>
                  <a:pt x="6" y="2715"/>
                </a:cubicBezTo>
                <a:cubicBezTo>
                  <a:pt x="0" y="2748"/>
                  <a:pt x="22" y="2779"/>
                  <a:pt x="55" y="2784"/>
                </a:cubicBezTo>
                <a:cubicBezTo>
                  <a:pt x="88" y="2790"/>
                  <a:pt x="119" y="2767"/>
                  <a:pt x="125" y="2734"/>
                </a:cubicBezTo>
                <a:cubicBezTo>
                  <a:pt x="127" y="2720"/>
                  <a:pt x="124" y="2705"/>
                  <a:pt x="116" y="2693"/>
                </a:cubicBezTo>
                <a:lnTo>
                  <a:pt x="557" y="2346"/>
                </a:lnTo>
                <a:cubicBezTo>
                  <a:pt x="577" y="2367"/>
                  <a:pt x="604" y="2383"/>
                  <a:pt x="633" y="2389"/>
                </a:cubicBezTo>
                <a:lnTo>
                  <a:pt x="588" y="2593"/>
                </a:lnTo>
                <a:cubicBezTo>
                  <a:pt x="568" y="2591"/>
                  <a:pt x="547" y="2599"/>
                  <a:pt x="534" y="2617"/>
                </a:cubicBezTo>
                <a:cubicBezTo>
                  <a:pt x="514" y="2644"/>
                  <a:pt x="520" y="2682"/>
                  <a:pt x="547" y="2701"/>
                </a:cubicBezTo>
                <a:cubicBezTo>
                  <a:pt x="574" y="2721"/>
                  <a:pt x="612" y="2715"/>
                  <a:pt x="631" y="2688"/>
                </a:cubicBezTo>
                <a:cubicBezTo>
                  <a:pt x="651" y="2662"/>
                  <a:pt x="645" y="2624"/>
                  <a:pt x="619" y="2604"/>
                </a:cubicBezTo>
                <a:cubicBezTo>
                  <a:pt x="614" y="2600"/>
                  <a:pt x="608" y="2598"/>
                  <a:pt x="603" y="2596"/>
                </a:cubicBezTo>
                <a:lnTo>
                  <a:pt x="647" y="2391"/>
                </a:lnTo>
                <a:cubicBezTo>
                  <a:pt x="667" y="2394"/>
                  <a:pt x="688" y="2392"/>
                  <a:pt x="708" y="2386"/>
                </a:cubicBezTo>
                <a:cubicBezTo>
                  <a:pt x="743" y="2375"/>
                  <a:pt x="772" y="2353"/>
                  <a:pt x="791" y="2322"/>
                </a:cubicBezTo>
                <a:cubicBezTo>
                  <a:pt x="813" y="2286"/>
                  <a:pt x="819" y="2241"/>
                  <a:pt x="807" y="2200"/>
                </a:cubicBezTo>
                <a:cubicBezTo>
                  <a:pt x="803" y="2190"/>
                  <a:pt x="799" y="2180"/>
                  <a:pt x="794" y="2171"/>
                </a:cubicBezTo>
                <a:lnTo>
                  <a:pt x="1300" y="1849"/>
                </a:lnTo>
                <a:cubicBezTo>
                  <a:pt x="1354" y="1928"/>
                  <a:pt x="1445" y="1974"/>
                  <a:pt x="1541" y="1970"/>
                </a:cubicBezTo>
                <a:lnTo>
                  <a:pt x="1555" y="2564"/>
                </a:lnTo>
                <a:cubicBezTo>
                  <a:pt x="1533" y="2569"/>
                  <a:pt x="1513" y="2582"/>
                  <a:pt x="1501" y="2601"/>
                </a:cubicBezTo>
                <a:cubicBezTo>
                  <a:pt x="1497" y="2608"/>
                  <a:pt x="1494" y="2615"/>
                  <a:pt x="1492" y="2623"/>
                </a:cubicBezTo>
                <a:cubicBezTo>
                  <a:pt x="1480" y="2666"/>
                  <a:pt x="1506" y="2711"/>
                  <a:pt x="1549" y="2722"/>
                </a:cubicBezTo>
                <a:cubicBezTo>
                  <a:pt x="1560" y="2725"/>
                  <a:pt x="1570" y="2725"/>
                  <a:pt x="1581" y="2724"/>
                </a:cubicBezTo>
                <a:lnTo>
                  <a:pt x="1863" y="3385"/>
                </a:lnTo>
                <a:cubicBezTo>
                  <a:pt x="1849" y="3393"/>
                  <a:pt x="1838" y="3407"/>
                  <a:pt x="1834" y="3425"/>
                </a:cubicBezTo>
                <a:cubicBezTo>
                  <a:pt x="1828" y="3458"/>
                  <a:pt x="1849" y="3490"/>
                  <a:pt x="1882" y="3496"/>
                </a:cubicBezTo>
                <a:cubicBezTo>
                  <a:pt x="1915" y="3502"/>
                  <a:pt x="1946" y="3481"/>
                  <a:pt x="1953" y="3448"/>
                </a:cubicBezTo>
                <a:cubicBezTo>
                  <a:pt x="1959" y="3416"/>
                  <a:pt x="1938" y="3384"/>
                  <a:pt x="1905" y="3378"/>
                </a:cubicBezTo>
                <a:cubicBezTo>
                  <a:pt x="1895" y="3376"/>
                  <a:pt x="1885" y="3377"/>
                  <a:pt x="1877" y="3379"/>
                </a:cubicBezTo>
                <a:lnTo>
                  <a:pt x="1595" y="2721"/>
                </a:lnTo>
                <a:cubicBezTo>
                  <a:pt x="1613" y="2715"/>
                  <a:pt x="1629" y="2703"/>
                  <a:pt x="1639" y="2687"/>
                </a:cubicBezTo>
                <a:cubicBezTo>
                  <a:pt x="1643" y="2680"/>
                  <a:pt x="1647" y="2672"/>
                  <a:pt x="1649" y="2665"/>
                </a:cubicBezTo>
                <a:cubicBezTo>
                  <a:pt x="1650" y="2658"/>
                  <a:pt x="1651" y="2652"/>
                  <a:pt x="1651" y="2646"/>
                </a:cubicBezTo>
                <a:lnTo>
                  <a:pt x="1939" y="2629"/>
                </a:lnTo>
                <a:cubicBezTo>
                  <a:pt x="1942" y="2642"/>
                  <a:pt x="1949" y="2655"/>
                  <a:pt x="1961" y="2665"/>
                </a:cubicBezTo>
                <a:cubicBezTo>
                  <a:pt x="1988" y="2685"/>
                  <a:pt x="2025" y="2681"/>
                  <a:pt x="2046" y="2654"/>
                </a:cubicBezTo>
                <a:cubicBezTo>
                  <a:pt x="2066" y="2628"/>
                  <a:pt x="2062" y="2590"/>
                  <a:pt x="2035" y="2570"/>
                </a:cubicBezTo>
                <a:cubicBezTo>
                  <a:pt x="2009" y="2549"/>
                  <a:pt x="1971" y="2554"/>
                  <a:pt x="1951" y="2580"/>
                </a:cubicBezTo>
                <a:cubicBezTo>
                  <a:pt x="1943" y="2590"/>
                  <a:pt x="1939" y="2602"/>
                  <a:pt x="1938" y="2614"/>
                </a:cubicBezTo>
                <a:lnTo>
                  <a:pt x="1650" y="2632"/>
                </a:lnTo>
                <a:cubicBezTo>
                  <a:pt x="1646" y="2601"/>
                  <a:pt x="1623" y="2574"/>
                  <a:pt x="1591" y="2565"/>
                </a:cubicBezTo>
                <a:cubicBezTo>
                  <a:pt x="1584" y="2564"/>
                  <a:pt x="1577" y="2563"/>
                  <a:pt x="1569" y="2563"/>
                </a:cubicBezTo>
                <a:lnTo>
                  <a:pt x="1556" y="1969"/>
                </a:lnTo>
                <a:cubicBezTo>
                  <a:pt x="1574" y="1967"/>
                  <a:pt x="1591" y="1964"/>
                  <a:pt x="1609" y="1958"/>
                </a:cubicBezTo>
                <a:cubicBezTo>
                  <a:pt x="1755" y="1913"/>
                  <a:pt x="1836" y="1759"/>
                  <a:pt x="1791" y="1614"/>
                </a:cubicBezTo>
                <a:cubicBezTo>
                  <a:pt x="1770" y="1545"/>
                  <a:pt x="1724" y="1491"/>
                  <a:pt x="1666" y="1457"/>
                </a:cubicBezTo>
                <a:lnTo>
                  <a:pt x="2120" y="624"/>
                </a:lnTo>
                <a:cubicBezTo>
                  <a:pt x="2152" y="638"/>
                  <a:pt x="2187" y="639"/>
                  <a:pt x="2220" y="629"/>
                </a:cubicBezTo>
                <a:lnTo>
                  <a:pt x="2222" y="628"/>
                </a:lnTo>
                <a:lnTo>
                  <a:pt x="2359" y="1005"/>
                </a:lnTo>
                <a:cubicBezTo>
                  <a:pt x="2355" y="1007"/>
                  <a:pt x="2351" y="1008"/>
                  <a:pt x="2348" y="1011"/>
                </a:cubicBezTo>
                <a:cubicBezTo>
                  <a:pt x="2319" y="1028"/>
                  <a:pt x="2310" y="1065"/>
                  <a:pt x="2328" y="1093"/>
                </a:cubicBezTo>
                <a:cubicBezTo>
                  <a:pt x="2345" y="1122"/>
                  <a:pt x="2382" y="1131"/>
                  <a:pt x="2411" y="1114"/>
                </a:cubicBezTo>
                <a:cubicBezTo>
                  <a:pt x="2439" y="1096"/>
                  <a:pt x="2448" y="1059"/>
                  <a:pt x="2431" y="1031"/>
                </a:cubicBezTo>
                <a:cubicBezTo>
                  <a:pt x="2418" y="1010"/>
                  <a:pt x="2395" y="1000"/>
                  <a:pt x="2373" y="1002"/>
                </a:cubicBezTo>
                <a:lnTo>
                  <a:pt x="2235" y="623"/>
                </a:lnTo>
                <a:cubicBezTo>
                  <a:pt x="2263" y="611"/>
                  <a:pt x="2287" y="591"/>
                  <a:pt x="2303" y="565"/>
                </a:cubicBezTo>
                <a:cubicBezTo>
                  <a:pt x="2325" y="529"/>
                  <a:pt x="2331" y="484"/>
                  <a:pt x="2318" y="443"/>
                </a:cubicBezTo>
                <a:cubicBezTo>
                  <a:pt x="2294" y="365"/>
                  <a:pt x="2211" y="321"/>
                  <a:pt x="2133" y="345"/>
                </a:cubicBezTo>
                <a:moveTo>
                  <a:pt x="793" y="2205"/>
                </a:moveTo>
                <a:cubicBezTo>
                  <a:pt x="804" y="2242"/>
                  <a:pt x="799" y="2282"/>
                  <a:pt x="779" y="2315"/>
                </a:cubicBezTo>
                <a:cubicBezTo>
                  <a:pt x="762" y="2342"/>
                  <a:pt x="735" y="2363"/>
                  <a:pt x="704" y="2372"/>
                </a:cubicBezTo>
                <a:cubicBezTo>
                  <a:pt x="634" y="2394"/>
                  <a:pt x="558" y="2354"/>
                  <a:pt x="537" y="2284"/>
                </a:cubicBezTo>
                <a:cubicBezTo>
                  <a:pt x="525" y="2247"/>
                  <a:pt x="530" y="2207"/>
                  <a:pt x="551" y="2174"/>
                </a:cubicBezTo>
                <a:cubicBezTo>
                  <a:pt x="568" y="2146"/>
                  <a:pt x="594" y="2126"/>
                  <a:pt x="625" y="2116"/>
                </a:cubicBezTo>
                <a:cubicBezTo>
                  <a:pt x="696" y="2094"/>
                  <a:pt x="771" y="2134"/>
                  <a:pt x="793" y="2205"/>
                </a:cubicBezTo>
                <a:close/>
                <a:moveTo>
                  <a:pt x="1635" y="2661"/>
                </a:moveTo>
                <a:cubicBezTo>
                  <a:pt x="1633" y="2667"/>
                  <a:pt x="1630" y="2673"/>
                  <a:pt x="1627" y="2679"/>
                </a:cubicBezTo>
                <a:cubicBezTo>
                  <a:pt x="1611" y="2704"/>
                  <a:pt x="1582" y="2716"/>
                  <a:pt x="1553" y="2708"/>
                </a:cubicBezTo>
                <a:cubicBezTo>
                  <a:pt x="1518" y="2699"/>
                  <a:pt x="1496" y="2662"/>
                  <a:pt x="1506" y="2627"/>
                </a:cubicBezTo>
                <a:cubicBezTo>
                  <a:pt x="1508" y="2620"/>
                  <a:pt x="1510" y="2614"/>
                  <a:pt x="1514" y="2609"/>
                </a:cubicBezTo>
                <a:cubicBezTo>
                  <a:pt x="1529" y="2584"/>
                  <a:pt x="1559" y="2572"/>
                  <a:pt x="1587" y="2579"/>
                </a:cubicBezTo>
                <a:cubicBezTo>
                  <a:pt x="1623" y="2589"/>
                  <a:pt x="1644" y="2625"/>
                  <a:pt x="1635" y="2661"/>
                </a:cubicBezTo>
                <a:close/>
                <a:moveTo>
                  <a:pt x="2305" y="448"/>
                </a:moveTo>
                <a:cubicBezTo>
                  <a:pt x="2316" y="485"/>
                  <a:pt x="2311" y="525"/>
                  <a:pt x="2291" y="558"/>
                </a:cubicBezTo>
                <a:cubicBezTo>
                  <a:pt x="2274" y="585"/>
                  <a:pt x="2247" y="606"/>
                  <a:pt x="2216" y="615"/>
                </a:cubicBezTo>
                <a:cubicBezTo>
                  <a:pt x="2182" y="626"/>
                  <a:pt x="2146" y="622"/>
                  <a:pt x="2114" y="606"/>
                </a:cubicBezTo>
                <a:cubicBezTo>
                  <a:pt x="2082" y="589"/>
                  <a:pt x="2059" y="561"/>
                  <a:pt x="2049" y="527"/>
                </a:cubicBezTo>
                <a:cubicBezTo>
                  <a:pt x="2037" y="490"/>
                  <a:pt x="2042" y="450"/>
                  <a:pt x="2063" y="417"/>
                </a:cubicBezTo>
                <a:cubicBezTo>
                  <a:pt x="2080" y="389"/>
                  <a:pt x="2106" y="369"/>
                  <a:pt x="2137" y="359"/>
                </a:cubicBezTo>
                <a:cubicBezTo>
                  <a:pt x="2208" y="337"/>
                  <a:pt x="2283" y="377"/>
                  <a:pt x="2305" y="448"/>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4" name="Google Shape;24;p16"/>
          <p:cNvSpPr/>
          <p:nvPr/>
        </p:nvSpPr>
        <p:spPr>
          <a:xfrm rot="2654194">
            <a:off x="3397385" y="3345449"/>
            <a:ext cx="1406420" cy="860619"/>
          </a:xfrm>
          <a:custGeom>
            <a:avLst/>
            <a:gdLst/>
            <a:ahLst/>
            <a:cxnLst/>
            <a:rect l="l" t="t" r="r" b="b"/>
            <a:pathLst>
              <a:path w="1979" h="1210" extrusionOk="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5" name="Google Shape;25;p16"/>
          <p:cNvSpPr/>
          <p:nvPr/>
        </p:nvSpPr>
        <p:spPr>
          <a:xfrm rot="2654194">
            <a:off x="9026566" y="1730345"/>
            <a:ext cx="1082105" cy="1282017"/>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6" name="Google Shape;26;p16"/>
          <p:cNvSpPr/>
          <p:nvPr/>
        </p:nvSpPr>
        <p:spPr>
          <a:xfrm rot="9190020">
            <a:off x="5183579" y="4746311"/>
            <a:ext cx="1824845" cy="1581284"/>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7" name="Google Shape;27;p16"/>
          <p:cNvSpPr txBox="1">
            <a:spLocks noGrp="1"/>
          </p:cNvSpPr>
          <p:nvPr>
            <p:ph type="body" idx="3"/>
          </p:nvPr>
        </p:nvSpPr>
        <p:spPr>
          <a:xfrm>
            <a:off x="6662955" y="5756134"/>
            <a:ext cx="5356263" cy="781593"/>
          </a:xfrm>
          <a:prstGeom prst="rect">
            <a:avLst/>
          </a:prstGeom>
          <a:noFill/>
          <a:ln>
            <a:noFill/>
          </a:ln>
        </p:spPr>
        <p:txBody>
          <a:bodyPr spcFirstLastPara="1" wrap="square" lIns="217575" tIns="108775" rIns="217575" bIns="108775" anchor="t" anchorCtr="0">
            <a:noAutofit/>
          </a:bodyPr>
          <a:lstStyle>
            <a:lvl1pPr marL="609585" marR="0" lvl="0" indent="-304792" algn="l">
              <a:lnSpc>
                <a:spcPct val="138461"/>
              </a:lnSpc>
              <a:spcBef>
                <a:spcPts val="347"/>
              </a:spcBef>
              <a:spcAft>
                <a:spcPts val="0"/>
              </a:spcAft>
              <a:buClr>
                <a:schemeClr val="lt2"/>
              </a:buClr>
              <a:buSzPts val="1040"/>
              <a:buFont typeface="Noto Sans Symbols"/>
              <a:buNone/>
              <a:defRPr sz="1733">
                <a:solidFill>
                  <a:schemeClr val="dk1"/>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grpSp>
        <p:nvGrpSpPr>
          <p:cNvPr id="28" name="Google Shape;28;p16"/>
          <p:cNvGrpSpPr/>
          <p:nvPr/>
        </p:nvGrpSpPr>
        <p:grpSpPr>
          <a:xfrm>
            <a:off x="-953365" y="2228292"/>
            <a:ext cx="5559900" cy="5207136"/>
            <a:chOff x="-586420" y="1648608"/>
            <a:chExt cx="4586919" cy="4295887"/>
          </a:xfrm>
        </p:grpSpPr>
        <p:sp>
          <p:nvSpPr>
            <p:cNvPr id="29" name="Google Shape;29;p16"/>
            <p:cNvSpPr/>
            <p:nvPr/>
          </p:nvSpPr>
          <p:spPr>
            <a:xfrm rot="2654194">
              <a:off x="-333967" y="3455480"/>
              <a:ext cx="2264054" cy="1643932"/>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30" name="Google Shape;30;p16"/>
            <p:cNvSpPr/>
            <p:nvPr/>
          </p:nvSpPr>
          <p:spPr>
            <a:xfrm rot="2654194">
              <a:off x="-31981" y="1854504"/>
              <a:ext cx="1138472" cy="1348798"/>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31" name="Google Shape;31;p16"/>
            <p:cNvSpPr/>
            <p:nvPr/>
          </p:nvSpPr>
          <p:spPr>
            <a:xfrm rot="2654194">
              <a:off x="263870" y="2526575"/>
              <a:ext cx="3276479" cy="2650851"/>
            </a:xfrm>
            <a:custGeom>
              <a:avLst/>
              <a:gdLst/>
              <a:ahLst/>
              <a:cxnLst/>
              <a:rect l="l" t="t" r="r" b="b"/>
              <a:pathLst>
                <a:path w="3984" h="3221" extrusionOk="0">
                  <a:moveTo>
                    <a:pt x="3893" y="359"/>
                  </a:moveTo>
                  <a:cubicBezTo>
                    <a:pt x="3878" y="364"/>
                    <a:pt x="3865" y="375"/>
                    <a:pt x="3856" y="388"/>
                  </a:cubicBezTo>
                  <a:cubicBezTo>
                    <a:pt x="3846" y="405"/>
                    <a:pt x="3843" y="425"/>
                    <a:pt x="3849" y="444"/>
                  </a:cubicBezTo>
                  <a:lnTo>
                    <a:pt x="3850" y="447"/>
                  </a:lnTo>
                  <a:lnTo>
                    <a:pt x="3469" y="613"/>
                  </a:lnTo>
                  <a:cubicBezTo>
                    <a:pt x="3465" y="604"/>
                    <a:pt x="3459" y="596"/>
                    <a:pt x="3452" y="590"/>
                  </a:cubicBezTo>
                  <a:lnTo>
                    <a:pt x="3549" y="469"/>
                  </a:lnTo>
                  <a:cubicBezTo>
                    <a:pt x="3563" y="478"/>
                    <a:pt x="3581" y="481"/>
                    <a:pt x="3599" y="476"/>
                  </a:cubicBezTo>
                  <a:cubicBezTo>
                    <a:pt x="3630" y="466"/>
                    <a:pt x="3648" y="432"/>
                    <a:pt x="3638" y="400"/>
                  </a:cubicBezTo>
                  <a:cubicBezTo>
                    <a:pt x="3628" y="368"/>
                    <a:pt x="3594" y="351"/>
                    <a:pt x="3562" y="361"/>
                  </a:cubicBezTo>
                  <a:cubicBezTo>
                    <a:pt x="3530" y="371"/>
                    <a:pt x="3513" y="405"/>
                    <a:pt x="3523" y="437"/>
                  </a:cubicBezTo>
                  <a:cubicBezTo>
                    <a:pt x="3526" y="446"/>
                    <a:pt x="3531" y="454"/>
                    <a:pt x="3537" y="460"/>
                  </a:cubicBezTo>
                  <a:lnTo>
                    <a:pt x="3441" y="581"/>
                  </a:lnTo>
                  <a:cubicBezTo>
                    <a:pt x="3428" y="572"/>
                    <a:pt x="3413" y="567"/>
                    <a:pt x="3397" y="566"/>
                  </a:cubicBezTo>
                  <a:cubicBezTo>
                    <a:pt x="3348" y="563"/>
                    <a:pt x="3306" y="599"/>
                    <a:pt x="3303" y="648"/>
                  </a:cubicBezTo>
                  <a:cubicBezTo>
                    <a:pt x="3300" y="689"/>
                    <a:pt x="3326" y="726"/>
                    <a:pt x="3364" y="738"/>
                  </a:cubicBezTo>
                  <a:lnTo>
                    <a:pt x="3248" y="1238"/>
                  </a:lnTo>
                  <a:lnTo>
                    <a:pt x="3244" y="1237"/>
                  </a:lnTo>
                  <a:cubicBezTo>
                    <a:pt x="3233" y="1235"/>
                    <a:pt x="3222" y="1235"/>
                    <a:pt x="3212" y="1236"/>
                  </a:cubicBezTo>
                  <a:lnTo>
                    <a:pt x="3067" y="735"/>
                  </a:lnTo>
                  <a:cubicBezTo>
                    <a:pt x="3087" y="726"/>
                    <a:pt x="3101" y="707"/>
                    <a:pt x="3102" y="685"/>
                  </a:cubicBezTo>
                  <a:cubicBezTo>
                    <a:pt x="3103" y="672"/>
                    <a:pt x="3100" y="660"/>
                    <a:pt x="3094" y="650"/>
                  </a:cubicBezTo>
                  <a:cubicBezTo>
                    <a:pt x="3118" y="627"/>
                    <a:pt x="3139" y="601"/>
                    <a:pt x="3157" y="573"/>
                  </a:cubicBezTo>
                  <a:cubicBezTo>
                    <a:pt x="3194" y="513"/>
                    <a:pt x="3213" y="444"/>
                    <a:pt x="3213" y="374"/>
                  </a:cubicBezTo>
                  <a:cubicBezTo>
                    <a:pt x="3212" y="168"/>
                    <a:pt x="3043" y="0"/>
                    <a:pt x="2837" y="1"/>
                  </a:cubicBezTo>
                  <a:cubicBezTo>
                    <a:pt x="2707" y="2"/>
                    <a:pt x="2588" y="68"/>
                    <a:pt x="2520" y="179"/>
                  </a:cubicBezTo>
                  <a:cubicBezTo>
                    <a:pt x="2483" y="239"/>
                    <a:pt x="2464" y="307"/>
                    <a:pt x="2464" y="378"/>
                  </a:cubicBezTo>
                  <a:cubicBezTo>
                    <a:pt x="2464" y="391"/>
                    <a:pt x="2465" y="405"/>
                    <a:pt x="2467" y="418"/>
                  </a:cubicBezTo>
                  <a:cubicBezTo>
                    <a:pt x="2445" y="426"/>
                    <a:pt x="2429" y="446"/>
                    <a:pt x="2427" y="471"/>
                  </a:cubicBezTo>
                  <a:cubicBezTo>
                    <a:pt x="2427" y="476"/>
                    <a:pt x="2427" y="480"/>
                    <a:pt x="2428" y="484"/>
                  </a:cubicBezTo>
                  <a:lnTo>
                    <a:pt x="1611" y="714"/>
                  </a:lnTo>
                  <a:cubicBezTo>
                    <a:pt x="1601" y="684"/>
                    <a:pt x="1581" y="659"/>
                    <a:pt x="1554" y="643"/>
                  </a:cubicBezTo>
                  <a:cubicBezTo>
                    <a:pt x="1492" y="606"/>
                    <a:pt x="1410" y="626"/>
                    <a:pt x="1372" y="687"/>
                  </a:cubicBezTo>
                  <a:lnTo>
                    <a:pt x="1371" y="689"/>
                  </a:lnTo>
                  <a:cubicBezTo>
                    <a:pt x="1353" y="720"/>
                    <a:pt x="1348" y="756"/>
                    <a:pt x="1356" y="790"/>
                  </a:cubicBezTo>
                  <a:cubicBezTo>
                    <a:pt x="1358" y="795"/>
                    <a:pt x="1360" y="800"/>
                    <a:pt x="1361" y="805"/>
                  </a:cubicBezTo>
                  <a:lnTo>
                    <a:pt x="864" y="1044"/>
                  </a:lnTo>
                  <a:cubicBezTo>
                    <a:pt x="854" y="1027"/>
                    <a:pt x="838" y="1013"/>
                    <a:pt x="819" y="1006"/>
                  </a:cubicBezTo>
                  <a:lnTo>
                    <a:pt x="967" y="488"/>
                  </a:lnTo>
                  <a:lnTo>
                    <a:pt x="971" y="488"/>
                  </a:lnTo>
                  <a:cubicBezTo>
                    <a:pt x="1004" y="490"/>
                    <a:pt x="1032" y="465"/>
                    <a:pt x="1035" y="432"/>
                  </a:cubicBezTo>
                  <a:cubicBezTo>
                    <a:pt x="1037" y="399"/>
                    <a:pt x="1012" y="370"/>
                    <a:pt x="978" y="368"/>
                  </a:cubicBezTo>
                  <a:cubicBezTo>
                    <a:pt x="945" y="366"/>
                    <a:pt x="916" y="391"/>
                    <a:pt x="914" y="424"/>
                  </a:cubicBezTo>
                  <a:cubicBezTo>
                    <a:pt x="912" y="451"/>
                    <a:pt x="929" y="475"/>
                    <a:pt x="953" y="484"/>
                  </a:cubicBezTo>
                  <a:lnTo>
                    <a:pt x="805" y="1002"/>
                  </a:lnTo>
                  <a:cubicBezTo>
                    <a:pt x="802" y="1002"/>
                    <a:pt x="798" y="1001"/>
                    <a:pt x="794" y="1001"/>
                  </a:cubicBezTo>
                  <a:cubicBezTo>
                    <a:pt x="747" y="998"/>
                    <a:pt x="707" y="1032"/>
                    <a:pt x="701" y="1078"/>
                  </a:cubicBezTo>
                  <a:lnTo>
                    <a:pt x="137" y="1051"/>
                  </a:lnTo>
                  <a:cubicBezTo>
                    <a:pt x="137" y="1046"/>
                    <a:pt x="136" y="1042"/>
                    <a:pt x="135" y="1037"/>
                  </a:cubicBezTo>
                  <a:cubicBezTo>
                    <a:pt x="127" y="1001"/>
                    <a:pt x="90" y="978"/>
                    <a:pt x="54" y="987"/>
                  </a:cubicBezTo>
                  <a:cubicBezTo>
                    <a:pt x="37" y="991"/>
                    <a:pt x="22" y="1002"/>
                    <a:pt x="12" y="1017"/>
                  </a:cubicBezTo>
                  <a:cubicBezTo>
                    <a:pt x="3" y="1032"/>
                    <a:pt x="0" y="1051"/>
                    <a:pt x="4" y="1068"/>
                  </a:cubicBezTo>
                  <a:cubicBezTo>
                    <a:pt x="12" y="1104"/>
                    <a:pt x="49" y="1127"/>
                    <a:pt x="85" y="1118"/>
                  </a:cubicBezTo>
                  <a:cubicBezTo>
                    <a:pt x="103" y="1114"/>
                    <a:pt x="117" y="1104"/>
                    <a:pt x="127" y="1088"/>
                  </a:cubicBezTo>
                  <a:cubicBezTo>
                    <a:pt x="131" y="1081"/>
                    <a:pt x="134" y="1073"/>
                    <a:pt x="136" y="1065"/>
                  </a:cubicBezTo>
                  <a:lnTo>
                    <a:pt x="700" y="1092"/>
                  </a:lnTo>
                  <a:cubicBezTo>
                    <a:pt x="701" y="1137"/>
                    <a:pt x="737" y="1174"/>
                    <a:pt x="783" y="1177"/>
                  </a:cubicBezTo>
                  <a:cubicBezTo>
                    <a:pt x="831" y="1180"/>
                    <a:pt x="873" y="1143"/>
                    <a:pt x="876" y="1095"/>
                  </a:cubicBezTo>
                  <a:cubicBezTo>
                    <a:pt x="877" y="1082"/>
                    <a:pt x="875" y="1069"/>
                    <a:pt x="871" y="1057"/>
                  </a:cubicBezTo>
                  <a:lnTo>
                    <a:pt x="1367" y="818"/>
                  </a:lnTo>
                  <a:cubicBezTo>
                    <a:pt x="1379" y="840"/>
                    <a:pt x="1396" y="859"/>
                    <a:pt x="1417" y="872"/>
                  </a:cubicBezTo>
                  <a:cubicBezTo>
                    <a:pt x="1427" y="878"/>
                    <a:pt x="1438" y="882"/>
                    <a:pt x="1448" y="885"/>
                  </a:cubicBezTo>
                  <a:lnTo>
                    <a:pt x="1338" y="1305"/>
                  </a:lnTo>
                  <a:cubicBezTo>
                    <a:pt x="1330" y="1303"/>
                    <a:pt x="1321" y="1302"/>
                    <a:pt x="1312" y="1302"/>
                  </a:cubicBezTo>
                  <a:cubicBezTo>
                    <a:pt x="1242" y="1302"/>
                    <a:pt x="1186" y="1359"/>
                    <a:pt x="1187" y="1428"/>
                  </a:cubicBezTo>
                  <a:cubicBezTo>
                    <a:pt x="1187" y="1449"/>
                    <a:pt x="1192" y="1468"/>
                    <a:pt x="1201" y="1485"/>
                  </a:cubicBezTo>
                  <a:lnTo>
                    <a:pt x="523" y="1885"/>
                  </a:lnTo>
                  <a:lnTo>
                    <a:pt x="522" y="1882"/>
                  </a:lnTo>
                  <a:cubicBezTo>
                    <a:pt x="511" y="1868"/>
                    <a:pt x="496" y="1859"/>
                    <a:pt x="478" y="1856"/>
                  </a:cubicBezTo>
                  <a:cubicBezTo>
                    <a:pt x="451" y="1852"/>
                    <a:pt x="425" y="1865"/>
                    <a:pt x="411" y="1887"/>
                  </a:cubicBezTo>
                  <a:cubicBezTo>
                    <a:pt x="406" y="1895"/>
                    <a:pt x="403" y="1904"/>
                    <a:pt x="401" y="1913"/>
                  </a:cubicBezTo>
                  <a:cubicBezTo>
                    <a:pt x="396" y="1950"/>
                    <a:pt x="422" y="1984"/>
                    <a:pt x="458" y="1990"/>
                  </a:cubicBezTo>
                  <a:cubicBezTo>
                    <a:pt x="485" y="1994"/>
                    <a:pt x="511" y="1981"/>
                    <a:pt x="526" y="1958"/>
                  </a:cubicBezTo>
                  <a:cubicBezTo>
                    <a:pt x="530" y="1950"/>
                    <a:pt x="534" y="1942"/>
                    <a:pt x="535" y="1933"/>
                  </a:cubicBezTo>
                  <a:cubicBezTo>
                    <a:pt x="537" y="1920"/>
                    <a:pt x="535" y="1908"/>
                    <a:pt x="530" y="1897"/>
                  </a:cubicBezTo>
                  <a:lnTo>
                    <a:pt x="1208" y="1498"/>
                  </a:lnTo>
                  <a:cubicBezTo>
                    <a:pt x="1230" y="1531"/>
                    <a:pt x="1267" y="1553"/>
                    <a:pt x="1309" y="1554"/>
                  </a:cubicBezTo>
                  <a:lnTo>
                    <a:pt x="1315" y="1764"/>
                  </a:lnTo>
                  <a:cubicBezTo>
                    <a:pt x="1289" y="1769"/>
                    <a:pt x="1268" y="1791"/>
                    <a:pt x="1266" y="1819"/>
                  </a:cubicBezTo>
                  <a:lnTo>
                    <a:pt x="1266" y="1822"/>
                  </a:lnTo>
                  <a:cubicBezTo>
                    <a:pt x="1159" y="1839"/>
                    <a:pt x="1065" y="1901"/>
                    <a:pt x="1007" y="1994"/>
                  </a:cubicBezTo>
                  <a:cubicBezTo>
                    <a:pt x="971" y="2054"/>
                    <a:pt x="951" y="2123"/>
                    <a:pt x="952" y="2193"/>
                  </a:cubicBezTo>
                  <a:cubicBezTo>
                    <a:pt x="953" y="2399"/>
                    <a:pt x="1121" y="2567"/>
                    <a:pt x="1328" y="2566"/>
                  </a:cubicBezTo>
                  <a:cubicBezTo>
                    <a:pt x="1354" y="2565"/>
                    <a:pt x="1379" y="2563"/>
                    <a:pt x="1403" y="2558"/>
                  </a:cubicBezTo>
                  <a:cubicBezTo>
                    <a:pt x="1411" y="2579"/>
                    <a:pt x="1431" y="2595"/>
                    <a:pt x="1455" y="2596"/>
                  </a:cubicBezTo>
                  <a:cubicBezTo>
                    <a:pt x="1462" y="2597"/>
                    <a:pt x="1468" y="2596"/>
                    <a:pt x="1474" y="2594"/>
                  </a:cubicBezTo>
                  <a:lnTo>
                    <a:pt x="1596" y="2920"/>
                  </a:lnTo>
                  <a:cubicBezTo>
                    <a:pt x="1573" y="2931"/>
                    <a:pt x="1553" y="2949"/>
                    <a:pt x="1539" y="2971"/>
                  </a:cubicBezTo>
                  <a:cubicBezTo>
                    <a:pt x="1519" y="3004"/>
                    <a:pt x="1514" y="3043"/>
                    <a:pt x="1525" y="3080"/>
                  </a:cubicBezTo>
                  <a:cubicBezTo>
                    <a:pt x="1535" y="3114"/>
                    <a:pt x="1559" y="3142"/>
                    <a:pt x="1590" y="3159"/>
                  </a:cubicBezTo>
                  <a:cubicBezTo>
                    <a:pt x="1621" y="3175"/>
                    <a:pt x="1657" y="3179"/>
                    <a:pt x="1691" y="3168"/>
                  </a:cubicBezTo>
                  <a:cubicBezTo>
                    <a:pt x="1722" y="3159"/>
                    <a:pt x="1748" y="3138"/>
                    <a:pt x="1765" y="3111"/>
                  </a:cubicBezTo>
                  <a:cubicBezTo>
                    <a:pt x="1784" y="3080"/>
                    <a:pt x="1790" y="3043"/>
                    <a:pt x="1781" y="3008"/>
                  </a:cubicBezTo>
                  <a:lnTo>
                    <a:pt x="2058" y="2908"/>
                  </a:lnTo>
                  <a:cubicBezTo>
                    <a:pt x="2071" y="2937"/>
                    <a:pt x="2099" y="2958"/>
                    <a:pt x="2132" y="2960"/>
                  </a:cubicBezTo>
                  <a:cubicBezTo>
                    <a:pt x="2157" y="2961"/>
                    <a:pt x="2179" y="2953"/>
                    <a:pt x="2196" y="2938"/>
                  </a:cubicBezTo>
                  <a:lnTo>
                    <a:pt x="2372" y="3117"/>
                  </a:lnTo>
                  <a:cubicBezTo>
                    <a:pt x="2361" y="3131"/>
                    <a:pt x="2356" y="3149"/>
                    <a:pt x="2360" y="3168"/>
                  </a:cubicBezTo>
                  <a:cubicBezTo>
                    <a:pt x="2368" y="3200"/>
                    <a:pt x="2400" y="3221"/>
                    <a:pt x="2432" y="3213"/>
                  </a:cubicBezTo>
                  <a:cubicBezTo>
                    <a:pt x="2465" y="3205"/>
                    <a:pt x="2485" y="3173"/>
                    <a:pt x="2477" y="3140"/>
                  </a:cubicBezTo>
                  <a:cubicBezTo>
                    <a:pt x="2470" y="3108"/>
                    <a:pt x="2437" y="3088"/>
                    <a:pt x="2405" y="3095"/>
                  </a:cubicBezTo>
                  <a:cubicBezTo>
                    <a:pt x="2396" y="3098"/>
                    <a:pt x="2389" y="3101"/>
                    <a:pt x="2382" y="3107"/>
                  </a:cubicBezTo>
                  <a:lnTo>
                    <a:pt x="2206" y="2928"/>
                  </a:lnTo>
                  <a:cubicBezTo>
                    <a:pt x="2218" y="2914"/>
                    <a:pt x="2225" y="2896"/>
                    <a:pt x="2226" y="2877"/>
                  </a:cubicBezTo>
                  <a:cubicBezTo>
                    <a:pt x="2229" y="2828"/>
                    <a:pt x="2192" y="2787"/>
                    <a:pt x="2144" y="2783"/>
                  </a:cubicBezTo>
                  <a:cubicBezTo>
                    <a:pt x="2095" y="2780"/>
                    <a:pt x="2053" y="2817"/>
                    <a:pt x="2050" y="2866"/>
                  </a:cubicBezTo>
                  <a:cubicBezTo>
                    <a:pt x="2049" y="2876"/>
                    <a:pt x="2050" y="2886"/>
                    <a:pt x="2053" y="2895"/>
                  </a:cubicBezTo>
                  <a:lnTo>
                    <a:pt x="1777" y="2995"/>
                  </a:lnTo>
                  <a:cubicBezTo>
                    <a:pt x="1752" y="2929"/>
                    <a:pt x="1681" y="2893"/>
                    <a:pt x="1613" y="2914"/>
                  </a:cubicBezTo>
                  <a:lnTo>
                    <a:pt x="1610" y="2915"/>
                  </a:lnTo>
                  <a:lnTo>
                    <a:pt x="1488" y="2589"/>
                  </a:lnTo>
                  <a:cubicBezTo>
                    <a:pt x="1505" y="2579"/>
                    <a:pt x="1518" y="2561"/>
                    <a:pt x="1520" y="2540"/>
                  </a:cubicBezTo>
                  <a:cubicBezTo>
                    <a:pt x="1520" y="2531"/>
                    <a:pt x="1519" y="2522"/>
                    <a:pt x="1515" y="2514"/>
                  </a:cubicBezTo>
                  <a:cubicBezTo>
                    <a:pt x="1567" y="2484"/>
                    <a:pt x="1612" y="2441"/>
                    <a:pt x="1645" y="2388"/>
                  </a:cubicBezTo>
                  <a:cubicBezTo>
                    <a:pt x="1681" y="2328"/>
                    <a:pt x="1701" y="2260"/>
                    <a:pt x="1700" y="2189"/>
                  </a:cubicBezTo>
                  <a:cubicBezTo>
                    <a:pt x="1700" y="2169"/>
                    <a:pt x="1698" y="2148"/>
                    <a:pt x="1695" y="2128"/>
                  </a:cubicBezTo>
                  <a:cubicBezTo>
                    <a:pt x="1718" y="2121"/>
                    <a:pt x="1735" y="2100"/>
                    <a:pt x="1737" y="2075"/>
                  </a:cubicBezTo>
                  <a:cubicBezTo>
                    <a:pt x="1738" y="2069"/>
                    <a:pt x="1737" y="2063"/>
                    <a:pt x="1735" y="2057"/>
                  </a:cubicBezTo>
                  <a:lnTo>
                    <a:pt x="1983" y="1972"/>
                  </a:lnTo>
                  <a:cubicBezTo>
                    <a:pt x="2001" y="2018"/>
                    <a:pt x="2047" y="2051"/>
                    <a:pt x="2100" y="2051"/>
                  </a:cubicBezTo>
                  <a:cubicBezTo>
                    <a:pt x="2140" y="2050"/>
                    <a:pt x="2176" y="2031"/>
                    <a:pt x="2199" y="2001"/>
                  </a:cubicBezTo>
                  <a:lnTo>
                    <a:pt x="2417" y="2164"/>
                  </a:lnTo>
                  <a:lnTo>
                    <a:pt x="2415" y="2166"/>
                  </a:lnTo>
                  <a:cubicBezTo>
                    <a:pt x="2402" y="2187"/>
                    <a:pt x="2398" y="2212"/>
                    <a:pt x="2404" y="2237"/>
                  </a:cubicBezTo>
                  <a:cubicBezTo>
                    <a:pt x="2409" y="2262"/>
                    <a:pt x="2424" y="2283"/>
                    <a:pt x="2446" y="2297"/>
                  </a:cubicBezTo>
                  <a:cubicBezTo>
                    <a:pt x="2467" y="2310"/>
                    <a:pt x="2493" y="2315"/>
                    <a:pt x="2518" y="2309"/>
                  </a:cubicBezTo>
                  <a:cubicBezTo>
                    <a:pt x="2524" y="2308"/>
                    <a:pt x="2529" y="2306"/>
                    <a:pt x="2534" y="2304"/>
                  </a:cubicBezTo>
                  <a:lnTo>
                    <a:pt x="2670" y="2569"/>
                  </a:lnTo>
                  <a:cubicBezTo>
                    <a:pt x="2649" y="2582"/>
                    <a:pt x="2638" y="2607"/>
                    <a:pt x="2644" y="2633"/>
                  </a:cubicBezTo>
                  <a:cubicBezTo>
                    <a:pt x="2652" y="2665"/>
                    <a:pt x="2684" y="2685"/>
                    <a:pt x="2717" y="2678"/>
                  </a:cubicBezTo>
                  <a:cubicBezTo>
                    <a:pt x="2749" y="2670"/>
                    <a:pt x="2769" y="2638"/>
                    <a:pt x="2762" y="2605"/>
                  </a:cubicBezTo>
                  <a:cubicBezTo>
                    <a:pt x="2754" y="2573"/>
                    <a:pt x="2721" y="2553"/>
                    <a:pt x="2689" y="2560"/>
                  </a:cubicBezTo>
                  <a:cubicBezTo>
                    <a:pt x="2687" y="2561"/>
                    <a:pt x="2685" y="2562"/>
                    <a:pt x="2683" y="2562"/>
                  </a:cubicBezTo>
                  <a:lnTo>
                    <a:pt x="2547" y="2297"/>
                  </a:lnTo>
                  <a:cubicBezTo>
                    <a:pt x="2559" y="2289"/>
                    <a:pt x="2570" y="2279"/>
                    <a:pt x="2578" y="2266"/>
                  </a:cubicBezTo>
                  <a:cubicBezTo>
                    <a:pt x="2590" y="2246"/>
                    <a:pt x="2595" y="2224"/>
                    <a:pt x="2591" y="2201"/>
                  </a:cubicBezTo>
                  <a:lnTo>
                    <a:pt x="2957" y="2116"/>
                  </a:lnTo>
                  <a:cubicBezTo>
                    <a:pt x="2966" y="2145"/>
                    <a:pt x="2997" y="2163"/>
                    <a:pt x="3028" y="2156"/>
                  </a:cubicBezTo>
                  <a:cubicBezTo>
                    <a:pt x="3060" y="2148"/>
                    <a:pt x="3080" y="2116"/>
                    <a:pt x="3072" y="2084"/>
                  </a:cubicBezTo>
                  <a:cubicBezTo>
                    <a:pt x="3065" y="2051"/>
                    <a:pt x="3032" y="2031"/>
                    <a:pt x="3000" y="2039"/>
                  </a:cubicBezTo>
                  <a:cubicBezTo>
                    <a:pt x="2971" y="2045"/>
                    <a:pt x="2952" y="2073"/>
                    <a:pt x="2954" y="2102"/>
                  </a:cubicBezTo>
                  <a:lnTo>
                    <a:pt x="2588" y="2187"/>
                  </a:lnTo>
                  <a:cubicBezTo>
                    <a:pt x="2573" y="2140"/>
                    <a:pt x="2524" y="2112"/>
                    <a:pt x="2476" y="2123"/>
                  </a:cubicBezTo>
                  <a:cubicBezTo>
                    <a:pt x="2456" y="2127"/>
                    <a:pt x="2439" y="2138"/>
                    <a:pt x="2425" y="2152"/>
                  </a:cubicBezTo>
                  <a:lnTo>
                    <a:pt x="2207" y="1989"/>
                  </a:lnTo>
                  <a:cubicBezTo>
                    <a:pt x="2219" y="1970"/>
                    <a:pt x="2225" y="1948"/>
                    <a:pt x="2225" y="1924"/>
                  </a:cubicBezTo>
                  <a:cubicBezTo>
                    <a:pt x="2225" y="1854"/>
                    <a:pt x="2168" y="1798"/>
                    <a:pt x="2098" y="1799"/>
                  </a:cubicBezTo>
                  <a:cubicBezTo>
                    <a:pt x="2084" y="1799"/>
                    <a:pt x="2071" y="1801"/>
                    <a:pt x="2058" y="1806"/>
                  </a:cubicBezTo>
                  <a:lnTo>
                    <a:pt x="1897" y="1409"/>
                  </a:lnTo>
                  <a:cubicBezTo>
                    <a:pt x="1915" y="1402"/>
                    <a:pt x="1931" y="1389"/>
                    <a:pt x="1942" y="1372"/>
                  </a:cubicBezTo>
                  <a:cubicBezTo>
                    <a:pt x="1943" y="1368"/>
                    <a:pt x="1945" y="1365"/>
                    <a:pt x="1947" y="1362"/>
                  </a:cubicBezTo>
                  <a:cubicBezTo>
                    <a:pt x="1948" y="1360"/>
                    <a:pt x="1948" y="1358"/>
                    <a:pt x="1949" y="1357"/>
                  </a:cubicBezTo>
                  <a:lnTo>
                    <a:pt x="2728" y="1702"/>
                  </a:lnTo>
                  <a:cubicBezTo>
                    <a:pt x="2727" y="1706"/>
                    <a:pt x="2726" y="1710"/>
                    <a:pt x="2726" y="1713"/>
                  </a:cubicBezTo>
                  <a:cubicBezTo>
                    <a:pt x="2724" y="1747"/>
                    <a:pt x="2749" y="1776"/>
                    <a:pt x="2782" y="1778"/>
                  </a:cubicBezTo>
                  <a:cubicBezTo>
                    <a:pt x="2815" y="1780"/>
                    <a:pt x="2844" y="1755"/>
                    <a:pt x="2847" y="1722"/>
                  </a:cubicBezTo>
                  <a:cubicBezTo>
                    <a:pt x="2849" y="1689"/>
                    <a:pt x="2824" y="1660"/>
                    <a:pt x="2791" y="1658"/>
                  </a:cubicBezTo>
                  <a:cubicBezTo>
                    <a:pt x="2766" y="1656"/>
                    <a:pt x="2745" y="1669"/>
                    <a:pt x="2734" y="1689"/>
                  </a:cubicBezTo>
                  <a:lnTo>
                    <a:pt x="1953" y="1343"/>
                  </a:lnTo>
                  <a:cubicBezTo>
                    <a:pt x="1963" y="1300"/>
                    <a:pt x="1942" y="1254"/>
                    <a:pt x="1901" y="1235"/>
                  </a:cubicBezTo>
                  <a:cubicBezTo>
                    <a:pt x="1854" y="1213"/>
                    <a:pt x="1797" y="1232"/>
                    <a:pt x="1774" y="1281"/>
                  </a:cubicBezTo>
                  <a:cubicBezTo>
                    <a:pt x="1769" y="1290"/>
                    <a:pt x="1766" y="1301"/>
                    <a:pt x="1765" y="1311"/>
                  </a:cubicBezTo>
                  <a:lnTo>
                    <a:pt x="1434" y="1393"/>
                  </a:lnTo>
                  <a:cubicBezTo>
                    <a:pt x="1422" y="1353"/>
                    <a:pt x="1392" y="1322"/>
                    <a:pt x="1352" y="1308"/>
                  </a:cubicBezTo>
                  <a:lnTo>
                    <a:pt x="1462" y="888"/>
                  </a:lnTo>
                  <a:cubicBezTo>
                    <a:pt x="1514" y="897"/>
                    <a:pt x="1570" y="875"/>
                    <a:pt x="1599" y="827"/>
                  </a:cubicBezTo>
                  <a:lnTo>
                    <a:pt x="1600" y="826"/>
                  </a:lnTo>
                  <a:cubicBezTo>
                    <a:pt x="1618" y="796"/>
                    <a:pt x="1623" y="762"/>
                    <a:pt x="1615" y="728"/>
                  </a:cubicBezTo>
                  <a:lnTo>
                    <a:pt x="2432" y="498"/>
                  </a:lnTo>
                  <a:cubicBezTo>
                    <a:pt x="2440" y="519"/>
                    <a:pt x="2460" y="534"/>
                    <a:pt x="2483" y="535"/>
                  </a:cubicBezTo>
                  <a:cubicBezTo>
                    <a:pt x="2489" y="536"/>
                    <a:pt x="2494" y="535"/>
                    <a:pt x="2499" y="534"/>
                  </a:cubicBezTo>
                  <a:cubicBezTo>
                    <a:pt x="2518" y="574"/>
                    <a:pt x="2543" y="610"/>
                    <a:pt x="2575" y="642"/>
                  </a:cubicBezTo>
                  <a:cubicBezTo>
                    <a:pt x="2646" y="712"/>
                    <a:pt x="2740" y="751"/>
                    <a:pt x="2840" y="750"/>
                  </a:cubicBezTo>
                  <a:cubicBezTo>
                    <a:pt x="2895" y="750"/>
                    <a:pt x="2947" y="738"/>
                    <a:pt x="2994" y="717"/>
                  </a:cubicBezTo>
                  <a:cubicBezTo>
                    <a:pt x="3004" y="730"/>
                    <a:pt x="3020" y="740"/>
                    <a:pt x="3038" y="741"/>
                  </a:cubicBezTo>
                  <a:cubicBezTo>
                    <a:pt x="3044" y="741"/>
                    <a:pt x="3049" y="741"/>
                    <a:pt x="3054" y="740"/>
                  </a:cubicBezTo>
                  <a:lnTo>
                    <a:pt x="3197" y="1238"/>
                  </a:lnTo>
                  <a:cubicBezTo>
                    <a:pt x="3161" y="1244"/>
                    <a:pt x="3129" y="1266"/>
                    <a:pt x="3109" y="1298"/>
                  </a:cubicBezTo>
                  <a:cubicBezTo>
                    <a:pt x="3099" y="1313"/>
                    <a:pt x="3093" y="1329"/>
                    <a:pt x="3091" y="1346"/>
                  </a:cubicBezTo>
                  <a:cubicBezTo>
                    <a:pt x="3085" y="1382"/>
                    <a:pt x="3093" y="1417"/>
                    <a:pt x="3114" y="1446"/>
                  </a:cubicBezTo>
                  <a:cubicBezTo>
                    <a:pt x="3134" y="1475"/>
                    <a:pt x="3165" y="1494"/>
                    <a:pt x="3200" y="1500"/>
                  </a:cubicBezTo>
                  <a:cubicBezTo>
                    <a:pt x="3254" y="1508"/>
                    <a:pt x="3307" y="1484"/>
                    <a:pt x="3335" y="1438"/>
                  </a:cubicBezTo>
                  <a:cubicBezTo>
                    <a:pt x="3344" y="1424"/>
                    <a:pt x="3350" y="1407"/>
                    <a:pt x="3353" y="1390"/>
                  </a:cubicBezTo>
                  <a:cubicBezTo>
                    <a:pt x="3359" y="1355"/>
                    <a:pt x="3351" y="1320"/>
                    <a:pt x="3330" y="1291"/>
                  </a:cubicBezTo>
                  <a:cubicBezTo>
                    <a:pt x="3313" y="1267"/>
                    <a:pt x="3289" y="1250"/>
                    <a:pt x="3262" y="1241"/>
                  </a:cubicBezTo>
                  <a:lnTo>
                    <a:pt x="3378" y="741"/>
                  </a:lnTo>
                  <a:cubicBezTo>
                    <a:pt x="3380" y="741"/>
                    <a:pt x="3383" y="742"/>
                    <a:pt x="3385" y="742"/>
                  </a:cubicBezTo>
                  <a:cubicBezTo>
                    <a:pt x="3407" y="743"/>
                    <a:pt x="3428" y="736"/>
                    <a:pt x="3444" y="724"/>
                  </a:cubicBezTo>
                  <a:lnTo>
                    <a:pt x="3748" y="1062"/>
                  </a:lnTo>
                  <a:cubicBezTo>
                    <a:pt x="3735" y="1077"/>
                    <a:pt x="3730" y="1099"/>
                    <a:pt x="3736" y="1120"/>
                  </a:cubicBezTo>
                  <a:cubicBezTo>
                    <a:pt x="3746" y="1151"/>
                    <a:pt x="3780" y="1169"/>
                    <a:pt x="3812" y="1159"/>
                  </a:cubicBezTo>
                  <a:cubicBezTo>
                    <a:pt x="3844" y="1149"/>
                    <a:pt x="3861" y="1115"/>
                    <a:pt x="3851" y="1083"/>
                  </a:cubicBezTo>
                  <a:cubicBezTo>
                    <a:pt x="3841" y="1051"/>
                    <a:pt x="3807" y="1034"/>
                    <a:pt x="3775" y="1044"/>
                  </a:cubicBezTo>
                  <a:cubicBezTo>
                    <a:pt x="3769" y="1046"/>
                    <a:pt x="3764" y="1049"/>
                    <a:pt x="3759" y="1052"/>
                  </a:cubicBezTo>
                  <a:lnTo>
                    <a:pt x="3455" y="714"/>
                  </a:lnTo>
                  <a:cubicBezTo>
                    <a:pt x="3469" y="700"/>
                    <a:pt x="3478" y="681"/>
                    <a:pt x="3479" y="660"/>
                  </a:cubicBezTo>
                  <a:cubicBezTo>
                    <a:pt x="3480" y="648"/>
                    <a:pt x="3478" y="637"/>
                    <a:pt x="3475" y="626"/>
                  </a:cubicBezTo>
                  <a:lnTo>
                    <a:pt x="3857" y="459"/>
                  </a:lnTo>
                  <a:cubicBezTo>
                    <a:pt x="3872" y="485"/>
                    <a:pt x="3904" y="498"/>
                    <a:pt x="3934" y="488"/>
                  </a:cubicBezTo>
                  <a:cubicBezTo>
                    <a:pt x="3949" y="484"/>
                    <a:pt x="3962" y="473"/>
                    <a:pt x="3971" y="459"/>
                  </a:cubicBezTo>
                  <a:cubicBezTo>
                    <a:pt x="3981" y="443"/>
                    <a:pt x="3984" y="422"/>
                    <a:pt x="3978" y="404"/>
                  </a:cubicBezTo>
                  <a:cubicBezTo>
                    <a:pt x="3967" y="368"/>
                    <a:pt x="3929" y="348"/>
                    <a:pt x="3893" y="359"/>
                  </a:cubicBezTo>
                  <a:moveTo>
                    <a:pt x="82" y="1104"/>
                  </a:moveTo>
                  <a:cubicBezTo>
                    <a:pt x="53" y="1111"/>
                    <a:pt x="25" y="1093"/>
                    <a:pt x="18" y="1065"/>
                  </a:cubicBezTo>
                  <a:cubicBezTo>
                    <a:pt x="15" y="1051"/>
                    <a:pt x="17" y="1037"/>
                    <a:pt x="24" y="1025"/>
                  </a:cubicBezTo>
                  <a:cubicBezTo>
                    <a:pt x="32" y="1013"/>
                    <a:pt x="44" y="1004"/>
                    <a:pt x="57" y="1001"/>
                  </a:cubicBezTo>
                  <a:cubicBezTo>
                    <a:pt x="86" y="994"/>
                    <a:pt x="115" y="1012"/>
                    <a:pt x="121" y="1041"/>
                  </a:cubicBezTo>
                  <a:cubicBezTo>
                    <a:pt x="128" y="1068"/>
                    <a:pt x="109" y="1098"/>
                    <a:pt x="82" y="1104"/>
                  </a:cubicBezTo>
                  <a:moveTo>
                    <a:pt x="521" y="1930"/>
                  </a:moveTo>
                  <a:cubicBezTo>
                    <a:pt x="520" y="1938"/>
                    <a:pt x="517" y="1945"/>
                    <a:pt x="513" y="1951"/>
                  </a:cubicBezTo>
                  <a:cubicBezTo>
                    <a:pt x="502" y="1969"/>
                    <a:pt x="481" y="1978"/>
                    <a:pt x="461" y="1975"/>
                  </a:cubicBezTo>
                  <a:cubicBezTo>
                    <a:pt x="432" y="1971"/>
                    <a:pt x="411" y="1944"/>
                    <a:pt x="416" y="1915"/>
                  </a:cubicBezTo>
                  <a:cubicBezTo>
                    <a:pt x="417" y="1908"/>
                    <a:pt x="419" y="1901"/>
                    <a:pt x="423" y="1895"/>
                  </a:cubicBezTo>
                  <a:cubicBezTo>
                    <a:pt x="434" y="1877"/>
                    <a:pt x="455" y="1867"/>
                    <a:pt x="476" y="1870"/>
                  </a:cubicBezTo>
                  <a:cubicBezTo>
                    <a:pt x="490" y="1872"/>
                    <a:pt x="502" y="1880"/>
                    <a:pt x="511" y="1891"/>
                  </a:cubicBezTo>
                  <a:cubicBezTo>
                    <a:pt x="519" y="1902"/>
                    <a:pt x="523" y="1916"/>
                    <a:pt x="521" y="1930"/>
                  </a:cubicBezTo>
                  <a:close/>
                  <a:moveTo>
                    <a:pt x="1766" y="3006"/>
                  </a:moveTo>
                  <a:cubicBezTo>
                    <a:pt x="1776" y="3039"/>
                    <a:pt x="1771" y="3074"/>
                    <a:pt x="1753" y="3104"/>
                  </a:cubicBezTo>
                  <a:cubicBezTo>
                    <a:pt x="1738" y="3128"/>
                    <a:pt x="1715" y="3146"/>
                    <a:pt x="1687" y="3155"/>
                  </a:cubicBezTo>
                  <a:cubicBezTo>
                    <a:pt x="1657" y="3164"/>
                    <a:pt x="1625" y="3161"/>
                    <a:pt x="1597" y="3146"/>
                  </a:cubicBezTo>
                  <a:cubicBezTo>
                    <a:pt x="1569" y="3131"/>
                    <a:pt x="1548" y="3106"/>
                    <a:pt x="1539" y="3076"/>
                  </a:cubicBezTo>
                  <a:cubicBezTo>
                    <a:pt x="1529" y="3043"/>
                    <a:pt x="1533" y="3008"/>
                    <a:pt x="1551" y="2978"/>
                  </a:cubicBezTo>
                  <a:cubicBezTo>
                    <a:pt x="1566" y="2954"/>
                    <a:pt x="1590" y="2936"/>
                    <a:pt x="1617" y="2928"/>
                  </a:cubicBezTo>
                  <a:cubicBezTo>
                    <a:pt x="1680" y="2908"/>
                    <a:pt x="1746" y="2943"/>
                    <a:pt x="1766" y="3006"/>
                  </a:cubicBezTo>
                  <a:moveTo>
                    <a:pt x="2576" y="2198"/>
                  </a:moveTo>
                  <a:cubicBezTo>
                    <a:pt x="2581" y="2219"/>
                    <a:pt x="2577" y="2240"/>
                    <a:pt x="2566" y="2258"/>
                  </a:cubicBezTo>
                  <a:cubicBezTo>
                    <a:pt x="2554" y="2277"/>
                    <a:pt x="2536" y="2290"/>
                    <a:pt x="2515" y="2295"/>
                  </a:cubicBezTo>
                  <a:cubicBezTo>
                    <a:pt x="2494" y="2300"/>
                    <a:pt x="2472" y="2296"/>
                    <a:pt x="2453" y="2284"/>
                  </a:cubicBezTo>
                  <a:cubicBezTo>
                    <a:pt x="2435" y="2273"/>
                    <a:pt x="2422" y="2255"/>
                    <a:pt x="2418" y="2234"/>
                  </a:cubicBezTo>
                  <a:cubicBezTo>
                    <a:pt x="2413" y="2213"/>
                    <a:pt x="2416" y="2191"/>
                    <a:pt x="2428" y="2173"/>
                  </a:cubicBezTo>
                  <a:cubicBezTo>
                    <a:pt x="2439" y="2154"/>
                    <a:pt x="2457" y="2142"/>
                    <a:pt x="2479" y="2137"/>
                  </a:cubicBezTo>
                  <a:cubicBezTo>
                    <a:pt x="2522" y="2127"/>
                    <a:pt x="2566" y="2154"/>
                    <a:pt x="2576" y="2198"/>
                  </a:cubicBezTo>
                  <a:close/>
                  <a:moveTo>
                    <a:pt x="1686" y="2189"/>
                  </a:moveTo>
                  <a:cubicBezTo>
                    <a:pt x="1686" y="2257"/>
                    <a:pt x="1668" y="2323"/>
                    <a:pt x="1632" y="2380"/>
                  </a:cubicBezTo>
                  <a:cubicBezTo>
                    <a:pt x="1601" y="2431"/>
                    <a:pt x="1558" y="2472"/>
                    <a:pt x="1509" y="2502"/>
                  </a:cubicBezTo>
                  <a:cubicBezTo>
                    <a:pt x="1498" y="2487"/>
                    <a:pt x="1482" y="2477"/>
                    <a:pt x="1463" y="2476"/>
                  </a:cubicBezTo>
                  <a:cubicBezTo>
                    <a:pt x="1430" y="2474"/>
                    <a:pt x="1401" y="2499"/>
                    <a:pt x="1399" y="2532"/>
                  </a:cubicBezTo>
                  <a:cubicBezTo>
                    <a:pt x="1399" y="2536"/>
                    <a:pt x="1399" y="2540"/>
                    <a:pt x="1400" y="2544"/>
                  </a:cubicBezTo>
                  <a:cubicBezTo>
                    <a:pt x="1376" y="2548"/>
                    <a:pt x="1352" y="2551"/>
                    <a:pt x="1328" y="2551"/>
                  </a:cubicBezTo>
                  <a:cubicBezTo>
                    <a:pt x="1129" y="2552"/>
                    <a:pt x="967" y="2391"/>
                    <a:pt x="966" y="2193"/>
                  </a:cubicBezTo>
                  <a:cubicBezTo>
                    <a:pt x="966" y="2125"/>
                    <a:pt x="984" y="2059"/>
                    <a:pt x="1020" y="2002"/>
                  </a:cubicBezTo>
                  <a:cubicBezTo>
                    <a:pt x="1075" y="1912"/>
                    <a:pt x="1165" y="1853"/>
                    <a:pt x="1267" y="1836"/>
                  </a:cubicBezTo>
                  <a:cubicBezTo>
                    <a:pt x="1273" y="1862"/>
                    <a:pt x="1295" y="1882"/>
                    <a:pt x="1322" y="1883"/>
                  </a:cubicBezTo>
                  <a:cubicBezTo>
                    <a:pt x="1352" y="1885"/>
                    <a:pt x="1379" y="1865"/>
                    <a:pt x="1385" y="1836"/>
                  </a:cubicBezTo>
                  <a:cubicBezTo>
                    <a:pt x="1497" y="1854"/>
                    <a:pt x="1591" y="1925"/>
                    <a:pt x="1643" y="2021"/>
                  </a:cubicBezTo>
                  <a:cubicBezTo>
                    <a:pt x="1628" y="2031"/>
                    <a:pt x="1618" y="2048"/>
                    <a:pt x="1617" y="2067"/>
                  </a:cubicBezTo>
                  <a:cubicBezTo>
                    <a:pt x="1615" y="2100"/>
                    <a:pt x="1640" y="2129"/>
                    <a:pt x="1673" y="2131"/>
                  </a:cubicBezTo>
                  <a:cubicBezTo>
                    <a:pt x="1676" y="2131"/>
                    <a:pt x="1678" y="2131"/>
                    <a:pt x="1681" y="2131"/>
                  </a:cubicBezTo>
                  <a:cubicBezTo>
                    <a:pt x="1684" y="2150"/>
                    <a:pt x="1686" y="2169"/>
                    <a:pt x="1686" y="2189"/>
                  </a:cubicBezTo>
                  <a:moveTo>
                    <a:pt x="1787" y="1287"/>
                  </a:moveTo>
                  <a:cubicBezTo>
                    <a:pt x="1788" y="1284"/>
                    <a:pt x="1790" y="1281"/>
                    <a:pt x="1791" y="1278"/>
                  </a:cubicBezTo>
                  <a:cubicBezTo>
                    <a:pt x="1813" y="1243"/>
                    <a:pt x="1857" y="1230"/>
                    <a:pt x="1895" y="1248"/>
                  </a:cubicBezTo>
                  <a:cubicBezTo>
                    <a:pt x="1935" y="1267"/>
                    <a:pt x="1953" y="1315"/>
                    <a:pt x="1934" y="1356"/>
                  </a:cubicBezTo>
                  <a:cubicBezTo>
                    <a:pt x="1915" y="1397"/>
                    <a:pt x="1866" y="1413"/>
                    <a:pt x="1826" y="1395"/>
                  </a:cubicBezTo>
                  <a:cubicBezTo>
                    <a:pt x="1806" y="1385"/>
                    <a:pt x="1791" y="1369"/>
                    <a:pt x="1784" y="1349"/>
                  </a:cubicBezTo>
                  <a:cubicBezTo>
                    <a:pt x="1777" y="1328"/>
                    <a:pt x="1778" y="1306"/>
                    <a:pt x="1787" y="1287"/>
                  </a:cubicBezTo>
                  <a:moveTo>
                    <a:pt x="1771" y="1354"/>
                  </a:moveTo>
                  <a:cubicBezTo>
                    <a:pt x="1779" y="1378"/>
                    <a:pt x="1797" y="1397"/>
                    <a:pt x="1820" y="1408"/>
                  </a:cubicBezTo>
                  <a:cubicBezTo>
                    <a:pt x="1840" y="1417"/>
                    <a:pt x="1863" y="1419"/>
                    <a:pt x="1883" y="1414"/>
                  </a:cubicBezTo>
                  <a:lnTo>
                    <a:pt x="2045" y="1811"/>
                  </a:lnTo>
                  <a:cubicBezTo>
                    <a:pt x="2002" y="1831"/>
                    <a:pt x="1973" y="1875"/>
                    <a:pt x="1973" y="1925"/>
                  </a:cubicBezTo>
                  <a:cubicBezTo>
                    <a:pt x="1973" y="1937"/>
                    <a:pt x="1975" y="1948"/>
                    <a:pt x="1978" y="1959"/>
                  </a:cubicBezTo>
                  <a:lnTo>
                    <a:pt x="1730" y="2044"/>
                  </a:lnTo>
                  <a:cubicBezTo>
                    <a:pt x="1721" y="2025"/>
                    <a:pt x="1703" y="2012"/>
                    <a:pt x="1681" y="2011"/>
                  </a:cubicBezTo>
                  <a:cubicBezTo>
                    <a:pt x="1672" y="2010"/>
                    <a:pt x="1664" y="2012"/>
                    <a:pt x="1656" y="2014"/>
                  </a:cubicBezTo>
                  <a:cubicBezTo>
                    <a:pt x="1602" y="1914"/>
                    <a:pt x="1503" y="1841"/>
                    <a:pt x="1386" y="1822"/>
                  </a:cubicBezTo>
                  <a:cubicBezTo>
                    <a:pt x="1385" y="1791"/>
                    <a:pt x="1361" y="1765"/>
                    <a:pt x="1330" y="1763"/>
                  </a:cubicBezTo>
                  <a:lnTo>
                    <a:pt x="1330" y="1763"/>
                  </a:lnTo>
                  <a:lnTo>
                    <a:pt x="1323" y="1553"/>
                  </a:lnTo>
                  <a:cubicBezTo>
                    <a:pt x="1388" y="1548"/>
                    <a:pt x="1439" y="1493"/>
                    <a:pt x="1438" y="1427"/>
                  </a:cubicBezTo>
                  <a:cubicBezTo>
                    <a:pt x="1438" y="1420"/>
                    <a:pt x="1438" y="1414"/>
                    <a:pt x="1437" y="1407"/>
                  </a:cubicBezTo>
                  <a:lnTo>
                    <a:pt x="1765" y="1326"/>
                  </a:lnTo>
                  <a:cubicBezTo>
                    <a:pt x="1765" y="1335"/>
                    <a:pt x="1767" y="1345"/>
                    <a:pt x="1771" y="1354"/>
                  </a:cubicBezTo>
                  <a:close/>
                  <a:moveTo>
                    <a:pt x="1588" y="818"/>
                  </a:moveTo>
                  <a:lnTo>
                    <a:pt x="1587" y="820"/>
                  </a:lnTo>
                  <a:cubicBezTo>
                    <a:pt x="1553" y="875"/>
                    <a:pt x="1480" y="892"/>
                    <a:pt x="1425" y="859"/>
                  </a:cubicBezTo>
                  <a:cubicBezTo>
                    <a:pt x="1397" y="843"/>
                    <a:pt x="1378" y="817"/>
                    <a:pt x="1370" y="786"/>
                  </a:cubicBezTo>
                  <a:cubicBezTo>
                    <a:pt x="1363" y="756"/>
                    <a:pt x="1367" y="724"/>
                    <a:pt x="1384" y="697"/>
                  </a:cubicBezTo>
                  <a:lnTo>
                    <a:pt x="1385" y="695"/>
                  </a:lnTo>
                  <a:cubicBezTo>
                    <a:pt x="1419" y="640"/>
                    <a:pt x="1491" y="622"/>
                    <a:pt x="1546" y="655"/>
                  </a:cubicBezTo>
                  <a:cubicBezTo>
                    <a:pt x="1574" y="672"/>
                    <a:pt x="1593" y="698"/>
                    <a:pt x="1601" y="728"/>
                  </a:cubicBezTo>
                  <a:cubicBezTo>
                    <a:pt x="1609" y="759"/>
                    <a:pt x="1604" y="791"/>
                    <a:pt x="1588" y="818"/>
                  </a:cubicBezTo>
                  <a:moveTo>
                    <a:pt x="2840" y="736"/>
                  </a:moveTo>
                  <a:cubicBezTo>
                    <a:pt x="2744" y="736"/>
                    <a:pt x="2654" y="699"/>
                    <a:pt x="2585" y="632"/>
                  </a:cubicBezTo>
                  <a:cubicBezTo>
                    <a:pt x="2555" y="602"/>
                    <a:pt x="2530" y="567"/>
                    <a:pt x="2513" y="529"/>
                  </a:cubicBezTo>
                  <a:cubicBezTo>
                    <a:pt x="2532" y="520"/>
                    <a:pt x="2546" y="502"/>
                    <a:pt x="2547" y="479"/>
                  </a:cubicBezTo>
                  <a:cubicBezTo>
                    <a:pt x="2550" y="446"/>
                    <a:pt x="2524" y="417"/>
                    <a:pt x="2491" y="415"/>
                  </a:cubicBezTo>
                  <a:cubicBezTo>
                    <a:pt x="2488" y="415"/>
                    <a:pt x="2484" y="415"/>
                    <a:pt x="2481" y="415"/>
                  </a:cubicBezTo>
                  <a:cubicBezTo>
                    <a:pt x="2479" y="403"/>
                    <a:pt x="2479" y="390"/>
                    <a:pt x="2479" y="378"/>
                  </a:cubicBezTo>
                  <a:cubicBezTo>
                    <a:pt x="2478" y="310"/>
                    <a:pt x="2497" y="244"/>
                    <a:pt x="2532" y="187"/>
                  </a:cubicBezTo>
                  <a:cubicBezTo>
                    <a:pt x="2598" y="80"/>
                    <a:pt x="2712" y="16"/>
                    <a:pt x="2837" y="16"/>
                  </a:cubicBezTo>
                  <a:cubicBezTo>
                    <a:pt x="3035" y="15"/>
                    <a:pt x="3198" y="176"/>
                    <a:pt x="3199" y="374"/>
                  </a:cubicBezTo>
                  <a:cubicBezTo>
                    <a:pt x="3199" y="442"/>
                    <a:pt x="3180" y="508"/>
                    <a:pt x="3145" y="565"/>
                  </a:cubicBezTo>
                  <a:cubicBezTo>
                    <a:pt x="3128" y="592"/>
                    <a:pt x="3108" y="617"/>
                    <a:pt x="3085" y="638"/>
                  </a:cubicBezTo>
                  <a:cubicBezTo>
                    <a:pt x="3075" y="628"/>
                    <a:pt x="3061" y="622"/>
                    <a:pt x="3046" y="621"/>
                  </a:cubicBezTo>
                  <a:cubicBezTo>
                    <a:pt x="3013" y="618"/>
                    <a:pt x="2984" y="644"/>
                    <a:pt x="2982" y="677"/>
                  </a:cubicBezTo>
                  <a:cubicBezTo>
                    <a:pt x="2981" y="687"/>
                    <a:pt x="2983" y="696"/>
                    <a:pt x="2987" y="704"/>
                  </a:cubicBezTo>
                  <a:cubicBezTo>
                    <a:pt x="2942" y="724"/>
                    <a:pt x="2892" y="736"/>
                    <a:pt x="2840" y="736"/>
                  </a:cubicBezTo>
                  <a:moveTo>
                    <a:pt x="3318" y="1299"/>
                  </a:moveTo>
                  <a:cubicBezTo>
                    <a:pt x="3337" y="1325"/>
                    <a:pt x="3344" y="1356"/>
                    <a:pt x="3339" y="1388"/>
                  </a:cubicBezTo>
                  <a:cubicBezTo>
                    <a:pt x="3336" y="1403"/>
                    <a:pt x="3331" y="1418"/>
                    <a:pt x="3323" y="1431"/>
                  </a:cubicBezTo>
                  <a:cubicBezTo>
                    <a:pt x="3297" y="1472"/>
                    <a:pt x="3250" y="1493"/>
                    <a:pt x="3202" y="1485"/>
                  </a:cubicBezTo>
                  <a:cubicBezTo>
                    <a:pt x="3171" y="1480"/>
                    <a:pt x="3144" y="1463"/>
                    <a:pt x="3125" y="1437"/>
                  </a:cubicBezTo>
                  <a:cubicBezTo>
                    <a:pt x="3107" y="1412"/>
                    <a:pt x="3100" y="1380"/>
                    <a:pt x="3105" y="1349"/>
                  </a:cubicBezTo>
                  <a:cubicBezTo>
                    <a:pt x="3107" y="1333"/>
                    <a:pt x="3113" y="1319"/>
                    <a:pt x="3121" y="1306"/>
                  </a:cubicBezTo>
                  <a:cubicBezTo>
                    <a:pt x="3146" y="1265"/>
                    <a:pt x="3194" y="1243"/>
                    <a:pt x="3241" y="1251"/>
                  </a:cubicBezTo>
                  <a:cubicBezTo>
                    <a:pt x="3273" y="1256"/>
                    <a:pt x="3300" y="1273"/>
                    <a:pt x="3318" y="1299"/>
                  </a:cubicBezTo>
                  <a:moveTo>
                    <a:pt x="3964" y="408"/>
                  </a:moveTo>
                  <a:cubicBezTo>
                    <a:pt x="3969" y="423"/>
                    <a:pt x="3967" y="439"/>
                    <a:pt x="3959" y="452"/>
                  </a:cubicBezTo>
                  <a:cubicBezTo>
                    <a:pt x="3952" y="463"/>
                    <a:pt x="3942" y="471"/>
                    <a:pt x="3929" y="475"/>
                  </a:cubicBezTo>
                  <a:cubicBezTo>
                    <a:pt x="3901" y="483"/>
                    <a:pt x="3872" y="468"/>
                    <a:pt x="3863" y="440"/>
                  </a:cubicBezTo>
                  <a:cubicBezTo>
                    <a:pt x="3858" y="425"/>
                    <a:pt x="3860" y="409"/>
                    <a:pt x="3868" y="396"/>
                  </a:cubicBezTo>
                  <a:cubicBezTo>
                    <a:pt x="3875" y="385"/>
                    <a:pt x="3886" y="377"/>
                    <a:pt x="3898" y="373"/>
                  </a:cubicBezTo>
                  <a:cubicBezTo>
                    <a:pt x="3926" y="364"/>
                    <a:pt x="3956" y="380"/>
                    <a:pt x="3964" y="408"/>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grpSp>
      <p:pic>
        <p:nvPicPr>
          <p:cNvPr id="32" name="Google Shape;32;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6524" y="267547"/>
            <a:ext cx="3708945" cy="1569168"/>
          </a:xfrm>
          <a:prstGeom prst="rect">
            <a:avLst/>
          </a:prstGeom>
          <a:noFill/>
          <a:ln>
            <a:noFill/>
          </a:ln>
        </p:spPr>
      </p:pic>
    </p:spTree>
    <p:extLst>
      <p:ext uri="{BB962C8B-B14F-4D97-AF65-F5344CB8AC3E}">
        <p14:creationId xmlns:p14="http://schemas.microsoft.com/office/powerpoint/2010/main" val="73365237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27/05/24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27/05/24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27/05/24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27/05/24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27/05/24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27/05/24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27/05/24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‹Nº›</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27/05/24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‹Nº›</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lska1.pl/wizyta/dodatkowe-informacje-dla-osob-z-spektrum-niepelnosprawnosci/"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youtube.com/watch?v=ybf4SAiKq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com/watch?v=L-5SzOxOW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aci-europe.org/mediaroom/476-europe-s-airports-put-the-needs-of-passengers-with-non-visible-disabilities-centre-stage-with-inaugural-guidanc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hyperlink" Target="https://osijek-airport.hr/en/news/2028/osijek-airport-became-part-of-hidden-disabilities-sunflower-program/" TargetMode="External"/><Relationship Id="rId3" Type="http://schemas.openxmlformats.org/officeDocument/2006/relationships/hyperlink" Target="https://hdsunflower.com/" TargetMode="External"/><Relationship Id="rId7" Type="http://schemas.openxmlformats.org/officeDocument/2006/relationships/hyperlink" Target="https://www.viennaairport.com/passagiere/flughafen/barrierefrei_reis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ber.berlin-airport.de/de/news/2023-02-15-sunflower.html" TargetMode="External"/><Relationship Id="rId5" Type="http://schemas.openxmlformats.org/officeDocument/2006/relationships/hyperlink" Target="https://www.krakowairport.pl/en/passenger/travel/special-needs/hidden-disabilitiess" TargetMode="External"/><Relationship Id="rId4" Type="http://schemas.openxmlformats.org/officeDocument/2006/relationships/hyperlink" Target="https://www.gatwickairport.com/passenger-guides/special-assistance.html" TargetMode="Externa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asiam.ie/advice-guidance/accessing-suppo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belfastairport.com/special-assistance/autism-awareness" TargetMode="External"/><Relationship Id="rId4" Type="http://schemas.openxmlformats.org/officeDocument/2006/relationships/hyperlink" Target="https://www.dublinairport.com/accessibility/travelling-with-autis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veneziaairport.it/info-e-assistenza/autismo.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autismadventuresabroad.com/accessible-italy-why-florence-should-be-on-every-autistic-travelers-bucketlis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maltairport.com/malta-international-airport-autism-quality-spaces-quality-lab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autismeurope.org/blog/2022/01/19/eight-autism-friendly-spaces-accredited-in-malt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autismfriendlyspaces.eu/pla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ww.autismfriendlyspaces.eu/documents/Criteria%20for%20AFS%20Quality%20Label.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siam.ie/what-we-do/training-accredit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utism.org.uk/what-we-do/campaign/public-understanding/too-much-information" TargetMode="External"/><Relationship Id="rId7" Type="http://schemas.openxmlformats.org/officeDocument/2006/relationships/hyperlink" Target="https://twitter.com/catherinenaugh/status/117213449615568896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youtube.com/watch?v=GflKHWfnH-Y" TargetMode="External"/><Relationship Id="rId4" Type="http://schemas.openxmlformats.org/officeDocument/2006/relationships/hyperlink" Target="https://www.autismeurope.org/blog/2019/09/18/autistic-people-request-accessible-train-and-air-travel-during-eu-mobility-week/" TargetMode="Externa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visitbritain.org/business-advice/make-your-business-accessible-and-inclusive/englands-inclusive-tourism-action-grou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autism.org.uk/advice-and-guidance/professional-practice/museu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polin.pl/en/planning-your-visit/accessible-museum"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olin.pl/en/event/morning-birds-tour-for-families-with-autistic-children" TargetMode="External"/><Relationship Id="rId5" Type="http://schemas.openxmlformats.org/officeDocument/2006/relationships/hyperlink" Target="https://virtualtour.polin.pl/" TargetMode="External"/><Relationship Id="rId4" Type="http://schemas.openxmlformats.org/officeDocument/2006/relationships/hyperlink" Target="https://www.polin.pl/en/system/files/attachments/przedprzewodnik_en.pdf"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body" idx="1"/>
          </p:nvPr>
        </p:nvSpPr>
        <p:spPr>
          <a:xfrm>
            <a:off x="604630" y="5759720"/>
            <a:ext cx="3998383" cy="781593"/>
          </a:xfrm>
          <a:prstGeom prst="rect">
            <a:avLst/>
          </a:prstGeom>
          <a:noFill/>
          <a:ln>
            <a:noFill/>
          </a:ln>
        </p:spPr>
        <p:txBody>
          <a:bodyPr spcFirstLastPara="1" vert="horz" wrap="square" lIns="290100" tIns="145033" rIns="290100" bIns="145033" rtlCol="0" anchor="t" anchorCtr="0">
            <a:noAutofit/>
          </a:bodyPr>
          <a:lstStyle/>
          <a:p>
            <a:pPr marL="0" indent="0">
              <a:spcBef>
                <a:spcPts val="0"/>
              </a:spcBef>
            </a:pPr>
            <a:r>
              <a:rPr lang="en-GB" dirty="0"/>
              <a:t>Online training</a:t>
            </a:r>
            <a:br>
              <a:rPr lang="en-GB" dirty="0"/>
            </a:br>
            <a:r>
              <a:rPr lang="en-GB" dirty="0"/>
              <a:t>Zoom | 7 May 2024</a:t>
            </a:r>
            <a:endParaRPr dirty="0"/>
          </a:p>
          <a:p>
            <a:pPr marL="0" indent="0"/>
            <a:endParaRPr dirty="0"/>
          </a:p>
        </p:txBody>
      </p:sp>
      <p:sp>
        <p:nvSpPr>
          <p:cNvPr id="111" name="Google Shape;111;p1"/>
          <p:cNvSpPr txBox="1">
            <a:spLocks noGrp="1"/>
          </p:cNvSpPr>
          <p:nvPr>
            <p:ph type="body" idx="3"/>
          </p:nvPr>
        </p:nvSpPr>
        <p:spPr>
          <a:xfrm>
            <a:off x="6662955" y="5756134"/>
            <a:ext cx="5356263" cy="781593"/>
          </a:xfrm>
          <a:prstGeom prst="rect">
            <a:avLst/>
          </a:prstGeom>
          <a:noFill/>
          <a:ln>
            <a:noFill/>
          </a:ln>
        </p:spPr>
        <p:txBody>
          <a:bodyPr spcFirstLastPara="1" vert="horz" wrap="square" lIns="290100" tIns="145033" rIns="290100" bIns="145033" rtlCol="0" anchor="t" anchorCtr="0">
            <a:noAutofit/>
          </a:bodyPr>
          <a:lstStyle/>
          <a:p>
            <a:pPr marL="0" indent="0">
              <a:spcBef>
                <a:spcPts val="0"/>
              </a:spcBef>
            </a:pPr>
            <a:r>
              <a:rPr lang="en-GB" dirty="0"/>
              <a:t>An-Sofie Leenknecht</a:t>
            </a:r>
          </a:p>
          <a:p>
            <a:pPr marL="0" indent="0">
              <a:spcBef>
                <a:spcPts val="0"/>
              </a:spcBef>
            </a:pPr>
            <a:r>
              <a:rPr lang="en-GB" b="1" dirty="0"/>
              <a:t>European Disability Forum</a:t>
            </a:r>
            <a:endParaRPr dirty="0"/>
          </a:p>
          <a:p>
            <a:pPr marL="0" indent="0"/>
            <a:endParaRPr dirty="0"/>
          </a:p>
        </p:txBody>
      </p:sp>
      <p:pic>
        <p:nvPicPr>
          <p:cNvPr id="112" name="Google Shape;112;p1" descr="logo project Intterreg Central Europe - CE-Spaces for A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95770" y="266806"/>
            <a:ext cx="3741189" cy="1586629"/>
          </a:xfrm>
          <a:prstGeom prst="rect">
            <a:avLst/>
          </a:prstGeom>
          <a:noFill/>
          <a:ln>
            <a:noFill/>
          </a:ln>
        </p:spPr>
      </p:pic>
      <p:sp>
        <p:nvSpPr>
          <p:cNvPr id="113" name="Google Shape;113;p1"/>
          <p:cNvSpPr txBox="1">
            <a:spLocks noGrp="1"/>
          </p:cNvSpPr>
          <p:nvPr>
            <p:ph type="body" idx="2"/>
          </p:nvPr>
        </p:nvSpPr>
        <p:spPr>
          <a:xfrm>
            <a:off x="282684" y="1199385"/>
            <a:ext cx="8699500" cy="1308100"/>
          </a:xfrm>
          <a:prstGeom prst="rect">
            <a:avLst/>
          </a:prstGeom>
          <a:noFill/>
          <a:ln>
            <a:noFill/>
          </a:ln>
        </p:spPr>
        <p:txBody>
          <a:bodyPr spcFirstLastPara="1" vert="horz" wrap="square" lIns="290100" tIns="145033" rIns="290100" bIns="145033" rtlCol="0" anchor="t" anchorCtr="0">
            <a:normAutofit fontScale="47500" lnSpcReduction="20000"/>
          </a:bodyPr>
          <a:lstStyle/>
          <a:p>
            <a:pPr marL="0" indent="0">
              <a:lnSpc>
                <a:spcPct val="160000"/>
              </a:lnSpc>
              <a:spcBef>
                <a:spcPts val="0"/>
              </a:spcBef>
            </a:pPr>
            <a:r>
              <a:rPr lang="de-DE" sz="4400" b="1">
                <a:solidFill>
                  <a:srgbClr val="0070C0"/>
                </a:solidFill>
              </a:rPr>
              <a:t>Training 6. Good </a:t>
            </a:r>
            <a:r>
              <a:rPr lang="de-DE" sz="4400" b="1" dirty="0">
                <a:solidFill>
                  <a:srgbClr val="0070C0"/>
                </a:solidFill>
              </a:rPr>
              <a:t>practices in accessible tourism</a:t>
            </a:r>
            <a:endParaRPr sz="4400" b="1" dirty="0">
              <a:solidFill>
                <a:srgbClr val="0070C0"/>
              </a:solidFill>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pic>
        <p:nvPicPr>
          <p:cNvPr id="7" name="Content Placeholder 6" descr="website of the Polin museum where it says 'virtual tour of the core exhibition'"/>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92232" y="1347788"/>
            <a:ext cx="10807536" cy="5033962"/>
          </a:xfrm>
        </p:spPr>
      </p:pic>
    </p:spTree>
    <p:extLst>
      <p:ext uri="{BB962C8B-B14F-4D97-AF65-F5344CB8AC3E}">
        <p14:creationId xmlns:p14="http://schemas.microsoft.com/office/powerpoint/2010/main" val="96477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GB" sz="2400" b="1" dirty="0"/>
              <a:t>From Poland:</a:t>
            </a:r>
          </a:p>
          <a:p>
            <a:pPr marL="0" indent="0">
              <a:lnSpc>
                <a:spcPct val="150000"/>
              </a:lnSpc>
              <a:buNone/>
            </a:pPr>
            <a:r>
              <a:rPr lang="en-GB" sz="2400" dirty="0">
                <a:hlinkClick r:id="rId3"/>
              </a:rPr>
              <a:t>Emigration Museum Gdynia</a:t>
            </a:r>
            <a:endParaRPr lang="en-GB" sz="2400" dirty="0"/>
          </a:p>
          <a:p>
            <a:pPr marL="0" indent="0">
              <a:lnSpc>
                <a:spcPct val="150000"/>
              </a:lnSpc>
              <a:buNone/>
            </a:pPr>
            <a:r>
              <a:rPr lang="en-GB" sz="2400" dirty="0">
                <a:hlinkClick r:id="rId4"/>
              </a:rPr>
              <a:t>Explanation video</a:t>
            </a:r>
            <a:endParaRPr lang="en-GB" sz="2400" dirty="0"/>
          </a:p>
        </p:txBody>
      </p:sp>
      <p:pic>
        <p:nvPicPr>
          <p:cNvPr id="4" name="Picture 3" descr="explanation in Polish on how to make the museum accessible for persons with disabilitie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7463" y="1327204"/>
            <a:ext cx="3783093" cy="4126490"/>
          </a:xfrm>
          <a:prstGeom prst="rect">
            <a:avLst/>
          </a:prstGeom>
        </p:spPr>
      </p:pic>
      <p:pic>
        <p:nvPicPr>
          <p:cNvPr id="5" name="Picture 4" descr="picture of a video explaining the museum and its tou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5704" y="3639831"/>
            <a:ext cx="3709988" cy="2172401"/>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61839" y="3712515"/>
            <a:ext cx="3289477" cy="1801594"/>
          </a:xfrm>
          <a:prstGeom prst="rect">
            <a:avLst/>
          </a:prstGeom>
        </p:spPr>
      </p:pic>
    </p:spTree>
    <p:extLst>
      <p:ext uri="{BB962C8B-B14F-4D97-AF65-F5344CB8AC3E}">
        <p14:creationId xmlns:p14="http://schemas.microsoft.com/office/powerpoint/2010/main" val="361029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Air travel for autistic people and their families</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61800"/>
            <a:ext cx="11169112" cy="5033397"/>
          </a:xfrm>
        </p:spPr>
        <p:txBody>
          <a:bodyPr>
            <a:noAutofit/>
          </a:bodyPr>
          <a:lstStyle/>
          <a:p>
            <a:pPr marL="0" indent="0">
              <a:lnSpc>
                <a:spcPct val="150000"/>
              </a:lnSpc>
              <a:buNone/>
            </a:pPr>
            <a:r>
              <a:rPr lang="en-GB" sz="2400" dirty="0"/>
              <a:t>Issues: </a:t>
            </a:r>
          </a:p>
          <a:p>
            <a:pPr marL="0" indent="0">
              <a:lnSpc>
                <a:spcPct val="150000"/>
              </a:lnSpc>
              <a:buNone/>
            </a:pPr>
            <a:r>
              <a:rPr lang="en-US" b="1" dirty="0"/>
              <a:t>Khalid Al </a:t>
            </a:r>
            <a:r>
              <a:rPr lang="en-US" b="1" dirty="0" err="1"/>
              <a:t>Ameri</a:t>
            </a:r>
            <a:r>
              <a:rPr lang="en-US" b="1" dirty="0"/>
              <a:t> (2019) </a:t>
            </a:r>
            <a:r>
              <a:rPr lang="en-US" b="1" dirty="0">
                <a:hlinkClick r:id="rId3"/>
              </a:rPr>
              <a:t>AIRPLANES &amp; AUTISM</a:t>
            </a:r>
            <a:r>
              <a:rPr lang="en-GB" sz="2400" dirty="0">
                <a:hlinkClick r:id="rId3"/>
              </a:rPr>
              <a:t> </a:t>
            </a:r>
            <a:endParaRPr lang="en-GB" sz="2400" dirty="0"/>
          </a:p>
          <a:p>
            <a:pPr marL="0" indent="0">
              <a:lnSpc>
                <a:spcPct val="150000"/>
              </a:lnSpc>
              <a:buNone/>
            </a:pPr>
            <a:r>
              <a:rPr lang="en-GB" sz="2400" dirty="0"/>
              <a:t>							travels with his autistic son</a:t>
            </a:r>
          </a:p>
          <a:p>
            <a:pPr marL="0" indent="0">
              <a:lnSpc>
                <a:spcPct val="150000"/>
              </a:lnSpc>
              <a:buNone/>
            </a:pPr>
            <a:r>
              <a:rPr lang="en-GB" sz="2400" dirty="0"/>
              <a:t>							uses DPNA code</a:t>
            </a:r>
          </a:p>
          <a:p>
            <a:pPr marL="0" indent="0">
              <a:lnSpc>
                <a:spcPct val="150000"/>
              </a:lnSpc>
              <a:buNone/>
            </a:pPr>
            <a:r>
              <a:rPr lang="en-GB" sz="2400" dirty="0"/>
              <a:t>							raises awareness</a:t>
            </a:r>
          </a:p>
          <a:p>
            <a:pPr marL="0" indent="0">
              <a:lnSpc>
                <a:spcPct val="150000"/>
              </a:lnSpc>
              <a:buNone/>
            </a:pPr>
            <a:r>
              <a:rPr lang="en-GB" sz="2400" dirty="0"/>
              <a:t>							lists good practice examples</a:t>
            </a:r>
          </a:p>
        </p:txBody>
      </p:sp>
      <p:pic>
        <p:nvPicPr>
          <p:cNvPr id="4" name="Picture 3" descr="picture of Khalid Al Ameri in the plan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01" y="2819389"/>
            <a:ext cx="6074774" cy="3460906"/>
          </a:xfrm>
          <a:prstGeom prst="rect">
            <a:avLst/>
          </a:prstGeom>
        </p:spPr>
      </p:pic>
    </p:spTree>
    <p:extLst>
      <p:ext uri="{BB962C8B-B14F-4D97-AF65-F5344CB8AC3E}">
        <p14:creationId xmlns:p14="http://schemas.microsoft.com/office/powerpoint/2010/main" val="178444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Air travel for autistic people and their families</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431217" y="1588577"/>
            <a:ext cx="11169112" cy="5033397"/>
          </a:xfrm>
        </p:spPr>
        <p:txBody>
          <a:bodyPr>
            <a:noAutofit/>
          </a:bodyPr>
          <a:lstStyle/>
          <a:p>
            <a:pPr marL="0" indent="0">
              <a:lnSpc>
                <a:spcPct val="150000"/>
              </a:lnSpc>
              <a:buNone/>
            </a:pPr>
            <a:r>
              <a:rPr lang="en-GB" sz="2400" dirty="0"/>
              <a:t>Issues: </a:t>
            </a:r>
          </a:p>
          <a:p>
            <a:pPr marL="0" indent="0">
              <a:lnSpc>
                <a:spcPct val="150000"/>
              </a:lnSpc>
              <a:buNone/>
            </a:pPr>
            <a:r>
              <a:rPr lang="en-US" sz="2400" b="1" dirty="0"/>
              <a:t>Airport Council International Europe –ACI-Europe (2024) </a:t>
            </a:r>
            <a:r>
              <a:rPr lang="en-US" sz="2400" b="1" dirty="0">
                <a:hlinkClick r:id="rId3"/>
              </a:rPr>
              <a:t>Europe’s airports put the needs of passengers with non-visible disabilities </a:t>
            </a:r>
            <a:r>
              <a:rPr lang="en-US" sz="2400" b="1" dirty="0" err="1">
                <a:hlinkClick r:id="rId3"/>
              </a:rPr>
              <a:t>centre</a:t>
            </a:r>
            <a:r>
              <a:rPr lang="en-US" sz="2400" b="1" dirty="0">
                <a:hlinkClick r:id="rId3"/>
              </a:rPr>
              <a:t> stage with inaugural guidance</a:t>
            </a:r>
            <a:endParaRPr lang="en-GB" sz="2400" b="1" dirty="0"/>
          </a:p>
        </p:txBody>
      </p:sp>
      <p:pic>
        <p:nvPicPr>
          <p:cNvPr id="4" name="Picture 3" descr="guide of the Airport Council International Europe - Assisting passengers with non-visible disabilitie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1621" y="3458441"/>
            <a:ext cx="2587423" cy="2923309"/>
          </a:xfrm>
          <a:prstGeom prst="rect">
            <a:avLst/>
          </a:prstGeom>
        </p:spPr>
      </p:pic>
      <p:sp>
        <p:nvSpPr>
          <p:cNvPr id="5" name="Rectangle 4"/>
          <p:cNvSpPr/>
          <p:nvPr/>
        </p:nvSpPr>
        <p:spPr>
          <a:xfrm>
            <a:off x="511444" y="3865051"/>
            <a:ext cx="8581689" cy="2308324"/>
          </a:xfrm>
          <a:prstGeom prst="rect">
            <a:avLst/>
          </a:prstGeom>
        </p:spPr>
        <p:txBody>
          <a:bodyPr wrap="square">
            <a:spAutoFit/>
          </a:bodyPr>
          <a:lstStyle/>
          <a:p>
            <a:r>
              <a:rPr lang="en-US" b="1" dirty="0">
                <a:solidFill>
                  <a:srgbClr val="333333"/>
                </a:solidFill>
                <a:latin typeface="Montserrat"/>
              </a:rPr>
              <a:t>Olivier </a:t>
            </a:r>
            <a:r>
              <a:rPr lang="en-US" b="1" dirty="0" err="1">
                <a:solidFill>
                  <a:srgbClr val="333333"/>
                </a:solidFill>
                <a:latin typeface="Montserrat"/>
              </a:rPr>
              <a:t>Jankovec</a:t>
            </a:r>
            <a:r>
              <a:rPr lang="en-US" b="1" dirty="0">
                <a:solidFill>
                  <a:srgbClr val="333333"/>
                </a:solidFill>
                <a:latin typeface="Montserrat"/>
              </a:rPr>
              <a:t>, ACI EUROPE Director General </a:t>
            </a:r>
            <a:r>
              <a:rPr lang="en-US" dirty="0">
                <a:solidFill>
                  <a:srgbClr val="333333"/>
                </a:solidFill>
                <a:latin typeface="Montserrat"/>
              </a:rPr>
              <a:t>said: “</a:t>
            </a:r>
            <a:r>
              <a:rPr lang="en-US" i="1" dirty="0">
                <a:solidFill>
                  <a:srgbClr val="333333"/>
                </a:solidFill>
                <a:latin typeface="Montserrat"/>
              </a:rPr>
              <a:t>Travel is a fundamental right for all, and it is our collective responsibility to ensure that airports across Europe remain accessible to everyone. This document serves as a guiding light for airport managing bodies and their stakeholders, offering practical guidance on how to assist passengers with non-visible disabilities in an empathetic and respectful manner. Together, we can make air travel more inclusive, ensuring that every passenger's journey is marked by dignity, respect, and equal access to the wonders of our world</a:t>
            </a:r>
            <a:r>
              <a:rPr lang="en-US" dirty="0">
                <a:solidFill>
                  <a:srgbClr val="333333"/>
                </a:solidFill>
                <a:latin typeface="Montserrat"/>
              </a:rPr>
              <a:t>.”</a:t>
            </a:r>
          </a:p>
        </p:txBody>
      </p:sp>
    </p:spTree>
    <p:extLst>
      <p:ext uri="{BB962C8B-B14F-4D97-AF65-F5344CB8AC3E}">
        <p14:creationId xmlns:p14="http://schemas.microsoft.com/office/powerpoint/2010/main" val="345362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GB" sz="2400" b="1" dirty="0"/>
              <a:t>Hidden Disabilities Scheme:</a:t>
            </a:r>
          </a:p>
          <a:p>
            <a:pPr marL="0" indent="0">
              <a:lnSpc>
                <a:spcPct val="150000"/>
              </a:lnSpc>
              <a:buNone/>
            </a:pPr>
            <a:r>
              <a:rPr lang="en-GB" sz="2400" b="1" dirty="0">
                <a:hlinkClick r:id="rId3"/>
              </a:rPr>
              <a:t>Sunflower Lanyard</a:t>
            </a:r>
            <a:endParaRPr lang="en-GB" sz="2400" b="1" dirty="0"/>
          </a:p>
          <a:p>
            <a:pPr marL="0" indent="0">
              <a:lnSpc>
                <a:spcPct val="150000"/>
              </a:lnSpc>
              <a:buNone/>
            </a:pPr>
            <a:r>
              <a:rPr lang="en-GB" sz="2000" b="1" dirty="0"/>
              <a:t>Recognised in: </a:t>
            </a:r>
          </a:p>
          <a:p>
            <a:pPr marL="0" indent="0">
              <a:lnSpc>
                <a:spcPct val="150000"/>
              </a:lnSpc>
              <a:buNone/>
            </a:pPr>
            <a:r>
              <a:rPr lang="en-US" sz="2400" dirty="0">
                <a:hlinkClick r:id="rId4"/>
              </a:rPr>
              <a:t>London Gatwick: Special Assistance: Hidden disabilities</a:t>
            </a:r>
            <a:endParaRPr lang="en-US" sz="2400" dirty="0"/>
          </a:p>
          <a:p>
            <a:pPr marL="0" indent="0">
              <a:lnSpc>
                <a:spcPct val="150000"/>
              </a:lnSpc>
              <a:buNone/>
            </a:pPr>
            <a:r>
              <a:rPr lang="en-GB" sz="2400" dirty="0">
                <a:hlinkClick r:id="rId5"/>
              </a:rPr>
              <a:t>Krakow Airport: Hidden Disabilities</a:t>
            </a:r>
            <a:endParaRPr lang="en-GB" sz="2400" dirty="0"/>
          </a:p>
          <a:p>
            <a:pPr marL="0" indent="0">
              <a:lnSpc>
                <a:spcPct val="150000"/>
              </a:lnSpc>
              <a:buNone/>
            </a:pPr>
            <a:r>
              <a:rPr lang="en-US" sz="2400" dirty="0" err="1"/>
              <a:t>Flughafen</a:t>
            </a:r>
            <a:r>
              <a:rPr lang="en-US" sz="2400" dirty="0"/>
              <a:t> Berlin Brandenburg: </a:t>
            </a:r>
            <a:r>
              <a:rPr lang="en-US" sz="2400" dirty="0">
                <a:hlinkClick r:id="rId6"/>
              </a:rPr>
              <a:t>BER </a:t>
            </a:r>
            <a:r>
              <a:rPr lang="en-US" sz="2400" dirty="0" err="1">
                <a:hlinkClick r:id="rId6"/>
              </a:rPr>
              <a:t>wird</a:t>
            </a:r>
            <a:r>
              <a:rPr lang="en-US" sz="2400" dirty="0">
                <a:hlinkClick r:id="rId6"/>
              </a:rPr>
              <a:t> Sunflower-Airport</a:t>
            </a:r>
            <a:endParaRPr lang="en-US" sz="2400" dirty="0"/>
          </a:p>
          <a:p>
            <a:pPr marL="0" indent="0">
              <a:lnSpc>
                <a:spcPct val="150000"/>
              </a:lnSpc>
              <a:buNone/>
            </a:pPr>
            <a:r>
              <a:rPr lang="en-US" sz="2400" dirty="0"/>
              <a:t>Vienna Airport: </a:t>
            </a:r>
            <a:r>
              <a:rPr lang="en-US" sz="2400" dirty="0" err="1"/>
              <a:t>Barrierefrei</a:t>
            </a:r>
            <a:r>
              <a:rPr lang="en-US" sz="2400" dirty="0"/>
              <a:t> </a:t>
            </a:r>
            <a:r>
              <a:rPr lang="en-US" sz="2400" dirty="0" err="1"/>
              <a:t>reisen</a:t>
            </a:r>
            <a:r>
              <a:rPr lang="en-US" sz="2400" dirty="0"/>
              <a:t>: </a:t>
            </a:r>
            <a:r>
              <a:rPr lang="en-US" sz="2400" dirty="0">
                <a:hlinkClick r:id="rId7"/>
              </a:rPr>
              <a:t>Das </a:t>
            </a:r>
            <a:r>
              <a:rPr lang="en-US" sz="2400" dirty="0" err="1">
                <a:hlinkClick r:id="rId7"/>
              </a:rPr>
              <a:t>Unsichtbare</a:t>
            </a:r>
            <a:r>
              <a:rPr lang="en-US" sz="2400" dirty="0">
                <a:hlinkClick r:id="rId7"/>
              </a:rPr>
              <a:t> </a:t>
            </a:r>
            <a:r>
              <a:rPr lang="en-US" sz="2400" dirty="0" err="1">
                <a:hlinkClick r:id="rId7"/>
              </a:rPr>
              <a:t>sichtbar</a:t>
            </a:r>
            <a:r>
              <a:rPr lang="en-US" sz="2400" dirty="0">
                <a:hlinkClick r:id="rId7"/>
              </a:rPr>
              <a:t> </a:t>
            </a:r>
            <a:r>
              <a:rPr lang="en-US" sz="2400" dirty="0" err="1">
                <a:hlinkClick r:id="rId7"/>
              </a:rPr>
              <a:t>machen</a:t>
            </a:r>
            <a:endParaRPr lang="en-GB" sz="2000" dirty="0"/>
          </a:p>
          <a:p>
            <a:pPr marL="0" indent="0">
              <a:lnSpc>
                <a:spcPct val="150000"/>
              </a:lnSpc>
              <a:buNone/>
            </a:pPr>
            <a:r>
              <a:rPr lang="en-US" sz="2400" dirty="0">
                <a:hlinkClick r:id="rId8"/>
              </a:rPr>
              <a:t>Osijek Airport became part of Hidden Disabilities Sunflower program</a:t>
            </a:r>
            <a:endParaRPr lang="en-GB" sz="2400" dirty="0"/>
          </a:p>
          <a:p>
            <a:pPr marL="0" indent="0">
              <a:lnSpc>
                <a:spcPct val="150000"/>
              </a:lnSpc>
              <a:buNone/>
            </a:pPr>
            <a:endParaRPr lang="en-GB" sz="2400" dirty="0"/>
          </a:p>
          <a:p>
            <a:pPr marL="0" indent="0">
              <a:lnSpc>
                <a:spcPct val="150000"/>
              </a:lnSpc>
              <a:buNone/>
            </a:pPr>
            <a:endParaRPr lang="en-GB" sz="2400" dirty="0"/>
          </a:p>
        </p:txBody>
      </p:sp>
      <p:pic>
        <p:nvPicPr>
          <p:cNvPr id="4" name="Picture 3" descr="logo of hidden disabilities label"/>
          <p:cNvPicPr>
            <a:picLocks noChangeAspect="1"/>
          </p:cNvPicPr>
          <p:nvPr/>
        </p:nvPicPr>
        <p:blipFill>
          <a:blip r:embed="rId9"/>
          <a:stretch>
            <a:fillRect/>
          </a:stretch>
        </p:blipFill>
        <p:spPr>
          <a:xfrm>
            <a:off x="5394613" y="1699413"/>
            <a:ext cx="2857500" cy="666750"/>
          </a:xfrm>
          <a:prstGeom prst="rect">
            <a:avLst/>
          </a:prstGeom>
        </p:spPr>
      </p:pic>
    </p:spTree>
    <p:extLst>
      <p:ext uri="{BB962C8B-B14F-4D97-AF65-F5344CB8AC3E}">
        <p14:creationId xmlns:p14="http://schemas.microsoft.com/office/powerpoint/2010/main" val="29311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6755265" cy="5033397"/>
          </a:xfrm>
        </p:spPr>
        <p:txBody>
          <a:bodyPr>
            <a:noAutofit/>
          </a:bodyPr>
          <a:lstStyle/>
          <a:p>
            <a:pPr marL="0" indent="0">
              <a:lnSpc>
                <a:spcPct val="150000"/>
              </a:lnSpc>
              <a:buNone/>
            </a:pPr>
            <a:r>
              <a:rPr lang="en-GB" sz="2400" b="1" dirty="0"/>
              <a:t>Other hidden disabilities schemes:</a:t>
            </a:r>
          </a:p>
          <a:p>
            <a:pPr marL="0" indent="0">
              <a:lnSpc>
                <a:spcPct val="150000"/>
              </a:lnSpc>
              <a:buNone/>
            </a:pPr>
            <a:r>
              <a:rPr lang="en-GB" sz="2400" b="1" dirty="0"/>
              <a:t>From Ireland:</a:t>
            </a:r>
          </a:p>
          <a:p>
            <a:pPr marL="0" indent="0">
              <a:lnSpc>
                <a:spcPct val="150000"/>
              </a:lnSpc>
              <a:buNone/>
            </a:pPr>
            <a:r>
              <a:rPr lang="en-GB" sz="2400" b="1" dirty="0" err="1"/>
              <a:t>AsIam</a:t>
            </a:r>
            <a:r>
              <a:rPr lang="en-GB" sz="2400" b="1" dirty="0"/>
              <a:t>: </a:t>
            </a:r>
            <a:r>
              <a:rPr lang="en-GB" sz="2400" b="1" dirty="0">
                <a:hlinkClick r:id="rId3"/>
              </a:rPr>
              <a:t>Accessing Support: Airport Autism Support</a:t>
            </a:r>
            <a:endParaRPr lang="en-GB" sz="2400" b="1" dirty="0"/>
          </a:p>
          <a:p>
            <a:pPr marL="0" indent="0">
              <a:lnSpc>
                <a:spcPct val="150000"/>
              </a:lnSpc>
              <a:buNone/>
            </a:pPr>
            <a:r>
              <a:rPr lang="en-GB" sz="2400" b="1" dirty="0"/>
              <a:t>Dublin Airport: </a:t>
            </a:r>
            <a:r>
              <a:rPr lang="en-GB" sz="2400" b="1" dirty="0">
                <a:hlinkClick r:id="rId4"/>
              </a:rPr>
              <a:t>Travelling with Autism</a:t>
            </a:r>
          </a:p>
          <a:p>
            <a:pPr marL="0" indent="0">
              <a:lnSpc>
                <a:spcPct val="150000"/>
              </a:lnSpc>
              <a:buNone/>
            </a:pPr>
            <a:r>
              <a:rPr lang="en-US" sz="2400" b="1" dirty="0">
                <a:hlinkClick r:id="rId5"/>
              </a:rPr>
              <a:t>Autism Awareness at Belfast International Airport</a:t>
            </a:r>
            <a:endParaRPr lang="en-GB" sz="2400" dirty="0"/>
          </a:p>
          <a:p>
            <a:pPr marL="0" indent="0">
              <a:lnSpc>
                <a:spcPct val="150000"/>
              </a:lnSpc>
              <a:buNone/>
            </a:pPr>
            <a:r>
              <a:rPr lang="en-GB" sz="2400" dirty="0">
                <a:hlinkClick r:id="rId4"/>
              </a:rPr>
              <a:t> </a:t>
            </a:r>
            <a:endParaRPr lang="en-GB" sz="2400" dirty="0"/>
          </a:p>
          <a:p>
            <a:pPr marL="0" indent="0">
              <a:lnSpc>
                <a:spcPct val="150000"/>
              </a:lnSpc>
              <a:buNone/>
            </a:pPr>
            <a:endParaRPr lang="en-GB" sz="2400" b="1" dirty="0"/>
          </a:p>
        </p:txBody>
      </p:sp>
      <p:pic>
        <p:nvPicPr>
          <p:cNvPr id="4" name="Picture 3" descr="picture of the airport autism support toolki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7439" y="1415394"/>
            <a:ext cx="4873278" cy="3960169"/>
          </a:xfrm>
          <a:prstGeom prst="rect">
            <a:avLst/>
          </a:prstGeom>
        </p:spPr>
      </p:pic>
    </p:spTree>
    <p:extLst>
      <p:ext uri="{BB962C8B-B14F-4D97-AF65-F5344CB8AC3E}">
        <p14:creationId xmlns:p14="http://schemas.microsoft.com/office/powerpoint/2010/main" val="1553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5" y="1348353"/>
            <a:ext cx="8011514" cy="5033397"/>
          </a:xfrm>
        </p:spPr>
        <p:txBody>
          <a:bodyPr>
            <a:noAutofit/>
          </a:bodyPr>
          <a:lstStyle/>
          <a:p>
            <a:pPr marL="0" indent="0">
              <a:lnSpc>
                <a:spcPct val="150000"/>
              </a:lnSpc>
              <a:buNone/>
            </a:pPr>
            <a:r>
              <a:rPr lang="en-GB" sz="2400" b="1" dirty="0"/>
              <a:t>Other hidden disabilities schemes:</a:t>
            </a:r>
          </a:p>
          <a:p>
            <a:pPr marL="0" indent="0">
              <a:lnSpc>
                <a:spcPct val="150000"/>
              </a:lnSpc>
              <a:buNone/>
            </a:pPr>
            <a:r>
              <a:rPr lang="en-GB" sz="2400" b="1" dirty="0"/>
              <a:t>From Italy:</a:t>
            </a:r>
          </a:p>
          <a:p>
            <a:pPr marL="0" indent="0">
              <a:lnSpc>
                <a:spcPct val="150000"/>
              </a:lnSpc>
              <a:buNone/>
            </a:pPr>
            <a:r>
              <a:rPr lang="it-IT" sz="2400" dirty="0">
                <a:hlinkClick r:id="rId3"/>
              </a:rPr>
              <a:t>Venezia Airport – Autismo - Informazioni generali, raccomandazioni e consigli di viaggio per gli accompagnatori di bambini e adulti con autismo </a:t>
            </a:r>
            <a:endParaRPr lang="en-GB" sz="2400" dirty="0"/>
          </a:p>
        </p:txBody>
      </p:sp>
      <p:pic>
        <p:nvPicPr>
          <p:cNvPr id="4" name="Picture 3" descr="cover page of the booklet on people with autism and airports"/>
          <p:cNvPicPr>
            <a:picLocks noChangeAspect="1"/>
          </p:cNvPicPr>
          <p:nvPr/>
        </p:nvPicPr>
        <p:blipFill>
          <a:blip r:embed="rId4"/>
          <a:stretch>
            <a:fillRect/>
          </a:stretch>
        </p:blipFill>
        <p:spPr>
          <a:xfrm>
            <a:off x="9088582" y="763769"/>
            <a:ext cx="2986829" cy="5867796"/>
          </a:xfrm>
          <a:prstGeom prst="rect">
            <a:avLst/>
          </a:prstGeom>
        </p:spPr>
      </p:pic>
    </p:spTree>
    <p:extLst>
      <p:ext uri="{BB962C8B-B14F-4D97-AF65-F5344CB8AC3E}">
        <p14:creationId xmlns:p14="http://schemas.microsoft.com/office/powerpoint/2010/main" val="418849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4413847" cy="5033397"/>
          </a:xfrm>
        </p:spPr>
        <p:txBody>
          <a:bodyPr>
            <a:noAutofit/>
          </a:bodyPr>
          <a:lstStyle/>
          <a:p>
            <a:pPr marL="0" indent="0">
              <a:lnSpc>
                <a:spcPct val="150000"/>
              </a:lnSpc>
              <a:buNone/>
            </a:pPr>
            <a:r>
              <a:rPr lang="en-GB" sz="2400" b="1" dirty="0"/>
              <a:t>Autistic travellers’ experience in Italy:</a:t>
            </a:r>
          </a:p>
          <a:p>
            <a:pPr marL="0" indent="0">
              <a:lnSpc>
                <a:spcPct val="150000"/>
              </a:lnSpc>
              <a:buNone/>
            </a:pPr>
            <a:r>
              <a:rPr lang="en-US" sz="2000" dirty="0">
                <a:hlinkClick r:id="rId3"/>
              </a:rPr>
              <a:t>Autism Adventures Abroad: Accessible Italy: Why Florence Should be on Every Autistic Traveler’s </a:t>
            </a:r>
            <a:r>
              <a:rPr lang="en-US" sz="2000" dirty="0" err="1">
                <a:hlinkClick r:id="rId3"/>
              </a:rPr>
              <a:t>Bucketlist</a:t>
            </a:r>
            <a:endParaRPr lang="en-GB" sz="2000" dirty="0"/>
          </a:p>
        </p:txBody>
      </p:sp>
      <p:pic>
        <p:nvPicPr>
          <p:cNvPr id="4" name="Picture 3" descr="screenshot of the website: 'Accessible Italy: why Florence should be on every autistic travelers' bucketlis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3779" y="1348353"/>
            <a:ext cx="6923815" cy="4549486"/>
          </a:xfrm>
          <a:prstGeom prst="rect">
            <a:avLst/>
          </a:prstGeom>
        </p:spPr>
      </p:pic>
    </p:spTree>
    <p:extLst>
      <p:ext uri="{BB962C8B-B14F-4D97-AF65-F5344CB8AC3E}">
        <p14:creationId xmlns:p14="http://schemas.microsoft.com/office/powerpoint/2010/main" val="25422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4704792" cy="5033397"/>
          </a:xfrm>
        </p:spPr>
        <p:txBody>
          <a:bodyPr>
            <a:noAutofit/>
          </a:bodyPr>
          <a:lstStyle/>
          <a:p>
            <a:pPr marL="0" indent="0">
              <a:lnSpc>
                <a:spcPct val="150000"/>
              </a:lnSpc>
              <a:buNone/>
            </a:pPr>
            <a:r>
              <a:rPr lang="en-GB" sz="2400" b="1" dirty="0"/>
              <a:t>From Malta: </a:t>
            </a:r>
            <a:endParaRPr lang="en-US" cap="all" dirty="0"/>
          </a:p>
          <a:p>
            <a:pPr marL="0" indent="0">
              <a:lnSpc>
                <a:spcPct val="150000"/>
              </a:lnSpc>
              <a:buNone/>
            </a:pPr>
            <a:r>
              <a:rPr lang="en-US" sz="3200" dirty="0">
                <a:hlinkClick r:id="rId3"/>
              </a:rPr>
              <a:t>Malta International Airport Awarded the ‘Autism Friendly Spaces’ Quality Label</a:t>
            </a:r>
            <a:endParaRPr lang="en-GB" sz="2400" dirty="0"/>
          </a:p>
        </p:txBody>
      </p:sp>
      <p:pic>
        <p:nvPicPr>
          <p:cNvPr id="6146" name="Picture 2" descr="picture of three women holding the Autism Friendly Spaces Quality L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7902" y="2064328"/>
            <a:ext cx="66675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9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good practices </a:t>
            </a:r>
            <a:endParaRPr lang="en-US" dirty="0"/>
          </a:p>
        </p:txBody>
      </p:sp>
      <p:sp>
        <p:nvSpPr>
          <p:cNvPr id="3" name="Content Placeholder 2"/>
          <p:cNvSpPr>
            <a:spLocks noGrp="1"/>
          </p:cNvSpPr>
          <p:nvPr>
            <p:ph idx="1"/>
          </p:nvPr>
        </p:nvSpPr>
        <p:spPr>
          <a:xfrm>
            <a:off x="838201" y="1825625"/>
            <a:ext cx="4232564" cy="4351338"/>
          </a:xfrm>
        </p:spPr>
        <p:txBody>
          <a:bodyPr>
            <a:normAutofit/>
          </a:bodyPr>
          <a:lstStyle/>
          <a:p>
            <a:pPr marL="0" indent="0">
              <a:buNone/>
            </a:pPr>
            <a:r>
              <a:rPr lang="en-US" sz="2000" dirty="0">
                <a:hlinkClick r:id="rId3"/>
              </a:rPr>
              <a:t>Autism-Europe (2022) </a:t>
            </a:r>
            <a:r>
              <a:rPr lang="en-US" sz="2000" b="1" dirty="0">
                <a:hlinkClick r:id="rId3"/>
              </a:rPr>
              <a:t>Eight autism-friendly spaces accredited in Malta</a:t>
            </a:r>
            <a:endParaRPr lang="en-US" sz="2000" b="1" dirty="0"/>
          </a:p>
          <a:p>
            <a:pPr marL="0" indent="0">
              <a:buNone/>
            </a:pPr>
            <a:r>
              <a:rPr lang="en-US" sz="1400" dirty="0"/>
              <a:t>On January 18 2022, eight spaces in Malta were certified as autism-friendly by local non-governmental </a:t>
            </a:r>
            <a:r>
              <a:rPr lang="en-US" sz="1400" dirty="0" err="1"/>
              <a:t>organisation</a:t>
            </a:r>
            <a:r>
              <a:rPr lang="en-US" sz="1400" dirty="0"/>
              <a:t> Prism Malta in collaboration with the Maltese Commission for the Rights of Persons with Disabilities, the Youth Agency </a:t>
            </a:r>
            <a:r>
              <a:rPr lang="en-US" sz="1400" dirty="0" err="1"/>
              <a:t>Aġenzija</a:t>
            </a:r>
            <a:r>
              <a:rPr lang="en-US" sz="1400" dirty="0"/>
              <a:t> </a:t>
            </a:r>
            <a:r>
              <a:rPr lang="en-US" sz="1400" dirty="0" err="1"/>
              <a:t>Żgħażagħ</a:t>
            </a:r>
            <a:r>
              <a:rPr lang="en-US" sz="1400" dirty="0"/>
              <a:t> and the Maltese Minister for Inclusion, Social Wellbeing and Voluntary </a:t>
            </a:r>
            <a:r>
              <a:rPr lang="en-US" sz="1400" dirty="0" err="1"/>
              <a:t>Organisations</a:t>
            </a:r>
            <a:r>
              <a:rPr lang="en-US" sz="1400" dirty="0"/>
              <a:t>. These certifications are awarded in the context of the European project Autism Friendly Spaces in which AE is a partner.</a:t>
            </a:r>
          </a:p>
        </p:txBody>
      </p:sp>
      <p:pic>
        <p:nvPicPr>
          <p:cNvPr id="4" name="Picture 3" descr="screenshot of the website on eight autism-friendly spaces accredited in Malta"/>
          <p:cNvPicPr>
            <a:picLocks noChangeAspect="1"/>
          </p:cNvPicPr>
          <p:nvPr/>
        </p:nvPicPr>
        <p:blipFill>
          <a:blip r:embed="rId4"/>
          <a:stretch>
            <a:fillRect/>
          </a:stretch>
        </p:blipFill>
        <p:spPr>
          <a:xfrm>
            <a:off x="4980710" y="1690687"/>
            <a:ext cx="7060162" cy="4794017"/>
          </a:xfrm>
          <a:prstGeom prst="rect">
            <a:avLst/>
          </a:prstGeom>
        </p:spPr>
      </p:pic>
    </p:spTree>
    <p:extLst>
      <p:ext uri="{BB962C8B-B14F-4D97-AF65-F5344CB8AC3E}">
        <p14:creationId xmlns:p14="http://schemas.microsoft.com/office/powerpoint/2010/main" val="69986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4CE2-D2AD-4BAC-86BC-5D3E0402F2AA}"/>
              </a:ext>
            </a:extLst>
          </p:cNvPr>
          <p:cNvSpPr>
            <a:spLocks noGrp="1"/>
          </p:cNvSpPr>
          <p:nvPr>
            <p:ph type="title"/>
          </p:nvPr>
        </p:nvSpPr>
        <p:spPr>
          <a:xfrm>
            <a:off x="550190" y="239766"/>
            <a:ext cx="10749366" cy="1325563"/>
          </a:xfrm>
        </p:spPr>
        <p:txBody>
          <a:bodyPr/>
          <a:lstStyle/>
          <a:p>
            <a:r>
              <a:rPr lang="en-GB" dirty="0"/>
              <a:t>Agenda </a:t>
            </a:r>
          </a:p>
        </p:txBody>
      </p:sp>
      <p:sp>
        <p:nvSpPr>
          <p:cNvPr id="3" name="Content Placeholder 2">
            <a:extLst>
              <a:ext uri="{FF2B5EF4-FFF2-40B4-BE49-F238E27FC236}">
                <a16:creationId xmlns:a16="http://schemas.microsoft.com/office/drawing/2014/main" id="{91807828-E7FA-42DB-A4E7-0446BF36DF74}"/>
              </a:ext>
            </a:extLst>
          </p:cNvPr>
          <p:cNvSpPr>
            <a:spLocks noGrp="1"/>
          </p:cNvSpPr>
          <p:nvPr>
            <p:ph idx="1"/>
          </p:nvPr>
        </p:nvSpPr>
        <p:spPr>
          <a:xfrm>
            <a:off x="495946" y="1565329"/>
            <a:ext cx="10857854" cy="4611634"/>
          </a:xfrm>
        </p:spPr>
        <p:txBody>
          <a:bodyPr>
            <a:normAutofit/>
          </a:bodyPr>
          <a:lstStyle/>
          <a:p>
            <a:pPr>
              <a:lnSpc>
                <a:spcPct val="107000"/>
              </a:lnSpc>
              <a:spcAft>
                <a:spcPts val="800"/>
              </a:spcAft>
            </a:pPr>
            <a:r>
              <a:rPr lang="en-GB" sz="2600" dirty="0">
                <a:cs typeface="Arial" panose="020B0604020202020204" pitchFamily="34" charset="0"/>
              </a:rPr>
              <a:t>Welcoming and introduction </a:t>
            </a:r>
          </a:p>
          <a:p>
            <a:pPr>
              <a:lnSpc>
                <a:spcPct val="107000"/>
              </a:lnSpc>
              <a:spcAft>
                <a:spcPts val="800"/>
              </a:spcAft>
            </a:pPr>
            <a:r>
              <a:rPr lang="en-GB" sz="2600" dirty="0">
                <a:cs typeface="Arial" panose="020B0604020202020204" pitchFamily="34" charset="0"/>
              </a:rPr>
              <a:t>Christian Takow, Autism Europe </a:t>
            </a:r>
          </a:p>
          <a:p>
            <a:pPr>
              <a:lnSpc>
                <a:spcPct val="107000"/>
              </a:lnSpc>
              <a:spcAft>
                <a:spcPts val="800"/>
              </a:spcAft>
            </a:pPr>
            <a:r>
              <a:rPr lang="en-GB" sz="2600" dirty="0">
                <a:cs typeface="Arial" panose="020B0604020202020204" pitchFamily="34" charset="0"/>
              </a:rPr>
              <a:t>Timo Kallioaho, European Network of (Ex-)Users and Survivors of Psychiatry </a:t>
            </a:r>
          </a:p>
          <a:p>
            <a:pPr>
              <a:lnSpc>
                <a:spcPct val="107000"/>
              </a:lnSpc>
              <a:spcAft>
                <a:spcPts val="800"/>
              </a:spcAft>
            </a:pPr>
            <a:r>
              <a:rPr lang="en-GB" sz="2600" dirty="0">
                <a:cs typeface="Arial" panose="020B0604020202020204" pitchFamily="34" charset="0"/>
              </a:rPr>
              <a:t>Lucia </a:t>
            </a:r>
            <a:r>
              <a:rPr lang="en-GB" sz="2600" dirty="0" err="1">
                <a:cs typeface="Arial" panose="020B0604020202020204" pitchFamily="34" charset="0"/>
              </a:rPr>
              <a:t>Kleekamm</a:t>
            </a:r>
            <a:r>
              <a:rPr lang="en-GB" sz="2600" dirty="0">
                <a:cs typeface="Arial" panose="020B0604020202020204" pitchFamily="34" charset="0"/>
              </a:rPr>
              <a:t>, Mental Health Crowd (Germany)</a:t>
            </a:r>
          </a:p>
          <a:p>
            <a:pPr>
              <a:lnSpc>
                <a:spcPct val="107000"/>
              </a:lnSpc>
              <a:spcAft>
                <a:spcPts val="800"/>
              </a:spcAft>
            </a:pPr>
            <a:r>
              <a:rPr lang="en-GB" sz="2600" dirty="0">
                <a:cs typeface="Arial" panose="020B0604020202020204" pitchFamily="34" charset="0"/>
              </a:rPr>
              <a:t>Q&amp;A and Discussions with everyone</a:t>
            </a:r>
          </a:p>
          <a:p>
            <a:pPr>
              <a:lnSpc>
                <a:spcPct val="107000"/>
              </a:lnSpc>
              <a:spcAft>
                <a:spcPts val="800"/>
              </a:spcAft>
            </a:pPr>
            <a:r>
              <a:rPr lang="en-GB" sz="2600" dirty="0">
                <a:cs typeface="Arial" panose="020B0604020202020204" pitchFamily="34" charset="0"/>
              </a:rPr>
              <a:t>Closing remarks </a:t>
            </a:r>
          </a:p>
        </p:txBody>
      </p:sp>
      <p:pic>
        <p:nvPicPr>
          <p:cNvPr id="5" name="Picture 4" descr="5 people talking to each other in a meeting ">
            <a:extLst>
              <a:ext uri="{FF2B5EF4-FFF2-40B4-BE49-F238E27FC236}">
                <a16:creationId xmlns:a16="http://schemas.microsoft.com/office/drawing/2014/main" id="{9C3A5233-B97C-4E0A-808E-44DFF6CBD8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1595" y="474374"/>
            <a:ext cx="2903902" cy="1783825"/>
          </a:xfrm>
          <a:prstGeom prst="rect">
            <a:avLst/>
          </a:prstGeom>
        </p:spPr>
      </p:pic>
      <p:pic>
        <p:nvPicPr>
          <p:cNvPr id="6" name="Picture 5" descr="Question mark with 3 people around ">
            <a:extLst>
              <a:ext uri="{FF2B5EF4-FFF2-40B4-BE49-F238E27FC236}">
                <a16:creationId xmlns:a16="http://schemas.microsoft.com/office/drawing/2014/main" id="{33958065-A15E-4696-98C9-2FF6846F55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6768" y="4774579"/>
            <a:ext cx="3302788" cy="1609047"/>
          </a:xfrm>
          <a:prstGeom prst="rect">
            <a:avLst/>
          </a:prstGeom>
        </p:spPr>
      </p:pic>
    </p:spTree>
    <p:extLst>
      <p:ext uri="{BB962C8B-B14F-4D97-AF65-F5344CB8AC3E}">
        <p14:creationId xmlns:p14="http://schemas.microsoft.com/office/powerpoint/2010/main" val="224638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US" b="1" dirty="0">
                <a:hlinkClick r:id="rId3"/>
              </a:rPr>
              <a:t>Autism Friendly Spaces project</a:t>
            </a:r>
            <a:endParaRPr lang="en-US" b="1" dirty="0"/>
          </a:p>
          <a:p>
            <a:pPr marL="0" indent="0">
              <a:buNone/>
            </a:pPr>
            <a:r>
              <a:rPr lang="en-US" sz="1800" dirty="0"/>
              <a:t>Autism Friendly Spaces is a concept created to address the needs of persons on the autism spectrum. It offers an educational aspect through online modules, criteria and guidelines for shops and services to apply for an AFS award and how to create an inclusive youth </a:t>
            </a:r>
            <a:r>
              <a:rPr lang="en-US" sz="1800" dirty="0" err="1"/>
              <a:t>centre</a:t>
            </a:r>
            <a:r>
              <a:rPr lang="en-US" sz="1800" dirty="0"/>
              <a:t>.</a:t>
            </a:r>
          </a:p>
          <a:p>
            <a:pPr marL="0" indent="0">
              <a:buNone/>
            </a:pPr>
            <a:r>
              <a:rPr lang="en-US" sz="1800" dirty="0"/>
              <a:t>The project is managed by Prisms Malta, together with Autism Europe, Agenzija Zghazagh, Commission of the Rights of Persons with Disability Malta, Macedonian Scientific Society for Autism, Learning Designers and Autisme </a:t>
            </a:r>
            <a:r>
              <a:rPr lang="en-US" sz="1800" dirty="0" err="1"/>
              <a:t>Catalunya</a:t>
            </a:r>
            <a:r>
              <a:rPr lang="en-US" sz="1800" dirty="0"/>
              <a:t>. It is funded by Erasmus+ funds through the European Union. </a:t>
            </a:r>
          </a:p>
          <a:p>
            <a:pPr marL="0" indent="0">
              <a:lnSpc>
                <a:spcPct val="150000"/>
              </a:lnSpc>
              <a:buNone/>
            </a:pPr>
            <a:r>
              <a:rPr lang="en-US" sz="2400" b="1" dirty="0"/>
              <a:t>Developed </a:t>
            </a:r>
            <a:r>
              <a:rPr lang="en-US" sz="2400" b="1" dirty="0">
                <a:hlinkClick r:id="rId4"/>
              </a:rPr>
              <a:t>Quality Label</a:t>
            </a:r>
            <a:endParaRPr lang="en-US" sz="2400" b="1" dirty="0"/>
          </a:p>
          <a:p>
            <a:pPr marL="0" indent="0">
              <a:lnSpc>
                <a:spcPct val="150000"/>
              </a:lnSpc>
              <a:buNone/>
            </a:pPr>
            <a:endParaRPr lang="en-GB" sz="2400" dirty="0"/>
          </a:p>
        </p:txBody>
      </p:sp>
      <p:pic>
        <p:nvPicPr>
          <p:cNvPr id="4" name="Picture 3" descr="https://www.autismeurope.org/wp-content/uploads/2020/02/AFS.jpg"/>
          <p:cNvPicPr/>
          <p:nvPr/>
        </p:nvPicPr>
        <p:blipFill>
          <a:blip r:embed="rId5">
            <a:extLst>
              <a:ext uri="{28A0092B-C50C-407E-A947-70E740481C1C}">
                <a14:useLocalDpi xmlns:a14="http://schemas.microsoft.com/office/drawing/2010/main"/>
              </a:ext>
            </a:extLst>
          </a:blip>
          <a:srcRect/>
          <a:stretch>
            <a:fillRect/>
          </a:stretch>
        </p:blipFill>
        <p:spPr bwMode="auto">
          <a:xfrm>
            <a:off x="4993390" y="4292444"/>
            <a:ext cx="6858000" cy="1943100"/>
          </a:xfrm>
          <a:prstGeom prst="rect">
            <a:avLst/>
          </a:prstGeom>
          <a:noFill/>
          <a:ln>
            <a:noFill/>
          </a:ln>
        </p:spPr>
      </p:pic>
    </p:spTree>
    <p:extLst>
      <p:ext uri="{BB962C8B-B14F-4D97-AF65-F5344CB8AC3E}">
        <p14:creationId xmlns:p14="http://schemas.microsoft.com/office/powerpoint/2010/main" val="38025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59935" y="1316006"/>
            <a:ext cx="10925483" cy="1298030"/>
          </a:xfrm>
        </p:spPr>
        <p:txBody>
          <a:bodyPr>
            <a:noAutofit/>
          </a:bodyPr>
          <a:lstStyle/>
          <a:p>
            <a:pPr marL="0" indent="0">
              <a:lnSpc>
                <a:spcPct val="150000"/>
              </a:lnSpc>
              <a:buNone/>
            </a:pPr>
            <a:r>
              <a:rPr lang="en-US" b="1" dirty="0"/>
              <a:t>Other autism friendly spaces quality label:</a:t>
            </a:r>
          </a:p>
          <a:p>
            <a:pPr marL="0" indent="0">
              <a:lnSpc>
                <a:spcPct val="150000"/>
              </a:lnSpc>
              <a:buNone/>
            </a:pPr>
            <a:r>
              <a:rPr lang="en-US" sz="2400" b="1" dirty="0" err="1"/>
              <a:t>AsIam’s</a:t>
            </a:r>
            <a:r>
              <a:rPr lang="en-US" sz="2400" b="1" dirty="0"/>
              <a:t> </a:t>
            </a:r>
            <a:r>
              <a:rPr lang="en-US" sz="2400" b="1" dirty="0">
                <a:hlinkClick r:id="rId3"/>
              </a:rPr>
              <a:t>Autism friendly accreditation </a:t>
            </a:r>
            <a:endParaRPr lang="en-US" sz="2400" b="1" dirty="0"/>
          </a:p>
          <a:p>
            <a:pPr marL="0" indent="0">
              <a:lnSpc>
                <a:spcPct val="150000"/>
              </a:lnSpc>
              <a:buNone/>
            </a:pPr>
            <a:endParaRPr lang="en-GB" sz="2400" dirty="0"/>
          </a:p>
        </p:txBody>
      </p:sp>
      <p:pic>
        <p:nvPicPr>
          <p:cNvPr id="4" name="Picture 3" descr="picture of several people holding the accreditation for autism friendly spac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6555" y="3048000"/>
            <a:ext cx="5399809" cy="3039892"/>
          </a:xfrm>
          <a:prstGeom prst="rect">
            <a:avLst/>
          </a:prstGeom>
        </p:spPr>
      </p:pic>
      <p:pic>
        <p:nvPicPr>
          <p:cNvPr id="5" name="Picture 4" descr="screenshot of the website on autism friendly accreditation"/>
          <p:cNvPicPr>
            <a:picLocks noChangeAspect="1"/>
          </p:cNvPicPr>
          <p:nvPr/>
        </p:nvPicPr>
        <p:blipFill>
          <a:blip r:embed="rId5"/>
          <a:stretch>
            <a:fillRect/>
          </a:stretch>
        </p:blipFill>
        <p:spPr>
          <a:xfrm>
            <a:off x="312902" y="3182137"/>
            <a:ext cx="5974374" cy="2771617"/>
          </a:xfrm>
          <a:prstGeom prst="rect">
            <a:avLst/>
          </a:prstGeom>
        </p:spPr>
      </p:pic>
    </p:spTree>
    <p:extLst>
      <p:ext uri="{BB962C8B-B14F-4D97-AF65-F5344CB8AC3E}">
        <p14:creationId xmlns:p14="http://schemas.microsoft.com/office/powerpoint/2010/main" val="408939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1661BB-ECD1-ECB4-F3B7-A9A900171076}"/>
              </a:ext>
            </a:extLst>
          </p:cNvPr>
          <p:cNvSpPr>
            <a:spLocks noGrp="1"/>
          </p:cNvSpPr>
          <p:nvPr>
            <p:ph type="body" sz="quarter" idx="10"/>
          </p:nvPr>
        </p:nvSpPr>
        <p:spPr/>
        <p:txBody>
          <a:bodyPr/>
          <a:lstStyle/>
          <a:p>
            <a:endParaRPr lang="en-GB" dirty="0"/>
          </a:p>
          <a:p>
            <a:endParaRPr lang="en-GB" dirty="0"/>
          </a:p>
          <a:p>
            <a:r>
              <a:rPr lang="en-GB" sz="2400" b="1" dirty="0">
                <a:effectLst/>
                <a:latin typeface="Verdana" panose="020B0604030504040204" pitchFamily="34" charset="0"/>
              </a:rPr>
              <a:t>Christian Takow, Advocacy Officer</a:t>
            </a:r>
            <a:endParaRPr lang="en-GB" sz="2400" b="1" dirty="0">
              <a:latin typeface="Verdana" panose="020B0604030504040204" pitchFamily="34" charset="0"/>
            </a:endParaRPr>
          </a:p>
          <a:p>
            <a:endParaRPr lang="en-GB" sz="2400" b="1" dirty="0">
              <a:effectLst/>
              <a:latin typeface="Verdana" panose="020B0604030504040204" pitchFamily="34" charset="0"/>
            </a:endParaRPr>
          </a:p>
          <a:p>
            <a:r>
              <a:rPr lang="en-GB" sz="2400" b="1" dirty="0">
                <a:effectLst/>
                <a:latin typeface="Verdana" panose="020B0604030504040204" pitchFamily="34" charset="0"/>
              </a:rPr>
              <a:t>Autism Europe</a:t>
            </a:r>
            <a:endParaRPr lang="en-GB" sz="2400" dirty="0">
              <a:latin typeface="Verdana" panose="020B0604030504040204" pitchFamily="34" charset="0"/>
            </a:endParaRPr>
          </a:p>
        </p:txBody>
      </p:sp>
      <p:pic>
        <p:nvPicPr>
          <p:cNvPr id="4" name="Picture 3" descr="Interreg Central Europe - Co-Funded by the European Union.&#10;CE-Space4 all">
            <a:extLst>
              <a:ext uri="{FF2B5EF4-FFF2-40B4-BE49-F238E27FC236}">
                <a16:creationId xmlns:a16="http://schemas.microsoft.com/office/drawing/2014/main" id="{3D602635-5EE0-4348-E504-F289E7D64183}"/>
              </a:ext>
            </a:extLst>
          </p:cNvPr>
          <p:cNvPicPr>
            <a:picLocks noChangeAspect="1"/>
          </p:cNvPicPr>
          <p:nvPr/>
        </p:nvPicPr>
        <p:blipFill>
          <a:blip r:embed="rId3"/>
          <a:stretch>
            <a:fillRect/>
          </a:stretch>
        </p:blipFill>
        <p:spPr>
          <a:xfrm>
            <a:off x="2232585" y="420585"/>
            <a:ext cx="4172322" cy="1664869"/>
          </a:xfrm>
          <a:prstGeom prst="rect">
            <a:avLst/>
          </a:prstGeom>
        </p:spPr>
      </p:pic>
      <p:pic>
        <p:nvPicPr>
          <p:cNvPr id="7" name="Picture Placeholder 6" descr="picture of Christian Takow"/>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tretch>
            <a:fillRect/>
          </a:stretch>
        </p:blipFill>
        <p:spPr>
          <a:xfrm>
            <a:off x="7443787" y="638493"/>
            <a:ext cx="4405745" cy="5611091"/>
          </a:xfrm>
        </p:spPr>
      </p:pic>
    </p:spTree>
    <p:extLst>
      <p:ext uri="{BB962C8B-B14F-4D97-AF65-F5344CB8AC3E}">
        <p14:creationId xmlns:p14="http://schemas.microsoft.com/office/powerpoint/2010/main" val="373602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178130" y="263014"/>
            <a:ext cx="11887200" cy="1325563"/>
          </a:xfrm>
        </p:spPr>
        <p:txBody>
          <a:bodyPr>
            <a:normAutofit/>
          </a:bodyPr>
          <a:lstStyle/>
          <a:p>
            <a:r>
              <a:rPr lang="en-GB" sz="4000" dirty="0"/>
              <a:t>What is autism?</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GB" dirty="0"/>
              <a:t>Autism is a complex lifelong developmental disability experienced differently by each individual. An estimated seven million people in Europe are considered autistic given that prevalence rates estimate one in 100 people are on the autism spectrum</a:t>
            </a:r>
            <a:endParaRPr lang="en-GB" sz="2400" dirty="0"/>
          </a:p>
          <a:p>
            <a:pPr marL="0" indent="0">
              <a:lnSpc>
                <a:spcPct val="150000"/>
              </a:lnSpc>
              <a:buNone/>
            </a:pPr>
            <a:endParaRPr lang="en-GB" sz="2400" dirty="0"/>
          </a:p>
        </p:txBody>
      </p:sp>
    </p:spTree>
    <p:extLst>
      <p:ext uri="{BB962C8B-B14F-4D97-AF65-F5344CB8AC3E}">
        <p14:creationId xmlns:p14="http://schemas.microsoft.com/office/powerpoint/2010/main" val="157814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178130" y="263014"/>
            <a:ext cx="11887200" cy="1325563"/>
          </a:xfrm>
        </p:spPr>
        <p:txBody>
          <a:bodyPr>
            <a:normAutofit/>
          </a:bodyPr>
          <a:lstStyle/>
          <a:p>
            <a:r>
              <a:rPr lang="en-GB" sz="4000" dirty="0"/>
              <a:t>Accessible tourism for autistic people</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GB" sz="2400" dirty="0"/>
              <a:t>Accessible tourism for autistic people should be:</a:t>
            </a:r>
          </a:p>
          <a:p>
            <a:pPr>
              <a:lnSpc>
                <a:spcPct val="150000"/>
              </a:lnSpc>
            </a:pPr>
            <a:r>
              <a:rPr lang="en-GB" sz="2400" b="1" dirty="0"/>
              <a:t>Coming with preparations </a:t>
            </a:r>
            <a:r>
              <a:rPr lang="en-GB" sz="2400" dirty="0"/>
              <a:t>(plans, schedules, itinerary) </a:t>
            </a:r>
          </a:p>
          <a:p>
            <a:pPr>
              <a:lnSpc>
                <a:spcPct val="150000"/>
              </a:lnSpc>
            </a:pPr>
            <a:r>
              <a:rPr lang="en-GB" sz="2400" b="1" dirty="0"/>
              <a:t>Sensory sensitive </a:t>
            </a:r>
            <a:r>
              <a:rPr lang="en-GB" sz="2400" dirty="0"/>
              <a:t>(no loud noises, availability of quiet rooms)</a:t>
            </a:r>
          </a:p>
          <a:p>
            <a:pPr>
              <a:lnSpc>
                <a:spcPct val="150000"/>
              </a:lnSpc>
            </a:pPr>
            <a:r>
              <a:rPr lang="en-GB" sz="2400" b="1" dirty="0"/>
              <a:t>Predictable</a:t>
            </a:r>
            <a:r>
              <a:rPr lang="en-GB" sz="2400" dirty="0"/>
              <a:t> (availability of pre-visits, no delays)</a:t>
            </a:r>
          </a:p>
          <a:p>
            <a:pPr>
              <a:lnSpc>
                <a:spcPct val="150000"/>
              </a:lnSpc>
            </a:pPr>
            <a:r>
              <a:rPr lang="en-GB" sz="2400" b="1" dirty="0"/>
              <a:t>Flexible</a:t>
            </a:r>
            <a:r>
              <a:rPr lang="en-GB" sz="2400" dirty="0"/>
              <a:t> (allowing for detours if needed or not if not needed)</a:t>
            </a:r>
          </a:p>
          <a:p>
            <a:pPr>
              <a:lnSpc>
                <a:spcPct val="150000"/>
              </a:lnSpc>
            </a:pPr>
            <a:r>
              <a:rPr lang="en-GB" sz="2400" b="1" dirty="0"/>
              <a:t>Smooth and enjoyable </a:t>
            </a:r>
            <a:r>
              <a:rPr lang="en-GB" sz="2400" dirty="0"/>
              <a:t>(no triggers for stress and anxiety)</a:t>
            </a:r>
          </a:p>
          <a:p>
            <a:pPr>
              <a:lnSpc>
                <a:spcPct val="150000"/>
              </a:lnSpc>
            </a:pPr>
            <a:r>
              <a:rPr lang="en-GB" sz="2400" b="1" dirty="0"/>
              <a:t>Having clear guidance </a:t>
            </a:r>
            <a:r>
              <a:rPr lang="en-GB" sz="2400" dirty="0"/>
              <a:t>(instructions written and directly spoken to)</a:t>
            </a:r>
          </a:p>
          <a:p>
            <a:pPr>
              <a:lnSpc>
                <a:spcPct val="150000"/>
              </a:lnSpc>
            </a:pPr>
            <a:endParaRPr lang="en-GB" sz="2400" dirty="0"/>
          </a:p>
          <a:p>
            <a:pPr>
              <a:lnSpc>
                <a:spcPct val="150000"/>
              </a:lnSpc>
            </a:pPr>
            <a:endParaRPr lang="en-GB" sz="2400" dirty="0"/>
          </a:p>
          <a:p>
            <a:pPr>
              <a:lnSpc>
                <a:spcPct val="150000"/>
              </a:lnSpc>
            </a:pPr>
            <a:endParaRPr lang="en-GB" sz="2400" dirty="0"/>
          </a:p>
          <a:p>
            <a:pPr>
              <a:lnSpc>
                <a:spcPct val="150000"/>
              </a:lnSpc>
            </a:pPr>
            <a:endParaRPr lang="en-GB" sz="2400" dirty="0"/>
          </a:p>
        </p:txBody>
      </p:sp>
    </p:spTree>
    <p:extLst>
      <p:ext uri="{BB962C8B-B14F-4D97-AF65-F5344CB8AC3E}">
        <p14:creationId xmlns:p14="http://schemas.microsoft.com/office/powerpoint/2010/main" val="66634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178129" y="263014"/>
            <a:ext cx="11768447" cy="1325563"/>
          </a:xfrm>
        </p:spPr>
        <p:txBody>
          <a:bodyPr/>
          <a:lstStyle/>
          <a:p>
            <a:r>
              <a:rPr lang="en-GB" dirty="0"/>
              <a:t>Raising awareness for accessible tourism for autistic people</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477796" y="1459190"/>
            <a:ext cx="11169112" cy="5033397"/>
          </a:xfrm>
        </p:spPr>
        <p:txBody>
          <a:bodyPr>
            <a:noAutofit/>
          </a:bodyPr>
          <a:lstStyle/>
          <a:p>
            <a:pPr marL="0" indent="0">
              <a:lnSpc>
                <a:spcPct val="150000"/>
              </a:lnSpc>
              <a:buNone/>
            </a:pPr>
            <a:r>
              <a:rPr lang="en-GB" sz="2400" dirty="0"/>
              <a:t>National Autistic Society (UK): </a:t>
            </a:r>
            <a:r>
              <a:rPr lang="en-GB" sz="2400" dirty="0">
                <a:hlinkClick r:id="rId3"/>
              </a:rPr>
              <a:t>Too Much information campaign</a:t>
            </a:r>
            <a:endParaRPr lang="en-GB" sz="2400" dirty="0"/>
          </a:p>
          <a:p>
            <a:pPr marL="0" indent="0">
              <a:lnSpc>
                <a:spcPct val="150000"/>
              </a:lnSpc>
              <a:buNone/>
            </a:pPr>
            <a:r>
              <a:rPr lang="en-GB" sz="2400" dirty="0"/>
              <a:t>Autism-Europe (2019): </a:t>
            </a:r>
            <a:r>
              <a:rPr lang="en-US" sz="2400" dirty="0">
                <a:hlinkClick r:id="rId4"/>
              </a:rPr>
              <a:t>Autistic people request accessible train and air travel during EU Mobility Week</a:t>
            </a:r>
            <a:endParaRPr lang="en-GB" sz="2400" dirty="0"/>
          </a:p>
        </p:txBody>
      </p:sp>
      <p:pic>
        <p:nvPicPr>
          <p:cNvPr id="4" name="Picture 3" descr="people sitting in a bus">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9057" y="2978727"/>
            <a:ext cx="6383718" cy="3650673"/>
          </a:xfrm>
          <a:prstGeom prst="rect">
            <a:avLst/>
          </a:prstGeom>
        </p:spPr>
      </p:pic>
      <p:pic>
        <p:nvPicPr>
          <p:cNvPr id="5" name="Picture 4" descr="twitter post of Catherine Naughton to Monique Post: Booking assistance for a train 2 days in advance- as required for people with disabilities in my country, is not equal rights.">
            <a:hlinkClick r:id="rId7"/>
          </p:cNvPr>
          <p:cNvPicPr>
            <a:picLocks noChangeAspect="1"/>
          </p:cNvPicPr>
          <p:nvPr/>
        </p:nvPicPr>
        <p:blipFill>
          <a:blip r:embed="rId8"/>
          <a:stretch>
            <a:fillRect/>
          </a:stretch>
        </p:blipFill>
        <p:spPr>
          <a:xfrm>
            <a:off x="583189" y="4924425"/>
            <a:ext cx="4181475" cy="1704975"/>
          </a:xfrm>
          <a:prstGeom prst="rect">
            <a:avLst/>
          </a:prstGeom>
        </p:spPr>
      </p:pic>
      <p:pic>
        <p:nvPicPr>
          <p:cNvPr id="8194" name="Picture 2" descr="https://www.autismeurope.org/wp-content/uploads/2019/09/EMW.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83189" y="3314109"/>
            <a:ext cx="4832061" cy="136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7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US" b="1" dirty="0"/>
              <a:t>From United Kingdom:</a:t>
            </a:r>
          </a:p>
          <a:p>
            <a:pPr marL="0" indent="0">
              <a:lnSpc>
                <a:spcPct val="150000"/>
              </a:lnSpc>
              <a:buNone/>
            </a:pPr>
            <a:r>
              <a:rPr lang="en-US" b="1" dirty="0"/>
              <a:t>Welcoming autistic people guide (2018)</a:t>
            </a:r>
          </a:p>
          <a:p>
            <a:pPr marL="0" indent="0">
              <a:lnSpc>
                <a:spcPct val="150000"/>
              </a:lnSpc>
              <a:buNone/>
            </a:pPr>
            <a:r>
              <a:rPr lang="en-US" sz="2000" dirty="0"/>
              <a:t>Autistic people and their families can face barriers that others don’t when visiting tourism venues. That’s why the National Autistic Society and </a:t>
            </a:r>
            <a:r>
              <a:rPr lang="en-US" sz="2000" dirty="0" err="1"/>
              <a:t>VisitEngland</a:t>
            </a:r>
            <a:r>
              <a:rPr lang="en-US" sz="2000" dirty="0"/>
              <a:t>, along with England’s Inclusive Tourism Action Group have created this guide, to help tourism businesses overcome common barriers and welcome autistic people. Accessible </a:t>
            </a:r>
            <a:r>
              <a:rPr lang="en-US" sz="2000" dirty="0">
                <a:hlinkClick r:id="rId3"/>
              </a:rPr>
              <a:t>here</a:t>
            </a:r>
            <a:endParaRPr lang="en-GB" sz="2000" dirty="0"/>
          </a:p>
        </p:txBody>
      </p:sp>
      <p:pic>
        <p:nvPicPr>
          <p:cNvPr id="6" name="Picture 5" descr="Picture of two parents and two children, the cover of a guide on welcoming autisti people - a guide for tourism venue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2657" y="372469"/>
            <a:ext cx="2180277" cy="2592403"/>
          </a:xfrm>
          <a:prstGeom prst="rect">
            <a:avLst/>
          </a:prstGeom>
        </p:spPr>
      </p:pic>
    </p:spTree>
    <p:extLst>
      <p:ext uri="{BB962C8B-B14F-4D97-AF65-F5344CB8AC3E}">
        <p14:creationId xmlns:p14="http://schemas.microsoft.com/office/powerpoint/2010/main" val="191066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en-US" b="1" dirty="0"/>
              <a:t>Accessible Museums</a:t>
            </a:r>
          </a:p>
          <a:p>
            <a:pPr marL="0" indent="0">
              <a:lnSpc>
                <a:spcPct val="150000"/>
              </a:lnSpc>
              <a:buNone/>
            </a:pPr>
            <a:r>
              <a:rPr lang="en-US" sz="2400" dirty="0"/>
              <a:t>National Autistic Society (2016) </a:t>
            </a:r>
            <a:r>
              <a:rPr lang="en-US" sz="2400" dirty="0">
                <a:hlinkClick r:id="rId3"/>
              </a:rPr>
              <a:t>Making museums autism friendly</a:t>
            </a:r>
            <a:endParaRPr lang="en-US" sz="2400" dirty="0"/>
          </a:p>
          <a:p>
            <a:pPr>
              <a:lnSpc>
                <a:spcPct val="150000"/>
              </a:lnSpc>
            </a:pPr>
            <a:r>
              <a:rPr lang="en-US" dirty="0"/>
              <a:t>Early Openings </a:t>
            </a:r>
          </a:p>
          <a:p>
            <a:pPr>
              <a:lnSpc>
                <a:spcPct val="150000"/>
              </a:lnSpc>
            </a:pPr>
            <a:r>
              <a:rPr lang="en-US" dirty="0"/>
              <a:t>Multi-sensory activity backpack </a:t>
            </a:r>
            <a:endParaRPr lang="en-GB" sz="2400" dirty="0"/>
          </a:p>
        </p:txBody>
      </p:sp>
      <p:pic>
        <p:nvPicPr>
          <p:cNvPr id="8" name="Picture 7" descr="logo of the national autistic society"/>
          <p:cNvPicPr>
            <a:picLocks noChangeAspect="1"/>
          </p:cNvPicPr>
          <p:nvPr/>
        </p:nvPicPr>
        <p:blipFill>
          <a:blip r:embed="rId4"/>
          <a:stretch>
            <a:fillRect/>
          </a:stretch>
        </p:blipFill>
        <p:spPr>
          <a:xfrm>
            <a:off x="9815432" y="5490113"/>
            <a:ext cx="1581150" cy="666750"/>
          </a:xfrm>
          <a:prstGeom prst="rect">
            <a:avLst/>
          </a:prstGeom>
        </p:spPr>
      </p:pic>
    </p:spTree>
    <p:extLst>
      <p:ext uri="{BB962C8B-B14F-4D97-AF65-F5344CB8AC3E}">
        <p14:creationId xmlns:p14="http://schemas.microsoft.com/office/powerpoint/2010/main" val="348976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Examples of good practices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444664" y="1414711"/>
            <a:ext cx="11169112" cy="5033397"/>
          </a:xfrm>
        </p:spPr>
        <p:txBody>
          <a:bodyPr>
            <a:noAutofit/>
          </a:bodyPr>
          <a:lstStyle/>
          <a:p>
            <a:pPr marL="0" indent="0">
              <a:lnSpc>
                <a:spcPct val="150000"/>
              </a:lnSpc>
              <a:buNone/>
            </a:pPr>
            <a:r>
              <a:rPr lang="en-GB" b="1" dirty="0"/>
              <a:t>From Poland: </a:t>
            </a:r>
          </a:p>
          <a:p>
            <a:pPr marL="0" indent="0">
              <a:lnSpc>
                <a:spcPct val="150000"/>
              </a:lnSpc>
              <a:buNone/>
            </a:pPr>
            <a:r>
              <a:rPr lang="en-GB" sz="2400" dirty="0"/>
              <a:t>POLIN Museum in Warsaw – </a:t>
            </a:r>
            <a:r>
              <a:rPr lang="en-GB" sz="2400" dirty="0">
                <a:hlinkClick r:id="rId3"/>
              </a:rPr>
              <a:t>Visit the Museum with a child with autism</a:t>
            </a:r>
            <a:endParaRPr lang="en-GB" sz="2400" dirty="0"/>
          </a:p>
          <a:p>
            <a:pPr>
              <a:lnSpc>
                <a:spcPct val="150000"/>
              </a:lnSpc>
            </a:pPr>
            <a:r>
              <a:rPr lang="en-GB" sz="2400" dirty="0">
                <a:hlinkClick r:id="rId4"/>
              </a:rPr>
              <a:t>Foreguide</a:t>
            </a:r>
            <a:endParaRPr lang="en-GB" sz="2400" dirty="0"/>
          </a:p>
          <a:p>
            <a:pPr>
              <a:lnSpc>
                <a:spcPct val="150000"/>
              </a:lnSpc>
            </a:pPr>
            <a:r>
              <a:rPr lang="en-GB" sz="2400" dirty="0">
                <a:hlinkClick r:id="rId5"/>
              </a:rPr>
              <a:t>Virtual Tour of Core Exhibition</a:t>
            </a:r>
            <a:endParaRPr lang="en-GB" sz="2400" dirty="0"/>
          </a:p>
          <a:p>
            <a:pPr>
              <a:lnSpc>
                <a:spcPct val="150000"/>
              </a:lnSpc>
            </a:pPr>
            <a:r>
              <a:rPr lang="en-GB" sz="2400" dirty="0"/>
              <a:t>In the past: </a:t>
            </a:r>
            <a:r>
              <a:rPr lang="en-GB" sz="2400" dirty="0">
                <a:hlinkClick r:id="rId6"/>
              </a:rPr>
              <a:t>Morning birds</a:t>
            </a:r>
            <a:endParaRPr lang="en-GB" sz="2400" dirty="0"/>
          </a:p>
        </p:txBody>
      </p:sp>
      <p:pic>
        <p:nvPicPr>
          <p:cNvPr id="5" name="Picture 4"/>
          <p:cNvPicPr>
            <a:picLocks noChangeAspect="1"/>
          </p:cNvPicPr>
          <p:nvPr/>
        </p:nvPicPr>
        <p:blipFill>
          <a:blip r:embed="rId7"/>
          <a:stretch>
            <a:fillRect/>
          </a:stretch>
        </p:blipFill>
        <p:spPr>
          <a:xfrm>
            <a:off x="9223106" y="790824"/>
            <a:ext cx="2457450" cy="1247775"/>
          </a:xfrm>
          <a:prstGeom prst="rect">
            <a:avLst/>
          </a:prstGeom>
        </p:spPr>
      </p:pic>
      <p:pic>
        <p:nvPicPr>
          <p:cNvPr id="6" name="Picture 5" descr="My visit at the Polin museum of the history of Polish jew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96061" y="2777836"/>
            <a:ext cx="2960847" cy="2805546"/>
          </a:xfrm>
          <a:prstGeom prst="rect">
            <a:avLst/>
          </a:prstGeom>
        </p:spPr>
      </p:pic>
      <p:pic>
        <p:nvPicPr>
          <p:cNvPr id="7" name="Picture 6" descr="article in the news : &quot;morning birds- tour of the temporary exhibitions for families with autistic children&quot;"/>
          <p:cNvPicPr>
            <a:picLocks noChangeAspect="1"/>
          </p:cNvPicPr>
          <p:nvPr/>
        </p:nvPicPr>
        <p:blipFill>
          <a:blip r:embed="rId9"/>
          <a:stretch>
            <a:fillRect/>
          </a:stretch>
        </p:blipFill>
        <p:spPr>
          <a:xfrm>
            <a:off x="5918739" y="2777837"/>
            <a:ext cx="3024370" cy="3806280"/>
          </a:xfrm>
          <a:prstGeom prst="rect">
            <a:avLst/>
          </a:prstGeom>
        </p:spPr>
      </p:pic>
    </p:spTree>
    <p:extLst>
      <p:ext uri="{BB962C8B-B14F-4D97-AF65-F5344CB8AC3E}">
        <p14:creationId xmlns:p14="http://schemas.microsoft.com/office/powerpoint/2010/main" val="144366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13927</TotalTime>
  <Words>1860</Words>
  <Application>Microsoft Macintosh PowerPoint</Application>
  <PresentationFormat>Panorámica</PresentationFormat>
  <Paragraphs>213</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Montserrat</vt:lpstr>
      <vt:lpstr>Noto Sans Symbols</vt:lpstr>
      <vt:lpstr>Trebuchet MS</vt:lpstr>
      <vt:lpstr>Verdana</vt:lpstr>
      <vt:lpstr>Office Theme</vt:lpstr>
      <vt:lpstr>Presentación de PowerPoint</vt:lpstr>
      <vt:lpstr>Agenda </vt:lpstr>
      <vt:lpstr>Presentación de PowerPoint</vt:lpstr>
      <vt:lpstr>What is autism?</vt:lpstr>
      <vt:lpstr>Accessible tourism for autistic people</vt:lpstr>
      <vt:lpstr>Raising awareness for accessible tourism for autistic people</vt:lpstr>
      <vt:lpstr>Examples of good practices </vt:lpstr>
      <vt:lpstr>Examples of good practices </vt:lpstr>
      <vt:lpstr>Examples of good practices </vt:lpstr>
      <vt:lpstr>Examples of good practices </vt:lpstr>
      <vt:lpstr>Examples of good practices </vt:lpstr>
      <vt:lpstr>Air travel for autistic people and their families</vt:lpstr>
      <vt:lpstr>Air travel for autistic people and their families</vt:lpstr>
      <vt:lpstr>Examples of good practices </vt:lpstr>
      <vt:lpstr>Examples of good practices </vt:lpstr>
      <vt:lpstr>Examples of good practices </vt:lpstr>
      <vt:lpstr>Examples of good practices </vt:lpstr>
      <vt:lpstr>Examples of good practices </vt:lpstr>
      <vt:lpstr>Examples of good practices </vt:lpstr>
      <vt:lpstr>Examples of good practices </vt:lpstr>
      <vt:lpstr>Examples of good practices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r_lulli@hotmail.com</dc:creator>
  <cp:keywords>Accessibility</cp:keywords>
  <cp:lastModifiedBy>Natalia Suarez</cp:lastModifiedBy>
  <cp:revision>158</cp:revision>
  <dcterms:created xsi:type="dcterms:W3CDTF">2019-03-25T10:17:14Z</dcterms:created>
  <dcterms:modified xsi:type="dcterms:W3CDTF">2024-05-27T06:52:08Z</dcterms:modified>
</cp:coreProperties>
</file>