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62" r:id="rId3"/>
    <p:sldId id="286" r:id="rId4"/>
    <p:sldId id="279" r:id="rId5"/>
    <p:sldId id="287" r:id="rId6"/>
    <p:sldId id="284" r:id="rId7"/>
    <p:sldId id="290" r:id="rId8"/>
    <p:sldId id="283" r:id="rId9"/>
    <p:sldId id="288" r:id="rId10"/>
    <p:sldId id="281" r:id="rId11"/>
    <p:sldId id="289" r:id="rId12"/>
    <p:sldId id="296" r:id="rId13"/>
    <p:sldId id="263" r:id="rId14"/>
    <p:sldId id="291" r:id="rId15"/>
    <p:sldId id="292" r:id="rId16"/>
    <p:sldId id="294" r:id="rId17"/>
    <p:sldId id="293" r:id="rId18"/>
    <p:sldId id="295" r:id="rId19"/>
    <p:sldId id="297" r:id="rId20"/>
    <p:sldId id="298" r:id="rId21"/>
    <p:sldId id="299" r:id="rId22"/>
    <p:sldId id="269"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480">
          <p15:clr>
            <a:srgbClr val="A4A3A4"/>
          </p15:clr>
        </p15:guide>
        <p15:guide id="2" pos="2880">
          <p15:clr>
            <a:srgbClr val="A4A3A4"/>
          </p15:clr>
        </p15:guide>
        <p15:guide id="3" pos="363">
          <p15:clr>
            <a:srgbClr val="A4A3A4"/>
          </p15:clr>
        </p15:guide>
        <p15:guide id="4" pos="3220">
          <p15:clr>
            <a:srgbClr val="A4A3A4"/>
          </p15:clr>
        </p15:guide>
        <p15:guide id="5" pos="90">
          <p15:clr>
            <a:srgbClr val="A4A3A4"/>
          </p15:clr>
        </p15:guide>
        <p15:guide id="6"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2SXjKs5f2thUaz0hmHI9tYxPd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pos="5480"/>
        <p:guide pos="2880"/>
        <p:guide pos="363"/>
        <p:guide pos="3220"/>
        <p:guide pos="90"/>
        <p:guide orient="horz" pos="16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00" b="0" i="0" u="none" strike="noStrike" cap="none">
                <a:solidFill>
                  <a:schemeClr val="dk1"/>
                </a:solidFill>
                <a:latin typeface="Trebuchet MS"/>
                <a:ea typeface="Trebuchet MS"/>
                <a:cs typeface="Trebuchet MS"/>
                <a:sym typeface="Trebuchet MS"/>
              </a:defRPr>
            </a:lvl1pPr>
            <a:lvl2pPr marL="914400" marR="0" lvl="1" indent="-228600" algn="l" rtl="0">
              <a:spcBef>
                <a:spcPts val="0"/>
              </a:spcBef>
              <a:spcAft>
                <a:spcPts val="0"/>
              </a:spcAft>
              <a:buSzPts val="1400"/>
              <a:buNone/>
              <a:defRPr sz="1000" b="0" i="0" u="none" strike="noStrike" cap="none">
                <a:solidFill>
                  <a:schemeClr val="dk1"/>
                </a:solidFill>
                <a:latin typeface="Trebuchet MS"/>
                <a:ea typeface="Trebuchet MS"/>
                <a:cs typeface="Trebuchet MS"/>
                <a:sym typeface="Trebuchet MS"/>
              </a:defRPr>
            </a:lvl2pPr>
            <a:lvl3pPr marL="1371600" marR="0" lvl="2" indent="-228600" algn="l" rtl="0">
              <a:spcBef>
                <a:spcPts val="0"/>
              </a:spcBef>
              <a:spcAft>
                <a:spcPts val="0"/>
              </a:spcAft>
              <a:buSzPts val="1400"/>
              <a:buNone/>
              <a:defRPr sz="1000" b="0" i="0" u="none" strike="noStrike" cap="none">
                <a:solidFill>
                  <a:schemeClr val="dk1"/>
                </a:solidFill>
                <a:latin typeface="Trebuchet MS"/>
                <a:ea typeface="Trebuchet MS"/>
                <a:cs typeface="Trebuchet MS"/>
                <a:sym typeface="Trebuchet MS"/>
              </a:defRPr>
            </a:lvl3pPr>
            <a:lvl4pPr marL="1828800" marR="0" lvl="3" indent="-228600" algn="l" rtl="0">
              <a:spcBef>
                <a:spcPts val="0"/>
              </a:spcBef>
              <a:spcAft>
                <a:spcPts val="0"/>
              </a:spcAft>
              <a:buSzPts val="1400"/>
              <a:buNone/>
              <a:defRPr sz="1000" b="0" i="0" u="none" strike="noStrike" cap="none">
                <a:solidFill>
                  <a:schemeClr val="dk1"/>
                </a:solidFill>
                <a:latin typeface="Trebuchet MS"/>
                <a:ea typeface="Trebuchet MS"/>
                <a:cs typeface="Trebuchet MS"/>
                <a:sym typeface="Trebuchet MS"/>
              </a:defRPr>
            </a:lvl4pPr>
            <a:lvl5pPr marL="2286000" marR="0" lvl="4" indent="-228600" algn="l" rtl="0">
              <a:spcBef>
                <a:spcPts val="0"/>
              </a:spcBef>
              <a:spcAft>
                <a:spcPts val="0"/>
              </a:spcAft>
              <a:buSzPts val="1400"/>
              <a:buNone/>
              <a:defRPr sz="1000" b="0" i="0" u="none" strike="noStrike" cap="none">
                <a:solidFill>
                  <a:schemeClr val="dk1"/>
                </a:solidFill>
                <a:latin typeface="Trebuchet MS"/>
                <a:ea typeface="Trebuchet MS"/>
                <a:cs typeface="Trebuchet MS"/>
                <a:sym typeface="Trebuchet MS"/>
              </a:defRPr>
            </a:lvl5pPr>
            <a:lvl6pPr marL="2743200" marR="0" lvl="5"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c.europa.eu/DocsRoom/documents/5566/attachments/1/transla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SzPts val="1760"/>
              <a:buFont typeface="Arial" panose="020B0604020202020204" pitchFamily="34" charset="0"/>
              <a:buChar char="•"/>
            </a:pPr>
            <a:r>
              <a:rPr lang="en-GB" sz="1000" dirty="0"/>
              <a:t>Even though some disabilities such as Down's Syndrome are well-known, you will probably not recognise persons with intellectual disabilities in most cases. Intellectual disabilities come in many different forms so do not draw any conclusions from the way somebody looks. </a:t>
            </a:r>
          </a:p>
          <a:p>
            <a:pPr marL="171450" lvl="0" indent="-171450" algn="l" rtl="0">
              <a:spcBef>
                <a:spcPts val="0"/>
              </a:spcBef>
              <a:spcAft>
                <a:spcPts val="0"/>
              </a:spcAft>
              <a:buSzPts val="1760"/>
              <a:buFont typeface="Arial" panose="020B0604020202020204" pitchFamily="34" charset="0"/>
              <a:buChar char="•"/>
            </a:pPr>
            <a:r>
              <a:rPr lang="en-GB" sz="1000" dirty="0"/>
              <a:t>Persons with a brain injury may have loss of muscle control or poor impulse control, but this is not necessarily visible. They may also have poor directional orientation and use an assistance dog although seemingly not mobility impaired.</a:t>
            </a:r>
          </a:p>
          <a:p>
            <a:pPr marL="171450" lvl="0" indent="-171450" algn="l" rtl="0">
              <a:spcBef>
                <a:spcPts val="0"/>
              </a:spcBef>
              <a:spcAft>
                <a:spcPts val="0"/>
              </a:spcAft>
              <a:buSzPts val="1760"/>
              <a:buFont typeface="Arial" panose="020B0604020202020204" pitchFamily="34" charset="0"/>
              <a:buChar char="•"/>
            </a:pPr>
            <a:r>
              <a:rPr lang="en-GB" sz="1000" dirty="0"/>
              <a:t>It may not be obvious if a person is on the autism spectrum. Autism affects how a person communicates with, and relates to, other people. It also affects how they make sense of the world around them. The main symptoms of autism are deficits in social communication and social interaction as well as restricted, repetitive patterns of behaviour, interests or activities.</a:t>
            </a: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Persons with dyslexia can have problems reading written information.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Persons with an auditory processing disorder may not be able to process verbal information.</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Persons with autism often experience sensory difficulties, such as increased or reduced sensitivity to light, sound, </a:t>
            </a:r>
            <a:r>
              <a:rPr lang="en-US" sz="1800" dirty="0" err="1">
                <a:solidFill>
                  <a:srgbClr val="002930"/>
                </a:solidFill>
                <a:effectLst/>
                <a:latin typeface="Century Gothic" panose="020B0502020202020204" pitchFamily="34" charset="0"/>
                <a:ea typeface="Calibri" panose="020F0502020204030204" pitchFamily="34" charset="0"/>
                <a:cs typeface="Arial" panose="020B0604020202020204" pitchFamily="34" charset="0"/>
              </a:rPr>
              <a:t>colour</a:t>
            </a: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 smell, taste or touch.</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000"/>
              </a:spcBef>
              <a:spcAft>
                <a:spcPts val="10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Persons with autism may have difficulty understanding figurative language and idioms.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Bef>
                <a:spcPts val="1000"/>
              </a:spcBef>
              <a:spcAft>
                <a:spcPts val="1000"/>
              </a:spcAft>
            </a:pPr>
            <a:r>
              <a:rPr lang="en-US" sz="1800" b="1"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What problem may the person encounter? What may they worry about?</a:t>
            </a: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 </a:t>
            </a:r>
            <a:r>
              <a:rPr lang="en-US" sz="1800" b="1"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What can go wrong?</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0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The person may find it difficult to ask for information or help, or he/she might be confused by the information and multiple stimuli in a given situation.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The person may have difficulties reading The person may find it difficult to count the correct amount of money for the fare and/or the change. The person may get stressed in a seemingly “normal” situation, so their </a:t>
            </a:r>
            <a:r>
              <a:rPr lang="en-US" sz="1800" dirty="0" err="1">
                <a:solidFill>
                  <a:srgbClr val="002930"/>
                </a:solidFill>
                <a:effectLst/>
                <a:latin typeface="Century Gothic" panose="020B0502020202020204" pitchFamily="34" charset="0"/>
                <a:ea typeface="Calibri" panose="020F0502020204030204" pitchFamily="34" charset="0"/>
                <a:cs typeface="Arial" panose="020B0604020202020204" pitchFamily="34" charset="0"/>
              </a:rPr>
              <a:t>behaviour</a:t>
            </a: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 might seem erratic and strange.</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The person might be confused when addressed and he/she may have problems communicating.</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Persons with autism may be uncomfortable with eye contact and direct communication. They may avoid your gaze while listening to you.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US" sz="1800" dirty="0">
                <a:effectLst/>
                <a:latin typeface="Century Gothic" panose="020B0502020202020204" pitchFamily="34" charset="0"/>
                <a:ea typeface="Calibri" panose="020F0502020204030204" pitchFamily="34" charset="0"/>
                <a:cs typeface="Arial" panose="020B0604020202020204" pitchFamily="34" charset="0"/>
              </a:rPr>
              <a:t>They may also be uncomfortable in crowded places and in situations that are unfamiliar</a:t>
            </a:r>
          </a:p>
          <a:p>
            <a:endParaRPr lang="en-US" sz="1800" dirty="0">
              <a:effectLst/>
              <a:latin typeface="Century Gothic" panose="020B050202020202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Their tone of voice, body language and facial expressions may not match the content of their communication.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Some persons with autism are unaware of dangers, such as approaching vehicles.</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In situations of extreme distress, they may shut down and stop responding to outside stimuli.</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000"/>
              </a:spcBef>
              <a:spcAft>
                <a:spcPts val="10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In case of an epileptic seizure, the person may be in danger of getting hurt by falling or choking when unconscious.</a:t>
            </a:r>
          </a:p>
          <a:p>
            <a:pPr algn="just">
              <a:lnSpc>
                <a:spcPct val="115000"/>
              </a:lnSpc>
              <a:spcBef>
                <a:spcPts val="600"/>
              </a:spcBef>
              <a:spcAft>
                <a:spcPts val="600"/>
              </a:spcAft>
            </a:pPr>
            <a:r>
              <a:rPr lang="en-US" sz="1800" b="1"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How to assist?</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Be patient and give the person your full attention, but never assume that he/she is “stupid” and does not understand you.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If the person seems to have difficulties understanding information or instructions, repeat clearly and slowly what you said, using simple language if necessary.</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If the person asks for it, do not hesitate to write simple instructions down for them. He/she may also ask you for information that is clearly written somewhere.</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Use simple words or use gestures to underline what you are saying, e.g. by pointing at objects to clarify.</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If the person asks for it, indicate clearly the stop where he/she plans to get off. Sometimes they carry a self-made map or other information with them that points out their destination.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Bear in mind that you cannot expect persons with autism to pick up on non-verbal communication, so be direct if necessary. Also be concrete and specific, e.g. do not use figurative language.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In case of conflicts between a person with a cognitive disability and other passengers, try to de-escalate the situation and intervene calmly.</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Be patient and give the person space to calm down.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Should a conflict escalate, give priority to the person with the disability. Should it nevertheless be necessary to ask a person with a cognitive disability to leave the bus, try to ensure that the person is safe and knows how to orient him/herself or is accompanied.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000"/>
              </a:spcBef>
              <a:spcAft>
                <a:spcPts val="10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In case of a seizure, follow your company instructions and inform emergency services. In the meantime, depending on your situation, you can provide first aid or ask others to do so and make sure the person is safe.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br>
              <a:rPr lang="en-US" sz="1800" dirty="0">
                <a:effectLst/>
                <a:latin typeface="Century Gothic" panose="020B0502020202020204" pitchFamily="34" charset="0"/>
                <a:ea typeface="Calibri" panose="020F0502020204030204" pitchFamily="34" charset="0"/>
                <a:cs typeface="Arial" panose="020B0604020202020204" pitchFamily="34" charset="0"/>
              </a:rPr>
            </a:br>
            <a:endParaRPr lang="en-GB" sz="4000" dirty="0">
              <a:effectLst/>
            </a:endParaRPr>
          </a:p>
          <a:p>
            <a:pPr>
              <a:lnSpc>
                <a:spcPct val="107000"/>
              </a:lnSpc>
              <a:spcAft>
                <a:spcPts val="800"/>
              </a:spcAft>
            </a:pPr>
            <a:br>
              <a:rPr lang="en-GB" sz="1800" b="1" dirty="0">
                <a:solidFill>
                  <a:srgbClr val="88BEAC"/>
                </a:solidFill>
                <a:effectLst/>
                <a:latin typeface="Century Gothic" panose="020B0502020202020204" pitchFamily="34" charset="0"/>
                <a:ea typeface="MS Gothic" panose="020B0609070205080204" pitchFamily="49" charset="-128"/>
                <a:cs typeface="Times New Roman" panose="02020603050405020304" pitchFamily="18" charset="0"/>
              </a:rPr>
            </a:b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1000" dirty="0"/>
          </a:p>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01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Picture credits: Inclusion Europe </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34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Source: Website of the European Commission https://single-market-economy.ec.europa.eu/sectors/tourism/eu-funding-and-businesses/business-portal/accessibility_en </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66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67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62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000" kern="1200" dirty="0">
                <a:solidFill>
                  <a:schemeClr val="tx1"/>
                </a:solidFill>
                <a:effectLst/>
                <a:latin typeface="+mn-lt"/>
                <a:ea typeface="+mn-ea"/>
                <a:cs typeface="+mn-cs"/>
              </a:rPr>
              <a:t>The Photo is of Javier, who travelled in the Netherlands through the discover EU programme. </a:t>
            </a:r>
          </a:p>
          <a:p>
            <a:r>
              <a:rPr lang="en-GB" sz="1000" kern="1200" dirty="0">
                <a:solidFill>
                  <a:schemeClr val="tx1"/>
                </a:solidFill>
                <a:effectLst/>
                <a:latin typeface="+mn-lt"/>
                <a:ea typeface="+mn-ea"/>
                <a:cs typeface="+mn-cs"/>
              </a:rPr>
              <a:t>The European Commission has published a set of studies on accessible tourism in the EU which will contain more detailed statistics about the economic impact of accessible tourism. </a:t>
            </a:r>
          </a:p>
          <a:p>
            <a:r>
              <a:rPr lang="en-GB" sz="1000" u="sng" kern="1200" dirty="0">
                <a:solidFill>
                  <a:schemeClr val="tx1"/>
                </a:solidFill>
                <a:effectLst/>
                <a:latin typeface="+mn-lt"/>
                <a:ea typeface="+mn-ea"/>
                <a:cs typeface="+mn-cs"/>
                <a:hlinkClick r:id="rId3"/>
              </a:rPr>
              <a:t>http://ec.europa.eu/DocsRoom/documents/5566/attachments/1/translations</a:t>
            </a:r>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In the study mentioned above, it is estimated that as of 2011, there were 138.6 million people with access needs in the EU and that in 2012, people with access needs in the EU took approximately 783 million trips within the EU and that. Furthermore, the study mentions that the direct gross value added of EU’s Accessible Tourism in 2012 was about € 150 billion; after taking the multiplier effect  into account, the total gross value added contribution amounted to about € 356 billion. You can find a summary of the findings in the study in this presentation: </a:t>
            </a:r>
            <a:endParaRPr lang="en-GB" dirty="0"/>
          </a:p>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0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64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Picture credit: European Commission</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Pafos (Cyprus), 2023 Capital of Smart Tourism</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43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https://www.iso.org/standard/72126.html </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7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https://ec.europa.eu/social/main.jsp?catId=1139</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37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79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760"/>
            </a:pPr>
            <a:r>
              <a:rPr lang="en-GB" sz="1000" dirty="0"/>
              <a:t>The language we use reflects on our thoughts and the way we see other people. When speaking about persons with disabilities, it is important to keep in mind they are persons with a family, a job, hobbies, talents and dreams and they are not defined by their impairments. </a:t>
            </a:r>
          </a:p>
          <a:p>
            <a:pPr marL="0" lvl="0" indent="0" algn="l" rtl="0">
              <a:spcBef>
                <a:spcPts val="0"/>
              </a:spcBef>
              <a:spcAft>
                <a:spcPts val="0"/>
              </a:spcAft>
              <a:buSzPts val="1760"/>
            </a:pPr>
            <a:endParaRPr lang="en-GB" sz="1000" dirty="0"/>
          </a:p>
          <a:p>
            <a:pPr marL="0" lvl="0" indent="0" algn="l" rtl="0">
              <a:spcBef>
                <a:spcPts val="0"/>
              </a:spcBef>
              <a:spcAft>
                <a:spcPts val="0"/>
              </a:spcAft>
              <a:buSzPts val="1760"/>
            </a:pPr>
            <a:r>
              <a:rPr lang="en-GB" sz="1000" dirty="0"/>
              <a:t>Therefore, focus on the individual and not on their particular limitation also in your use of language. Do not say “the disabled”, “the blind”, “the wheelchair”, etc., but refer to “the person with disability”, “the person who is blind”, “the person using a wheelchair” and so on. </a:t>
            </a:r>
          </a:p>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48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69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84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dirty="0"/>
              <a:t>How does the person perceive his/her surroundings?</a:t>
            </a:r>
          </a:p>
          <a:p>
            <a:pPr marL="171450" lvl="0" indent="-171450" algn="l" rtl="0">
              <a:spcBef>
                <a:spcPts val="0"/>
              </a:spcBef>
              <a:spcAft>
                <a:spcPts val="0"/>
              </a:spcAft>
              <a:buFont typeface="Arial" panose="020B0604020202020204" pitchFamily="34" charset="0"/>
              <a:buChar char="•"/>
            </a:pPr>
            <a:r>
              <a:rPr lang="en-GB" dirty="0"/>
              <a:t>Visual disabilities vary widely. One person may have a total loss of vision, while another may have difficulty seeing only under certain conditions or have a limited field of vision.</a:t>
            </a:r>
          </a:p>
          <a:p>
            <a:pPr marL="171450" lvl="0" indent="-171450" algn="l" rtl="0">
              <a:spcBef>
                <a:spcPts val="0"/>
              </a:spcBef>
              <a:spcAft>
                <a:spcPts val="0"/>
              </a:spcAft>
              <a:buFont typeface="Arial" panose="020B0604020202020204" pitchFamily="34" charset="0"/>
              <a:buChar char="•"/>
            </a:pPr>
            <a:r>
              <a:rPr lang="en-GB" dirty="0"/>
              <a:t>Perception depends on both the individual’s eyesight and the conditions in the surrounding environment, for example the amount of light or level of contrast.</a:t>
            </a:r>
          </a:p>
          <a:p>
            <a:pPr marL="171450" lvl="0" indent="-171450" algn="l" rtl="0">
              <a:spcBef>
                <a:spcPts val="0"/>
              </a:spcBef>
              <a:spcAft>
                <a:spcPts val="0"/>
              </a:spcAft>
              <a:buFont typeface="Arial" panose="020B0604020202020204" pitchFamily="34" charset="0"/>
              <a:buChar char="•"/>
            </a:pPr>
            <a:r>
              <a:rPr lang="en-GB" dirty="0"/>
              <a:t>Persons who are blind or partially sighted and using a cane may need their arms to balance. </a:t>
            </a:r>
          </a:p>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28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Picture credit: Safety Step Canada</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07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lvl="0" indent="-342900" algn="just">
              <a:lnSpc>
                <a:spcPct val="115000"/>
              </a:lnSpc>
              <a:spcBef>
                <a:spcPts val="10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There are various types of hearing impairments ranging from slight hearing impairments that can be corrected by hearing aids to complete deafness. There are also persons who are deaf-blind, i.e. they have both a hearing impairment and a visual impairment (but do not necessarily have to be completely deaf and blind). Some people use implants that allow them to hear well. For some people, also those with hearing aids, loud environmental sounds may be amplified.</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Many persons who are born deaf rely primarily on sign language for communication; it’s their mother tongue. There is not one single sign language that all deaf people use – there are different national sign languages, just like French, German, English, etc.  </a:t>
            </a: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Lip-reading can help persons that are deaf or hard of hearing but not all persons use this technique. </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US" sz="1800" dirty="0">
                <a:solidFill>
                  <a:srgbClr val="002930"/>
                </a:solidFill>
                <a:effectLst/>
                <a:latin typeface="Century Gothic" panose="020B0502020202020204" pitchFamily="34" charset="0"/>
                <a:ea typeface="Calibri" panose="020F0502020204030204" pitchFamily="34" charset="0"/>
                <a:cs typeface="Arial" panose="020B0604020202020204" pitchFamily="34" charset="0"/>
              </a:rPr>
              <a:t>Some persons who are deaf or hearing impaired speak clearly while others’ speech might sound different.</a:t>
            </a: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endParaRPr lang="en-GB" sz="18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0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Picture credit: Safety signs</a:t>
            </a:r>
            <a:endParaRPr dirty="0"/>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137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light">
  <p:cSld name="Title Slide - light">
    <p:spTree>
      <p:nvGrpSpPr>
        <p:cNvPr id="1" name="Shape 14"/>
        <p:cNvGrpSpPr/>
        <p:nvPr/>
      </p:nvGrpSpPr>
      <p:grpSpPr>
        <a:xfrm>
          <a:off x="0" y="0"/>
          <a:ext cx="0" cy="0"/>
          <a:chOff x="0" y="0"/>
          <a:chExt cx="0" cy="0"/>
        </a:xfrm>
      </p:grpSpPr>
      <p:sp>
        <p:nvSpPr>
          <p:cNvPr id="15" name="Google Shape;15;p16"/>
          <p:cNvSpPr/>
          <p:nvPr/>
        </p:nvSpPr>
        <p:spPr>
          <a:xfrm>
            <a:off x="0" y="4141550"/>
            <a:ext cx="9144000" cy="99749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Trebuchet MS"/>
              <a:ea typeface="Trebuchet MS"/>
              <a:cs typeface="Trebuchet MS"/>
              <a:sym typeface="Trebuchet MS"/>
            </a:endParaRPr>
          </a:p>
        </p:txBody>
      </p:sp>
      <p:sp>
        <p:nvSpPr>
          <p:cNvPr id="16" name="Google Shape;16;p16"/>
          <p:cNvSpPr txBox="1">
            <a:spLocks noGrp="1"/>
          </p:cNvSpPr>
          <p:nvPr>
            <p:ph type="body" idx="1"/>
          </p:nvPr>
        </p:nvSpPr>
        <p:spPr>
          <a:xfrm>
            <a:off x="453472" y="4319789"/>
            <a:ext cx="2998787" cy="586195"/>
          </a:xfrm>
          <a:prstGeom prst="rect">
            <a:avLst/>
          </a:prstGeom>
          <a:noFill/>
          <a:ln>
            <a:noFill/>
          </a:ln>
        </p:spPr>
        <p:txBody>
          <a:bodyPr spcFirstLastPara="1" wrap="square" lIns="217575" tIns="108775" rIns="217575" bIns="108775" anchor="t" anchorCtr="0">
            <a:noAutofit/>
          </a:bodyPr>
          <a:lstStyle>
            <a:lvl1pPr marL="457200" marR="0" lvl="0" indent="-228600" algn="l">
              <a:lnSpc>
                <a:spcPct val="138461"/>
              </a:lnSpc>
              <a:spcBef>
                <a:spcPts val="260"/>
              </a:spcBef>
              <a:spcAft>
                <a:spcPts val="0"/>
              </a:spcAft>
              <a:buClr>
                <a:schemeClr val="lt2"/>
              </a:buClr>
              <a:buSzPts val="1040"/>
              <a:buFont typeface="Noto Sans Symbols"/>
              <a:buNone/>
              <a:defRPr sz="1300">
                <a:solidFill>
                  <a:schemeClr val="dk1"/>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16"/>
          <p:cNvSpPr txBox="1">
            <a:spLocks noGrp="1"/>
          </p:cNvSpPr>
          <p:nvPr>
            <p:ph type="body" idx="2"/>
          </p:nvPr>
        </p:nvSpPr>
        <p:spPr>
          <a:xfrm>
            <a:off x="358775" y="1122934"/>
            <a:ext cx="6524625" cy="981075"/>
          </a:xfrm>
          <a:prstGeom prst="rect">
            <a:avLst/>
          </a:prstGeom>
          <a:noFill/>
          <a:ln>
            <a:noFill/>
          </a:ln>
        </p:spPr>
        <p:txBody>
          <a:bodyPr spcFirstLastPara="1" wrap="square" lIns="217575" tIns="108775" rIns="217575" bIns="108775" anchor="t" anchorCtr="0">
            <a:normAutofit/>
          </a:bodyPr>
          <a:lstStyle>
            <a:lvl1pPr marL="457200" lvl="0" indent="-228600" algn="l">
              <a:spcBef>
                <a:spcPts val="600"/>
              </a:spcBef>
              <a:spcAft>
                <a:spcPts val="0"/>
              </a:spcAft>
              <a:buSzPts val="2400"/>
              <a:buNone/>
              <a:defRPr sz="3000">
                <a:solidFill>
                  <a:schemeClr val="accent6"/>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6"/>
          <p:cNvSpPr/>
          <p:nvPr/>
        </p:nvSpPr>
        <p:spPr>
          <a:xfrm rot="2654194">
            <a:off x="5682589" y="1643205"/>
            <a:ext cx="1775365" cy="1289096"/>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19" name="Google Shape;19;p16"/>
          <p:cNvSpPr/>
          <p:nvPr/>
        </p:nvSpPr>
        <p:spPr>
          <a:xfrm rot="2654194">
            <a:off x="3015230" y="2577859"/>
            <a:ext cx="963800" cy="1159461"/>
          </a:xfrm>
          <a:custGeom>
            <a:avLst/>
            <a:gdLst/>
            <a:ahLst/>
            <a:cxnLst/>
            <a:rect l="l" t="t" r="r" b="b"/>
            <a:pathLst>
              <a:path w="1808" h="2175" extrusionOk="0">
                <a:moveTo>
                  <a:pt x="1736" y="5"/>
                </a:moveTo>
                <a:cubicBezTo>
                  <a:pt x="1703" y="9"/>
                  <a:pt x="1680" y="40"/>
                  <a:pt x="1684" y="73"/>
                </a:cubicBezTo>
                <a:cubicBezTo>
                  <a:pt x="1686" y="85"/>
                  <a:pt x="1692" y="96"/>
                  <a:pt x="1700" y="105"/>
                </a:cubicBezTo>
                <a:lnTo>
                  <a:pt x="1565" y="263"/>
                </a:lnTo>
                <a:cubicBezTo>
                  <a:pt x="1551" y="254"/>
                  <a:pt x="1535" y="248"/>
                  <a:pt x="1517" y="249"/>
                </a:cubicBezTo>
                <a:cubicBezTo>
                  <a:pt x="1488" y="251"/>
                  <a:pt x="1464" y="270"/>
                  <a:pt x="1454" y="296"/>
                </a:cubicBezTo>
                <a:lnTo>
                  <a:pt x="980" y="225"/>
                </a:lnTo>
                <a:cubicBezTo>
                  <a:pt x="983" y="204"/>
                  <a:pt x="982" y="182"/>
                  <a:pt x="975" y="160"/>
                </a:cubicBezTo>
                <a:cubicBezTo>
                  <a:pt x="964" y="123"/>
                  <a:pt x="938" y="92"/>
                  <a:pt x="903" y="73"/>
                </a:cubicBezTo>
                <a:cubicBezTo>
                  <a:pt x="868" y="54"/>
                  <a:pt x="828" y="51"/>
                  <a:pt x="790" y="62"/>
                </a:cubicBezTo>
                <a:cubicBezTo>
                  <a:pt x="755" y="73"/>
                  <a:pt x="726" y="96"/>
                  <a:pt x="707" y="126"/>
                </a:cubicBezTo>
                <a:cubicBezTo>
                  <a:pt x="685" y="163"/>
                  <a:pt x="679" y="207"/>
                  <a:pt x="692" y="248"/>
                </a:cubicBezTo>
                <a:cubicBezTo>
                  <a:pt x="695" y="260"/>
                  <a:pt x="701" y="272"/>
                  <a:pt x="707" y="282"/>
                </a:cubicBezTo>
                <a:lnTo>
                  <a:pt x="456" y="460"/>
                </a:lnTo>
                <a:cubicBezTo>
                  <a:pt x="445" y="448"/>
                  <a:pt x="430" y="440"/>
                  <a:pt x="413" y="437"/>
                </a:cubicBezTo>
                <a:lnTo>
                  <a:pt x="418" y="231"/>
                </a:lnTo>
                <a:cubicBezTo>
                  <a:pt x="432" y="229"/>
                  <a:pt x="446" y="223"/>
                  <a:pt x="456" y="212"/>
                </a:cubicBezTo>
                <a:cubicBezTo>
                  <a:pt x="479" y="188"/>
                  <a:pt x="478" y="149"/>
                  <a:pt x="453" y="127"/>
                </a:cubicBezTo>
                <a:cubicBezTo>
                  <a:pt x="429" y="104"/>
                  <a:pt x="391" y="105"/>
                  <a:pt x="368" y="130"/>
                </a:cubicBezTo>
                <a:cubicBezTo>
                  <a:pt x="345" y="154"/>
                  <a:pt x="347" y="192"/>
                  <a:pt x="371" y="215"/>
                </a:cubicBezTo>
                <a:cubicBezTo>
                  <a:pt x="380" y="224"/>
                  <a:pt x="392" y="229"/>
                  <a:pt x="404" y="230"/>
                </a:cubicBezTo>
                <a:lnTo>
                  <a:pt x="399" y="436"/>
                </a:lnTo>
                <a:lnTo>
                  <a:pt x="396" y="436"/>
                </a:lnTo>
                <a:cubicBezTo>
                  <a:pt x="382" y="437"/>
                  <a:pt x="369" y="442"/>
                  <a:pt x="358" y="450"/>
                </a:cubicBezTo>
                <a:lnTo>
                  <a:pt x="106" y="120"/>
                </a:lnTo>
                <a:cubicBezTo>
                  <a:pt x="119" y="107"/>
                  <a:pt x="127" y="88"/>
                  <a:pt x="124" y="69"/>
                </a:cubicBezTo>
                <a:cubicBezTo>
                  <a:pt x="119" y="36"/>
                  <a:pt x="89" y="13"/>
                  <a:pt x="56" y="17"/>
                </a:cubicBezTo>
                <a:cubicBezTo>
                  <a:pt x="23" y="22"/>
                  <a:pt x="0" y="52"/>
                  <a:pt x="4" y="85"/>
                </a:cubicBezTo>
                <a:cubicBezTo>
                  <a:pt x="9" y="118"/>
                  <a:pt x="39" y="141"/>
                  <a:pt x="72" y="137"/>
                </a:cubicBezTo>
                <a:cubicBezTo>
                  <a:pt x="81" y="135"/>
                  <a:pt x="88" y="133"/>
                  <a:pt x="95" y="129"/>
                </a:cubicBezTo>
                <a:lnTo>
                  <a:pt x="347" y="459"/>
                </a:lnTo>
                <a:cubicBezTo>
                  <a:pt x="334" y="474"/>
                  <a:pt x="326" y="493"/>
                  <a:pt x="327" y="514"/>
                </a:cubicBezTo>
                <a:cubicBezTo>
                  <a:pt x="330" y="555"/>
                  <a:pt x="365" y="586"/>
                  <a:pt x="406" y="583"/>
                </a:cubicBezTo>
                <a:cubicBezTo>
                  <a:pt x="447" y="580"/>
                  <a:pt x="477" y="545"/>
                  <a:pt x="475" y="504"/>
                </a:cubicBezTo>
                <a:cubicBezTo>
                  <a:pt x="474" y="492"/>
                  <a:pt x="470" y="481"/>
                  <a:pt x="464" y="472"/>
                </a:cubicBezTo>
                <a:lnTo>
                  <a:pt x="715" y="294"/>
                </a:lnTo>
                <a:cubicBezTo>
                  <a:pt x="752" y="342"/>
                  <a:pt x="816" y="365"/>
                  <a:pt x="877" y="346"/>
                </a:cubicBezTo>
                <a:cubicBezTo>
                  <a:pt x="893" y="341"/>
                  <a:pt x="908" y="334"/>
                  <a:pt x="921" y="324"/>
                </a:cubicBezTo>
                <a:lnTo>
                  <a:pt x="1235" y="723"/>
                </a:lnTo>
                <a:cubicBezTo>
                  <a:pt x="1151" y="792"/>
                  <a:pt x="1113" y="907"/>
                  <a:pt x="1147" y="1017"/>
                </a:cubicBezTo>
                <a:cubicBezTo>
                  <a:pt x="1175" y="1108"/>
                  <a:pt x="1247" y="1174"/>
                  <a:pt x="1332" y="1199"/>
                </a:cubicBezTo>
                <a:lnTo>
                  <a:pt x="1111" y="2018"/>
                </a:lnTo>
                <a:cubicBezTo>
                  <a:pt x="1097" y="2016"/>
                  <a:pt x="1083" y="2017"/>
                  <a:pt x="1069" y="2022"/>
                </a:cubicBezTo>
                <a:cubicBezTo>
                  <a:pt x="1031" y="2038"/>
                  <a:pt x="1013" y="2081"/>
                  <a:pt x="1028" y="2119"/>
                </a:cubicBezTo>
                <a:cubicBezTo>
                  <a:pt x="1043" y="2157"/>
                  <a:pt x="1087" y="2175"/>
                  <a:pt x="1124" y="2159"/>
                </a:cubicBezTo>
                <a:cubicBezTo>
                  <a:pt x="1156" y="2146"/>
                  <a:pt x="1174" y="2113"/>
                  <a:pt x="1169" y="2081"/>
                </a:cubicBezTo>
                <a:lnTo>
                  <a:pt x="1567" y="1985"/>
                </a:lnTo>
                <a:cubicBezTo>
                  <a:pt x="1576" y="2008"/>
                  <a:pt x="1597" y="2024"/>
                  <a:pt x="1623" y="2025"/>
                </a:cubicBezTo>
                <a:cubicBezTo>
                  <a:pt x="1656" y="2025"/>
                  <a:pt x="1683" y="1998"/>
                  <a:pt x="1684" y="1965"/>
                </a:cubicBezTo>
                <a:cubicBezTo>
                  <a:pt x="1684" y="1932"/>
                  <a:pt x="1658" y="1905"/>
                  <a:pt x="1624" y="1904"/>
                </a:cubicBezTo>
                <a:cubicBezTo>
                  <a:pt x="1591" y="1904"/>
                  <a:pt x="1564" y="1930"/>
                  <a:pt x="1563" y="1964"/>
                </a:cubicBezTo>
                <a:cubicBezTo>
                  <a:pt x="1563" y="1966"/>
                  <a:pt x="1564" y="1969"/>
                  <a:pt x="1564" y="1971"/>
                </a:cubicBezTo>
                <a:lnTo>
                  <a:pt x="1166" y="2067"/>
                </a:lnTo>
                <a:lnTo>
                  <a:pt x="1165" y="2063"/>
                </a:lnTo>
                <a:cubicBezTo>
                  <a:pt x="1157" y="2044"/>
                  <a:pt x="1142" y="2030"/>
                  <a:pt x="1125" y="2023"/>
                </a:cubicBezTo>
                <a:lnTo>
                  <a:pt x="1346" y="1203"/>
                </a:lnTo>
                <a:cubicBezTo>
                  <a:pt x="1392" y="1214"/>
                  <a:pt x="1442" y="1214"/>
                  <a:pt x="1491" y="1198"/>
                </a:cubicBezTo>
                <a:cubicBezTo>
                  <a:pt x="1637" y="1154"/>
                  <a:pt x="1718" y="1000"/>
                  <a:pt x="1673" y="854"/>
                </a:cubicBezTo>
                <a:cubicBezTo>
                  <a:pt x="1629" y="709"/>
                  <a:pt x="1474" y="627"/>
                  <a:pt x="1329" y="672"/>
                </a:cubicBezTo>
                <a:cubicBezTo>
                  <a:pt x="1298" y="682"/>
                  <a:pt x="1271" y="696"/>
                  <a:pt x="1246" y="715"/>
                </a:cubicBezTo>
                <a:lnTo>
                  <a:pt x="932" y="315"/>
                </a:lnTo>
                <a:cubicBezTo>
                  <a:pt x="943" y="306"/>
                  <a:pt x="952" y="295"/>
                  <a:pt x="960" y="282"/>
                </a:cubicBezTo>
                <a:cubicBezTo>
                  <a:pt x="968" y="269"/>
                  <a:pt x="974" y="254"/>
                  <a:pt x="978" y="239"/>
                </a:cubicBezTo>
                <a:lnTo>
                  <a:pt x="1450" y="310"/>
                </a:lnTo>
                <a:cubicBezTo>
                  <a:pt x="1449" y="316"/>
                  <a:pt x="1448" y="322"/>
                  <a:pt x="1448" y="328"/>
                </a:cubicBezTo>
                <a:cubicBezTo>
                  <a:pt x="1451" y="369"/>
                  <a:pt x="1486" y="400"/>
                  <a:pt x="1527" y="397"/>
                </a:cubicBezTo>
                <a:cubicBezTo>
                  <a:pt x="1568" y="394"/>
                  <a:pt x="1599" y="359"/>
                  <a:pt x="1596" y="318"/>
                </a:cubicBezTo>
                <a:cubicBezTo>
                  <a:pt x="1595" y="300"/>
                  <a:pt x="1587" y="284"/>
                  <a:pt x="1575" y="272"/>
                </a:cubicBezTo>
                <a:lnTo>
                  <a:pt x="1711" y="114"/>
                </a:lnTo>
                <a:cubicBezTo>
                  <a:pt x="1722" y="122"/>
                  <a:pt x="1737" y="126"/>
                  <a:pt x="1752" y="124"/>
                </a:cubicBezTo>
                <a:cubicBezTo>
                  <a:pt x="1785" y="119"/>
                  <a:pt x="1808" y="89"/>
                  <a:pt x="1804" y="56"/>
                </a:cubicBezTo>
                <a:cubicBezTo>
                  <a:pt x="1799" y="23"/>
                  <a:pt x="1769" y="0"/>
                  <a:pt x="1736" y="5"/>
                </a:cubicBezTo>
                <a:moveTo>
                  <a:pt x="873" y="332"/>
                </a:moveTo>
                <a:cubicBezTo>
                  <a:pt x="802" y="354"/>
                  <a:pt x="727" y="314"/>
                  <a:pt x="705" y="244"/>
                </a:cubicBezTo>
                <a:cubicBezTo>
                  <a:pt x="694" y="207"/>
                  <a:pt x="699" y="167"/>
                  <a:pt x="719" y="134"/>
                </a:cubicBezTo>
                <a:cubicBezTo>
                  <a:pt x="736" y="106"/>
                  <a:pt x="763" y="86"/>
                  <a:pt x="794" y="76"/>
                </a:cubicBezTo>
                <a:cubicBezTo>
                  <a:pt x="828" y="66"/>
                  <a:pt x="864" y="69"/>
                  <a:pt x="896" y="86"/>
                </a:cubicBezTo>
                <a:cubicBezTo>
                  <a:pt x="928" y="102"/>
                  <a:pt x="951" y="130"/>
                  <a:pt x="961" y="165"/>
                </a:cubicBezTo>
                <a:cubicBezTo>
                  <a:pt x="973" y="202"/>
                  <a:pt x="968" y="242"/>
                  <a:pt x="947" y="275"/>
                </a:cubicBezTo>
                <a:cubicBezTo>
                  <a:pt x="930" y="302"/>
                  <a:pt x="904" y="323"/>
                  <a:pt x="873" y="332"/>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0" name="Google Shape;20;p16"/>
          <p:cNvSpPr/>
          <p:nvPr/>
        </p:nvSpPr>
        <p:spPr>
          <a:xfrm rot="2654194">
            <a:off x="3661174" y="1663299"/>
            <a:ext cx="1821652" cy="1578517"/>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1" name="Google Shape;21;p16"/>
          <p:cNvSpPr/>
          <p:nvPr/>
        </p:nvSpPr>
        <p:spPr>
          <a:xfrm rot="-8360992">
            <a:off x="6899821" y="2238847"/>
            <a:ext cx="1098873" cy="816415"/>
          </a:xfrm>
          <a:custGeom>
            <a:avLst/>
            <a:gdLst/>
            <a:ahLst/>
            <a:cxnLst/>
            <a:rect l="l" t="t" r="r" b="b"/>
            <a:pathLst>
              <a:path w="1875" h="1391" extrusionOk="0">
                <a:moveTo>
                  <a:pt x="1630" y="215"/>
                </a:moveTo>
                <a:cubicBezTo>
                  <a:pt x="1513" y="216"/>
                  <a:pt x="1415" y="300"/>
                  <a:pt x="1393" y="410"/>
                </a:cubicBezTo>
                <a:lnTo>
                  <a:pt x="898" y="314"/>
                </a:lnTo>
                <a:cubicBezTo>
                  <a:pt x="900" y="294"/>
                  <a:pt x="894" y="273"/>
                  <a:pt x="881" y="256"/>
                </a:cubicBezTo>
                <a:cubicBezTo>
                  <a:pt x="853" y="220"/>
                  <a:pt x="802" y="214"/>
                  <a:pt x="767" y="242"/>
                </a:cubicBezTo>
                <a:lnTo>
                  <a:pt x="766" y="243"/>
                </a:lnTo>
                <a:lnTo>
                  <a:pt x="655" y="110"/>
                </a:lnTo>
                <a:cubicBezTo>
                  <a:pt x="658" y="107"/>
                  <a:pt x="661" y="103"/>
                  <a:pt x="664" y="99"/>
                </a:cubicBezTo>
                <a:cubicBezTo>
                  <a:pt x="680" y="69"/>
                  <a:pt x="669" y="33"/>
                  <a:pt x="640" y="17"/>
                </a:cubicBezTo>
                <a:cubicBezTo>
                  <a:pt x="611" y="0"/>
                  <a:pt x="574" y="11"/>
                  <a:pt x="558" y="40"/>
                </a:cubicBezTo>
                <a:cubicBezTo>
                  <a:pt x="542" y="69"/>
                  <a:pt x="552" y="106"/>
                  <a:pt x="582" y="122"/>
                </a:cubicBezTo>
                <a:cubicBezTo>
                  <a:pt x="602" y="133"/>
                  <a:pt x="626" y="131"/>
                  <a:pt x="644" y="120"/>
                </a:cubicBezTo>
                <a:lnTo>
                  <a:pt x="756" y="253"/>
                </a:lnTo>
                <a:cubicBezTo>
                  <a:pt x="753" y="256"/>
                  <a:pt x="750" y="259"/>
                  <a:pt x="748" y="263"/>
                </a:cubicBezTo>
                <a:cubicBezTo>
                  <a:pt x="737" y="281"/>
                  <a:pt x="734" y="302"/>
                  <a:pt x="738" y="321"/>
                </a:cubicBezTo>
                <a:lnTo>
                  <a:pt x="124" y="491"/>
                </a:lnTo>
                <a:cubicBezTo>
                  <a:pt x="122" y="487"/>
                  <a:pt x="121" y="484"/>
                  <a:pt x="119" y="481"/>
                </a:cubicBezTo>
                <a:cubicBezTo>
                  <a:pt x="100" y="453"/>
                  <a:pt x="62" y="446"/>
                  <a:pt x="35" y="464"/>
                </a:cubicBezTo>
                <a:cubicBezTo>
                  <a:pt x="7" y="483"/>
                  <a:pt x="0" y="520"/>
                  <a:pt x="19" y="548"/>
                </a:cubicBezTo>
                <a:cubicBezTo>
                  <a:pt x="37" y="576"/>
                  <a:pt x="75" y="583"/>
                  <a:pt x="102" y="564"/>
                </a:cubicBezTo>
                <a:cubicBezTo>
                  <a:pt x="123" y="551"/>
                  <a:pt x="132" y="527"/>
                  <a:pt x="128" y="504"/>
                </a:cubicBezTo>
                <a:lnTo>
                  <a:pt x="742" y="335"/>
                </a:lnTo>
                <a:cubicBezTo>
                  <a:pt x="744" y="342"/>
                  <a:pt x="748" y="349"/>
                  <a:pt x="753" y="355"/>
                </a:cubicBezTo>
                <a:cubicBezTo>
                  <a:pt x="781" y="391"/>
                  <a:pt x="832" y="397"/>
                  <a:pt x="867" y="369"/>
                </a:cubicBezTo>
                <a:cubicBezTo>
                  <a:pt x="875" y="363"/>
                  <a:pt x="881" y="356"/>
                  <a:pt x="886" y="348"/>
                </a:cubicBezTo>
                <a:cubicBezTo>
                  <a:pt x="890" y="342"/>
                  <a:pt x="893" y="335"/>
                  <a:pt x="895" y="328"/>
                </a:cubicBezTo>
                <a:lnTo>
                  <a:pt x="1391" y="425"/>
                </a:lnTo>
                <a:cubicBezTo>
                  <a:pt x="1390" y="436"/>
                  <a:pt x="1389" y="447"/>
                  <a:pt x="1389" y="459"/>
                </a:cubicBezTo>
                <a:cubicBezTo>
                  <a:pt x="1389" y="533"/>
                  <a:pt x="1423" y="600"/>
                  <a:pt x="1476" y="644"/>
                </a:cubicBezTo>
                <a:lnTo>
                  <a:pt x="1121" y="1097"/>
                </a:lnTo>
                <a:cubicBezTo>
                  <a:pt x="1121" y="1097"/>
                  <a:pt x="1122" y="1097"/>
                  <a:pt x="1118" y="1095"/>
                </a:cubicBezTo>
                <a:cubicBezTo>
                  <a:pt x="1083" y="1077"/>
                  <a:pt x="1043" y="1073"/>
                  <a:pt x="1005" y="1084"/>
                </a:cubicBezTo>
                <a:cubicBezTo>
                  <a:pt x="970" y="1095"/>
                  <a:pt x="941" y="1118"/>
                  <a:pt x="922" y="1148"/>
                </a:cubicBezTo>
                <a:cubicBezTo>
                  <a:pt x="900" y="1185"/>
                  <a:pt x="894" y="1229"/>
                  <a:pt x="907" y="1270"/>
                </a:cubicBezTo>
                <a:cubicBezTo>
                  <a:pt x="918" y="1308"/>
                  <a:pt x="944" y="1339"/>
                  <a:pt x="979" y="1357"/>
                </a:cubicBezTo>
                <a:cubicBezTo>
                  <a:pt x="1014" y="1376"/>
                  <a:pt x="1054" y="1380"/>
                  <a:pt x="1092" y="1368"/>
                </a:cubicBezTo>
                <a:cubicBezTo>
                  <a:pt x="1126" y="1357"/>
                  <a:pt x="1156" y="1335"/>
                  <a:pt x="1175" y="1304"/>
                </a:cubicBezTo>
                <a:cubicBezTo>
                  <a:pt x="1182" y="1293"/>
                  <a:pt x="1187" y="1281"/>
                  <a:pt x="1191" y="1268"/>
                </a:cubicBezTo>
                <a:lnTo>
                  <a:pt x="1383" y="1315"/>
                </a:lnTo>
                <a:cubicBezTo>
                  <a:pt x="1382" y="1328"/>
                  <a:pt x="1384" y="1341"/>
                  <a:pt x="1391" y="1353"/>
                </a:cubicBezTo>
                <a:cubicBezTo>
                  <a:pt x="1409" y="1382"/>
                  <a:pt x="1446" y="1391"/>
                  <a:pt x="1474" y="1373"/>
                </a:cubicBezTo>
                <a:cubicBezTo>
                  <a:pt x="1503" y="1356"/>
                  <a:pt x="1512" y="1319"/>
                  <a:pt x="1494" y="1291"/>
                </a:cubicBezTo>
                <a:cubicBezTo>
                  <a:pt x="1477" y="1262"/>
                  <a:pt x="1440" y="1253"/>
                  <a:pt x="1412" y="1270"/>
                </a:cubicBezTo>
                <a:cubicBezTo>
                  <a:pt x="1400" y="1278"/>
                  <a:pt x="1391" y="1289"/>
                  <a:pt x="1387" y="1301"/>
                </a:cubicBezTo>
                <a:lnTo>
                  <a:pt x="1194" y="1254"/>
                </a:lnTo>
                <a:cubicBezTo>
                  <a:pt x="1198" y="1231"/>
                  <a:pt x="1197" y="1206"/>
                  <a:pt x="1190" y="1182"/>
                </a:cubicBezTo>
                <a:cubicBezTo>
                  <a:pt x="1180" y="1150"/>
                  <a:pt x="1160" y="1123"/>
                  <a:pt x="1133" y="1104"/>
                </a:cubicBezTo>
                <a:lnTo>
                  <a:pt x="1487" y="653"/>
                </a:lnTo>
                <a:cubicBezTo>
                  <a:pt x="1528" y="683"/>
                  <a:pt x="1578" y="701"/>
                  <a:pt x="1633" y="701"/>
                </a:cubicBezTo>
                <a:cubicBezTo>
                  <a:pt x="1767" y="700"/>
                  <a:pt x="1875" y="591"/>
                  <a:pt x="1874" y="457"/>
                </a:cubicBezTo>
                <a:cubicBezTo>
                  <a:pt x="1874" y="323"/>
                  <a:pt x="1764" y="214"/>
                  <a:pt x="1630" y="215"/>
                </a:cubicBezTo>
                <a:moveTo>
                  <a:pt x="858" y="358"/>
                </a:moveTo>
                <a:cubicBezTo>
                  <a:pt x="829" y="381"/>
                  <a:pt x="787" y="376"/>
                  <a:pt x="764" y="347"/>
                </a:cubicBezTo>
                <a:cubicBezTo>
                  <a:pt x="747" y="325"/>
                  <a:pt x="746" y="294"/>
                  <a:pt x="760" y="270"/>
                </a:cubicBezTo>
                <a:cubicBezTo>
                  <a:pt x="764" y="264"/>
                  <a:pt x="770" y="258"/>
                  <a:pt x="776" y="253"/>
                </a:cubicBezTo>
                <a:cubicBezTo>
                  <a:pt x="805" y="230"/>
                  <a:pt x="847" y="235"/>
                  <a:pt x="870" y="264"/>
                </a:cubicBezTo>
                <a:cubicBezTo>
                  <a:pt x="887" y="286"/>
                  <a:pt x="888" y="317"/>
                  <a:pt x="874" y="341"/>
                </a:cubicBezTo>
                <a:cubicBezTo>
                  <a:pt x="870" y="347"/>
                  <a:pt x="864" y="353"/>
                  <a:pt x="858" y="358"/>
                </a:cubicBezTo>
                <a:moveTo>
                  <a:pt x="1176" y="1187"/>
                </a:moveTo>
                <a:cubicBezTo>
                  <a:pt x="1188" y="1224"/>
                  <a:pt x="1183" y="1264"/>
                  <a:pt x="1162" y="1297"/>
                </a:cubicBezTo>
                <a:cubicBezTo>
                  <a:pt x="1145" y="1324"/>
                  <a:pt x="1119" y="1345"/>
                  <a:pt x="1088" y="1354"/>
                </a:cubicBezTo>
                <a:cubicBezTo>
                  <a:pt x="1054" y="1365"/>
                  <a:pt x="1017" y="1361"/>
                  <a:pt x="986" y="1345"/>
                </a:cubicBezTo>
                <a:cubicBezTo>
                  <a:pt x="954" y="1328"/>
                  <a:pt x="931" y="1300"/>
                  <a:pt x="920" y="1266"/>
                </a:cubicBezTo>
                <a:cubicBezTo>
                  <a:pt x="909" y="1229"/>
                  <a:pt x="914" y="1189"/>
                  <a:pt x="935" y="1156"/>
                </a:cubicBezTo>
                <a:cubicBezTo>
                  <a:pt x="952" y="1128"/>
                  <a:pt x="978" y="1108"/>
                  <a:pt x="1009" y="1098"/>
                </a:cubicBezTo>
                <a:cubicBezTo>
                  <a:pt x="1043" y="1088"/>
                  <a:pt x="1079" y="1091"/>
                  <a:pt x="1111" y="1108"/>
                </a:cubicBezTo>
                <a:cubicBezTo>
                  <a:pt x="1143" y="1124"/>
                  <a:pt x="1166" y="1152"/>
                  <a:pt x="1176" y="1187"/>
                </a:cubicBezTo>
              </a:path>
            </a:pathLst>
          </a:custGeom>
          <a:solidFill>
            <a:srgbClr val="C8D3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2" name="Google Shape;22;p16"/>
          <p:cNvSpPr/>
          <p:nvPr/>
        </p:nvSpPr>
        <p:spPr>
          <a:xfrm rot="2654194">
            <a:off x="1796542" y="2757811"/>
            <a:ext cx="1411316" cy="1197055"/>
          </a:xfrm>
          <a:custGeom>
            <a:avLst/>
            <a:gdLst/>
            <a:ahLst/>
            <a:cxnLst/>
            <a:rect l="l" t="t" r="r" b="b"/>
            <a:pathLst>
              <a:path w="2407" h="2041" extrusionOk="0">
                <a:moveTo>
                  <a:pt x="1839" y="703"/>
                </a:moveTo>
                <a:cubicBezTo>
                  <a:pt x="1810" y="720"/>
                  <a:pt x="1801" y="757"/>
                  <a:pt x="1819" y="786"/>
                </a:cubicBezTo>
                <a:cubicBezTo>
                  <a:pt x="1835" y="812"/>
                  <a:pt x="1867" y="822"/>
                  <a:pt x="1895" y="809"/>
                </a:cubicBezTo>
                <a:lnTo>
                  <a:pt x="2166" y="1222"/>
                </a:lnTo>
                <a:cubicBezTo>
                  <a:pt x="2128" y="1250"/>
                  <a:pt x="2106" y="1296"/>
                  <a:pt x="2109" y="1343"/>
                </a:cubicBezTo>
                <a:lnTo>
                  <a:pt x="1042" y="1460"/>
                </a:lnTo>
                <a:cubicBezTo>
                  <a:pt x="1040" y="1445"/>
                  <a:pt x="1037" y="1429"/>
                  <a:pt x="1032" y="1414"/>
                </a:cubicBezTo>
                <a:cubicBezTo>
                  <a:pt x="993" y="1286"/>
                  <a:pt x="857" y="1214"/>
                  <a:pt x="729" y="1254"/>
                </a:cubicBezTo>
                <a:cubicBezTo>
                  <a:pt x="725" y="1255"/>
                  <a:pt x="721" y="1257"/>
                  <a:pt x="717" y="1258"/>
                </a:cubicBezTo>
                <a:lnTo>
                  <a:pt x="619" y="1015"/>
                </a:lnTo>
                <a:cubicBezTo>
                  <a:pt x="681" y="984"/>
                  <a:pt x="713" y="914"/>
                  <a:pt x="692" y="846"/>
                </a:cubicBezTo>
                <a:cubicBezTo>
                  <a:pt x="678" y="800"/>
                  <a:pt x="641" y="766"/>
                  <a:pt x="598" y="753"/>
                </a:cubicBezTo>
                <a:cubicBezTo>
                  <a:pt x="645" y="545"/>
                  <a:pt x="708" y="252"/>
                  <a:pt x="734" y="128"/>
                </a:cubicBezTo>
                <a:cubicBezTo>
                  <a:pt x="757" y="130"/>
                  <a:pt x="779" y="120"/>
                  <a:pt x="791" y="99"/>
                </a:cubicBezTo>
                <a:cubicBezTo>
                  <a:pt x="808" y="71"/>
                  <a:pt x="799" y="34"/>
                  <a:pt x="770" y="17"/>
                </a:cubicBezTo>
                <a:cubicBezTo>
                  <a:pt x="742" y="0"/>
                  <a:pt x="705" y="9"/>
                  <a:pt x="688" y="38"/>
                </a:cubicBezTo>
                <a:cubicBezTo>
                  <a:pt x="671" y="66"/>
                  <a:pt x="680" y="103"/>
                  <a:pt x="709" y="120"/>
                </a:cubicBezTo>
                <a:cubicBezTo>
                  <a:pt x="712" y="123"/>
                  <a:pt x="716" y="124"/>
                  <a:pt x="720" y="126"/>
                </a:cubicBezTo>
                <a:cubicBezTo>
                  <a:pt x="694" y="249"/>
                  <a:pt x="631" y="542"/>
                  <a:pt x="584" y="749"/>
                </a:cubicBezTo>
                <a:cubicBezTo>
                  <a:pt x="562" y="745"/>
                  <a:pt x="538" y="746"/>
                  <a:pt x="515" y="753"/>
                </a:cubicBezTo>
                <a:cubicBezTo>
                  <a:pt x="505" y="756"/>
                  <a:pt x="496" y="760"/>
                  <a:pt x="487" y="765"/>
                </a:cubicBezTo>
                <a:lnTo>
                  <a:pt x="421" y="657"/>
                </a:lnTo>
                <a:cubicBezTo>
                  <a:pt x="429" y="652"/>
                  <a:pt x="436" y="646"/>
                  <a:pt x="441" y="638"/>
                </a:cubicBezTo>
                <a:lnTo>
                  <a:pt x="443" y="634"/>
                </a:lnTo>
                <a:cubicBezTo>
                  <a:pt x="466" y="597"/>
                  <a:pt x="456" y="549"/>
                  <a:pt x="421" y="525"/>
                </a:cubicBezTo>
                <a:cubicBezTo>
                  <a:pt x="403" y="512"/>
                  <a:pt x="381" y="508"/>
                  <a:pt x="360" y="512"/>
                </a:cubicBezTo>
                <a:cubicBezTo>
                  <a:pt x="341" y="515"/>
                  <a:pt x="325" y="525"/>
                  <a:pt x="313" y="539"/>
                </a:cubicBezTo>
                <a:cubicBezTo>
                  <a:pt x="251" y="493"/>
                  <a:pt x="171" y="433"/>
                  <a:pt x="121" y="394"/>
                </a:cubicBezTo>
                <a:cubicBezTo>
                  <a:pt x="132" y="376"/>
                  <a:pt x="132" y="352"/>
                  <a:pt x="120" y="332"/>
                </a:cubicBezTo>
                <a:cubicBezTo>
                  <a:pt x="102" y="304"/>
                  <a:pt x="65" y="296"/>
                  <a:pt x="37" y="313"/>
                </a:cubicBezTo>
                <a:cubicBezTo>
                  <a:pt x="8" y="331"/>
                  <a:pt x="0" y="368"/>
                  <a:pt x="18" y="397"/>
                </a:cubicBezTo>
                <a:cubicBezTo>
                  <a:pt x="36" y="425"/>
                  <a:pt x="73" y="433"/>
                  <a:pt x="101" y="415"/>
                </a:cubicBezTo>
                <a:cubicBezTo>
                  <a:pt x="105" y="413"/>
                  <a:pt x="109" y="410"/>
                  <a:pt x="112" y="406"/>
                </a:cubicBezTo>
                <a:cubicBezTo>
                  <a:pt x="147" y="433"/>
                  <a:pt x="206" y="477"/>
                  <a:pt x="304" y="551"/>
                </a:cubicBezTo>
                <a:cubicBezTo>
                  <a:pt x="284" y="587"/>
                  <a:pt x="294" y="634"/>
                  <a:pt x="328" y="658"/>
                </a:cubicBezTo>
                <a:cubicBezTo>
                  <a:pt x="346" y="670"/>
                  <a:pt x="368" y="675"/>
                  <a:pt x="389" y="671"/>
                </a:cubicBezTo>
                <a:cubicBezTo>
                  <a:pt x="396" y="670"/>
                  <a:pt x="402" y="667"/>
                  <a:pt x="409" y="665"/>
                </a:cubicBezTo>
                <a:lnTo>
                  <a:pt x="475" y="773"/>
                </a:lnTo>
                <a:cubicBezTo>
                  <a:pt x="427" y="808"/>
                  <a:pt x="404" y="870"/>
                  <a:pt x="422" y="930"/>
                </a:cubicBezTo>
                <a:cubicBezTo>
                  <a:pt x="445" y="1004"/>
                  <a:pt x="524" y="1046"/>
                  <a:pt x="599" y="1023"/>
                </a:cubicBezTo>
                <a:cubicBezTo>
                  <a:pt x="601" y="1022"/>
                  <a:pt x="604" y="1021"/>
                  <a:pt x="606" y="1020"/>
                </a:cubicBezTo>
                <a:lnTo>
                  <a:pt x="703" y="1263"/>
                </a:lnTo>
                <a:cubicBezTo>
                  <a:pt x="591" y="1312"/>
                  <a:pt x="531" y="1438"/>
                  <a:pt x="568" y="1557"/>
                </a:cubicBezTo>
                <a:cubicBezTo>
                  <a:pt x="608" y="1685"/>
                  <a:pt x="744" y="1757"/>
                  <a:pt x="872" y="1718"/>
                </a:cubicBezTo>
                <a:cubicBezTo>
                  <a:pt x="980" y="1684"/>
                  <a:pt x="1047" y="1582"/>
                  <a:pt x="1042" y="1475"/>
                </a:cubicBezTo>
                <a:lnTo>
                  <a:pt x="2110" y="1358"/>
                </a:lnTo>
                <a:cubicBezTo>
                  <a:pt x="2111" y="1364"/>
                  <a:pt x="2113" y="1371"/>
                  <a:pt x="2115" y="1377"/>
                </a:cubicBezTo>
                <a:cubicBezTo>
                  <a:pt x="2126" y="1413"/>
                  <a:pt x="2150" y="1441"/>
                  <a:pt x="2180" y="1458"/>
                </a:cubicBezTo>
                <a:lnTo>
                  <a:pt x="1935" y="1916"/>
                </a:lnTo>
                <a:cubicBezTo>
                  <a:pt x="1920" y="1910"/>
                  <a:pt x="1902" y="1910"/>
                  <a:pt x="1886" y="1918"/>
                </a:cubicBezTo>
                <a:cubicBezTo>
                  <a:pt x="1856" y="1933"/>
                  <a:pt x="1844" y="1969"/>
                  <a:pt x="1859" y="1999"/>
                </a:cubicBezTo>
                <a:cubicBezTo>
                  <a:pt x="1873" y="2029"/>
                  <a:pt x="1910" y="2041"/>
                  <a:pt x="1939" y="2026"/>
                </a:cubicBezTo>
                <a:cubicBezTo>
                  <a:pt x="1969" y="2011"/>
                  <a:pt x="1982" y="1975"/>
                  <a:pt x="1967" y="1945"/>
                </a:cubicBezTo>
                <a:cubicBezTo>
                  <a:pt x="1962" y="1936"/>
                  <a:pt x="1955" y="1929"/>
                  <a:pt x="1948" y="1923"/>
                </a:cubicBezTo>
                <a:lnTo>
                  <a:pt x="2193" y="1465"/>
                </a:lnTo>
                <a:cubicBezTo>
                  <a:pt x="2223" y="1478"/>
                  <a:pt x="2258" y="1481"/>
                  <a:pt x="2291" y="1470"/>
                </a:cubicBezTo>
                <a:cubicBezTo>
                  <a:pt x="2366" y="1447"/>
                  <a:pt x="2407" y="1368"/>
                  <a:pt x="2384" y="1294"/>
                </a:cubicBezTo>
                <a:cubicBezTo>
                  <a:pt x="2361" y="1219"/>
                  <a:pt x="2282" y="1177"/>
                  <a:pt x="2208" y="1200"/>
                </a:cubicBezTo>
                <a:cubicBezTo>
                  <a:pt x="2197" y="1204"/>
                  <a:pt x="2187" y="1208"/>
                  <a:pt x="2178" y="1214"/>
                </a:cubicBezTo>
                <a:lnTo>
                  <a:pt x="1907" y="802"/>
                </a:lnTo>
                <a:cubicBezTo>
                  <a:pt x="1931" y="783"/>
                  <a:pt x="1938" y="750"/>
                  <a:pt x="1922" y="723"/>
                </a:cubicBezTo>
                <a:cubicBezTo>
                  <a:pt x="1904" y="695"/>
                  <a:pt x="1867" y="686"/>
                  <a:pt x="1839" y="703"/>
                </a:cubicBezTo>
                <a:close/>
                <a:moveTo>
                  <a:pt x="336" y="646"/>
                </a:moveTo>
                <a:cubicBezTo>
                  <a:pt x="307" y="626"/>
                  <a:pt x="299" y="586"/>
                  <a:pt x="318" y="556"/>
                </a:cubicBezTo>
                <a:lnTo>
                  <a:pt x="320" y="553"/>
                </a:lnTo>
                <a:cubicBezTo>
                  <a:pt x="330" y="539"/>
                  <a:pt x="345" y="529"/>
                  <a:pt x="363" y="526"/>
                </a:cubicBezTo>
                <a:cubicBezTo>
                  <a:pt x="380" y="522"/>
                  <a:pt x="398" y="526"/>
                  <a:pt x="413" y="537"/>
                </a:cubicBezTo>
                <a:cubicBezTo>
                  <a:pt x="443" y="557"/>
                  <a:pt x="451" y="599"/>
                  <a:pt x="429" y="629"/>
                </a:cubicBezTo>
                <a:cubicBezTo>
                  <a:pt x="425" y="636"/>
                  <a:pt x="419" y="642"/>
                  <a:pt x="412" y="646"/>
                </a:cubicBezTo>
                <a:lnTo>
                  <a:pt x="407" y="649"/>
                </a:lnTo>
                <a:cubicBezTo>
                  <a:pt x="401" y="653"/>
                  <a:pt x="394" y="656"/>
                  <a:pt x="386" y="657"/>
                </a:cubicBezTo>
                <a:cubicBezTo>
                  <a:pt x="369" y="660"/>
                  <a:pt x="351" y="656"/>
                  <a:pt x="336" y="646"/>
                </a:cubicBezTo>
                <a:close/>
              </a:path>
            </a:pathLst>
          </a:custGeom>
          <a:solidFill>
            <a:srgbClr val="C8D3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3" name="Google Shape;23;p16"/>
          <p:cNvSpPr/>
          <p:nvPr/>
        </p:nvSpPr>
        <p:spPr>
          <a:xfrm rot="2654194">
            <a:off x="4906581" y="2127987"/>
            <a:ext cx="1435015" cy="2054098"/>
          </a:xfrm>
          <a:custGeom>
            <a:avLst/>
            <a:gdLst/>
            <a:ahLst/>
            <a:cxnLst/>
            <a:rect l="l" t="t" r="r" b="b"/>
            <a:pathLst>
              <a:path w="2448" h="3502" extrusionOk="0">
                <a:moveTo>
                  <a:pt x="2133" y="345"/>
                </a:moveTo>
                <a:cubicBezTo>
                  <a:pt x="2099" y="356"/>
                  <a:pt x="2069" y="379"/>
                  <a:pt x="2050" y="409"/>
                </a:cubicBezTo>
                <a:cubicBezTo>
                  <a:pt x="2042" y="423"/>
                  <a:pt x="2036" y="438"/>
                  <a:pt x="2032" y="453"/>
                </a:cubicBezTo>
                <a:lnTo>
                  <a:pt x="1671" y="398"/>
                </a:lnTo>
                <a:cubicBezTo>
                  <a:pt x="1673" y="363"/>
                  <a:pt x="1651" y="331"/>
                  <a:pt x="1616" y="322"/>
                </a:cubicBezTo>
                <a:cubicBezTo>
                  <a:pt x="1610" y="320"/>
                  <a:pt x="1604" y="319"/>
                  <a:pt x="1598" y="319"/>
                </a:cubicBezTo>
                <a:lnTo>
                  <a:pt x="1569" y="127"/>
                </a:lnTo>
                <a:cubicBezTo>
                  <a:pt x="1574" y="126"/>
                  <a:pt x="1578" y="124"/>
                  <a:pt x="1582" y="122"/>
                </a:cubicBezTo>
                <a:cubicBezTo>
                  <a:pt x="1611" y="106"/>
                  <a:pt x="1622" y="69"/>
                  <a:pt x="1606" y="40"/>
                </a:cubicBezTo>
                <a:cubicBezTo>
                  <a:pt x="1590" y="11"/>
                  <a:pt x="1554" y="0"/>
                  <a:pt x="1524" y="16"/>
                </a:cubicBezTo>
                <a:cubicBezTo>
                  <a:pt x="1495" y="32"/>
                  <a:pt x="1484" y="69"/>
                  <a:pt x="1500" y="98"/>
                </a:cubicBezTo>
                <a:cubicBezTo>
                  <a:pt x="1512" y="119"/>
                  <a:pt x="1533" y="130"/>
                  <a:pt x="1555" y="129"/>
                </a:cubicBezTo>
                <a:lnTo>
                  <a:pt x="1583" y="321"/>
                </a:lnTo>
                <a:cubicBezTo>
                  <a:pt x="1556" y="326"/>
                  <a:pt x="1533" y="346"/>
                  <a:pt x="1526" y="374"/>
                </a:cubicBezTo>
                <a:cubicBezTo>
                  <a:pt x="1515" y="413"/>
                  <a:pt x="1539" y="454"/>
                  <a:pt x="1578" y="464"/>
                </a:cubicBezTo>
                <a:cubicBezTo>
                  <a:pt x="1618" y="475"/>
                  <a:pt x="1658" y="452"/>
                  <a:pt x="1669" y="412"/>
                </a:cubicBezTo>
                <a:lnTo>
                  <a:pt x="1669" y="412"/>
                </a:lnTo>
                <a:lnTo>
                  <a:pt x="2030" y="467"/>
                </a:lnTo>
                <a:cubicBezTo>
                  <a:pt x="2027" y="488"/>
                  <a:pt x="2028" y="510"/>
                  <a:pt x="2035" y="531"/>
                </a:cubicBezTo>
                <a:cubicBezTo>
                  <a:pt x="2047" y="569"/>
                  <a:pt x="2072" y="600"/>
                  <a:pt x="2107" y="618"/>
                </a:cubicBezTo>
                <a:lnTo>
                  <a:pt x="2107" y="618"/>
                </a:lnTo>
                <a:lnTo>
                  <a:pt x="1654" y="1450"/>
                </a:lnTo>
                <a:cubicBezTo>
                  <a:pt x="1592" y="1418"/>
                  <a:pt x="1518" y="1410"/>
                  <a:pt x="1447" y="1432"/>
                </a:cubicBezTo>
                <a:cubicBezTo>
                  <a:pt x="1302" y="1477"/>
                  <a:pt x="1220" y="1631"/>
                  <a:pt x="1265" y="1776"/>
                </a:cubicBezTo>
                <a:cubicBezTo>
                  <a:pt x="1272" y="1798"/>
                  <a:pt x="1281" y="1818"/>
                  <a:pt x="1293" y="1837"/>
                </a:cubicBezTo>
                <a:lnTo>
                  <a:pt x="786" y="2159"/>
                </a:lnTo>
                <a:cubicBezTo>
                  <a:pt x="760" y="2122"/>
                  <a:pt x="719" y="2099"/>
                  <a:pt x="675" y="2096"/>
                </a:cubicBezTo>
                <a:lnTo>
                  <a:pt x="721" y="1724"/>
                </a:lnTo>
                <a:cubicBezTo>
                  <a:pt x="756" y="1725"/>
                  <a:pt x="787" y="1702"/>
                  <a:pt x="796" y="1667"/>
                </a:cubicBezTo>
                <a:cubicBezTo>
                  <a:pt x="802" y="1641"/>
                  <a:pt x="793" y="1614"/>
                  <a:pt x="775" y="1597"/>
                </a:cubicBezTo>
                <a:lnTo>
                  <a:pt x="1158" y="1105"/>
                </a:lnTo>
                <a:cubicBezTo>
                  <a:pt x="1165" y="1109"/>
                  <a:pt x="1172" y="1112"/>
                  <a:pt x="1180" y="1113"/>
                </a:cubicBezTo>
                <a:cubicBezTo>
                  <a:pt x="1213" y="1119"/>
                  <a:pt x="1244" y="1096"/>
                  <a:pt x="1249" y="1063"/>
                </a:cubicBezTo>
                <a:cubicBezTo>
                  <a:pt x="1254" y="1031"/>
                  <a:pt x="1232" y="999"/>
                  <a:pt x="1199" y="994"/>
                </a:cubicBezTo>
                <a:cubicBezTo>
                  <a:pt x="1167" y="989"/>
                  <a:pt x="1135" y="1011"/>
                  <a:pt x="1130" y="1044"/>
                </a:cubicBezTo>
                <a:cubicBezTo>
                  <a:pt x="1127" y="1064"/>
                  <a:pt x="1134" y="1083"/>
                  <a:pt x="1147" y="1096"/>
                </a:cubicBezTo>
                <a:lnTo>
                  <a:pt x="763" y="1588"/>
                </a:lnTo>
                <a:cubicBezTo>
                  <a:pt x="756" y="1584"/>
                  <a:pt x="749" y="1580"/>
                  <a:pt x="741" y="1578"/>
                </a:cubicBezTo>
                <a:cubicBezTo>
                  <a:pt x="711" y="1571"/>
                  <a:pt x="680" y="1583"/>
                  <a:pt x="663" y="1607"/>
                </a:cubicBezTo>
                <a:lnTo>
                  <a:pt x="482" y="1505"/>
                </a:lnTo>
                <a:cubicBezTo>
                  <a:pt x="484" y="1500"/>
                  <a:pt x="486" y="1496"/>
                  <a:pt x="486" y="1491"/>
                </a:cubicBezTo>
                <a:cubicBezTo>
                  <a:pt x="492" y="1458"/>
                  <a:pt x="470" y="1427"/>
                  <a:pt x="437" y="1422"/>
                </a:cubicBezTo>
                <a:cubicBezTo>
                  <a:pt x="404" y="1416"/>
                  <a:pt x="373" y="1439"/>
                  <a:pt x="367" y="1471"/>
                </a:cubicBezTo>
                <a:cubicBezTo>
                  <a:pt x="362" y="1504"/>
                  <a:pt x="384" y="1535"/>
                  <a:pt x="417" y="1541"/>
                </a:cubicBezTo>
                <a:cubicBezTo>
                  <a:pt x="440" y="1545"/>
                  <a:pt x="462" y="1535"/>
                  <a:pt x="475" y="1517"/>
                </a:cubicBezTo>
                <a:lnTo>
                  <a:pt x="656" y="1620"/>
                </a:lnTo>
                <a:cubicBezTo>
                  <a:pt x="655" y="1624"/>
                  <a:pt x="653" y="1628"/>
                  <a:pt x="652" y="1633"/>
                </a:cubicBezTo>
                <a:cubicBezTo>
                  <a:pt x="642" y="1673"/>
                  <a:pt x="667" y="1712"/>
                  <a:pt x="707" y="1722"/>
                </a:cubicBezTo>
                <a:lnTo>
                  <a:pt x="707" y="1722"/>
                </a:lnTo>
                <a:lnTo>
                  <a:pt x="660" y="2096"/>
                </a:lnTo>
                <a:cubicBezTo>
                  <a:pt x="647" y="2096"/>
                  <a:pt x="634" y="2098"/>
                  <a:pt x="621" y="2102"/>
                </a:cubicBezTo>
                <a:cubicBezTo>
                  <a:pt x="587" y="2113"/>
                  <a:pt x="557" y="2136"/>
                  <a:pt x="539" y="2166"/>
                </a:cubicBezTo>
                <a:cubicBezTo>
                  <a:pt x="516" y="2203"/>
                  <a:pt x="510" y="2247"/>
                  <a:pt x="523" y="2288"/>
                </a:cubicBezTo>
                <a:cubicBezTo>
                  <a:pt x="528" y="2305"/>
                  <a:pt x="537" y="2321"/>
                  <a:pt x="547" y="2335"/>
                </a:cubicBezTo>
                <a:lnTo>
                  <a:pt x="108" y="2682"/>
                </a:lnTo>
                <a:cubicBezTo>
                  <a:pt x="99" y="2673"/>
                  <a:pt x="88" y="2667"/>
                  <a:pt x="75" y="2665"/>
                </a:cubicBezTo>
                <a:cubicBezTo>
                  <a:pt x="42" y="2660"/>
                  <a:pt x="11" y="2682"/>
                  <a:pt x="6" y="2715"/>
                </a:cubicBezTo>
                <a:cubicBezTo>
                  <a:pt x="0" y="2748"/>
                  <a:pt x="22" y="2779"/>
                  <a:pt x="55" y="2784"/>
                </a:cubicBezTo>
                <a:cubicBezTo>
                  <a:pt x="88" y="2790"/>
                  <a:pt x="119" y="2767"/>
                  <a:pt x="125" y="2734"/>
                </a:cubicBezTo>
                <a:cubicBezTo>
                  <a:pt x="127" y="2720"/>
                  <a:pt x="124" y="2705"/>
                  <a:pt x="116" y="2693"/>
                </a:cubicBezTo>
                <a:lnTo>
                  <a:pt x="557" y="2346"/>
                </a:lnTo>
                <a:cubicBezTo>
                  <a:pt x="577" y="2367"/>
                  <a:pt x="604" y="2383"/>
                  <a:pt x="633" y="2389"/>
                </a:cubicBezTo>
                <a:lnTo>
                  <a:pt x="588" y="2593"/>
                </a:lnTo>
                <a:cubicBezTo>
                  <a:pt x="568" y="2591"/>
                  <a:pt x="547" y="2599"/>
                  <a:pt x="534" y="2617"/>
                </a:cubicBezTo>
                <a:cubicBezTo>
                  <a:pt x="514" y="2644"/>
                  <a:pt x="520" y="2682"/>
                  <a:pt x="547" y="2701"/>
                </a:cubicBezTo>
                <a:cubicBezTo>
                  <a:pt x="574" y="2721"/>
                  <a:pt x="612" y="2715"/>
                  <a:pt x="631" y="2688"/>
                </a:cubicBezTo>
                <a:cubicBezTo>
                  <a:pt x="651" y="2662"/>
                  <a:pt x="645" y="2624"/>
                  <a:pt x="619" y="2604"/>
                </a:cubicBezTo>
                <a:cubicBezTo>
                  <a:pt x="614" y="2600"/>
                  <a:pt x="608" y="2598"/>
                  <a:pt x="603" y="2596"/>
                </a:cubicBezTo>
                <a:lnTo>
                  <a:pt x="647" y="2391"/>
                </a:lnTo>
                <a:cubicBezTo>
                  <a:pt x="667" y="2394"/>
                  <a:pt x="688" y="2392"/>
                  <a:pt x="708" y="2386"/>
                </a:cubicBezTo>
                <a:cubicBezTo>
                  <a:pt x="743" y="2375"/>
                  <a:pt x="772" y="2353"/>
                  <a:pt x="791" y="2322"/>
                </a:cubicBezTo>
                <a:cubicBezTo>
                  <a:pt x="813" y="2286"/>
                  <a:pt x="819" y="2241"/>
                  <a:pt x="807" y="2200"/>
                </a:cubicBezTo>
                <a:cubicBezTo>
                  <a:pt x="803" y="2190"/>
                  <a:pt x="799" y="2180"/>
                  <a:pt x="794" y="2171"/>
                </a:cubicBezTo>
                <a:lnTo>
                  <a:pt x="1300" y="1849"/>
                </a:lnTo>
                <a:cubicBezTo>
                  <a:pt x="1354" y="1928"/>
                  <a:pt x="1445" y="1974"/>
                  <a:pt x="1541" y="1970"/>
                </a:cubicBezTo>
                <a:lnTo>
                  <a:pt x="1555" y="2564"/>
                </a:lnTo>
                <a:cubicBezTo>
                  <a:pt x="1533" y="2569"/>
                  <a:pt x="1513" y="2582"/>
                  <a:pt x="1501" y="2601"/>
                </a:cubicBezTo>
                <a:cubicBezTo>
                  <a:pt x="1497" y="2608"/>
                  <a:pt x="1494" y="2615"/>
                  <a:pt x="1492" y="2623"/>
                </a:cubicBezTo>
                <a:cubicBezTo>
                  <a:pt x="1480" y="2666"/>
                  <a:pt x="1506" y="2711"/>
                  <a:pt x="1549" y="2722"/>
                </a:cubicBezTo>
                <a:cubicBezTo>
                  <a:pt x="1560" y="2725"/>
                  <a:pt x="1570" y="2725"/>
                  <a:pt x="1581" y="2724"/>
                </a:cubicBezTo>
                <a:lnTo>
                  <a:pt x="1863" y="3385"/>
                </a:lnTo>
                <a:cubicBezTo>
                  <a:pt x="1849" y="3393"/>
                  <a:pt x="1838" y="3407"/>
                  <a:pt x="1834" y="3425"/>
                </a:cubicBezTo>
                <a:cubicBezTo>
                  <a:pt x="1828" y="3458"/>
                  <a:pt x="1849" y="3490"/>
                  <a:pt x="1882" y="3496"/>
                </a:cubicBezTo>
                <a:cubicBezTo>
                  <a:pt x="1915" y="3502"/>
                  <a:pt x="1946" y="3481"/>
                  <a:pt x="1953" y="3448"/>
                </a:cubicBezTo>
                <a:cubicBezTo>
                  <a:pt x="1959" y="3416"/>
                  <a:pt x="1938" y="3384"/>
                  <a:pt x="1905" y="3378"/>
                </a:cubicBezTo>
                <a:cubicBezTo>
                  <a:pt x="1895" y="3376"/>
                  <a:pt x="1885" y="3377"/>
                  <a:pt x="1877" y="3379"/>
                </a:cubicBezTo>
                <a:lnTo>
                  <a:pt x="1595" y="2721"/>
                </a:lnTo>
                <a:cubicBezTo>
                  <a:pt x="1613" y="2715"/>
                  <a:pt x="1629" y="2703"/>
                  <a:pt x="1639" y="2687"/>
                </a:cubicBezTo>
                <a:cubicBezTo>
                  <a:pt x="1643" y="2680"/>
                  <a:pt x="1647" y="2672"/>
                  <a:pt x="1649" y="2665"/>
                </a:cubicBezTo>
                <a:cubicBezTo>
                  <a:pt x="1650" y="2658"/>
                  <a:pt x="1651" y="2652"/>
                  <a:pt x="1651" y="2646"/>
                </a:cubicBezTo>
                <a:lnTo>
                  <a:pt x="1939" y="2629"/>
                </a:lnTo>
                <a:cubicBezTo>
                  <a:pt x="1942" y="2642"/>
                  <a:pt x="1949" y="2655"/>
                  <a:pt x="1961" y="2665"/>
                </a:cubicBezTo>
                <a:cubicBezTo>
                  <a:pt x="1988" y="2685"/>
                  <a:pt x="2025" y="2681"/>
                  <a:pt x="2046" y="2654"/>
                </a:cubicBezTo>
                <a:cubicBezTo>
                  <a:pt x="2066" y="2628"/>
                  <a:pt x="2062" y="2590"/>
                  <a:pt x="2035" y="2570"/>
                </a:cubicBezTo>
                <a:cubicBezTo>
                  <a:pt x="2009" y="2549"/>
                  <a:pt x="1971" y="2554"/>
                  <a:pt x="1951" y="2580"/>
                </a:cubicBezTo>
                <a:cubicBezTo>
                  <a:pt x="1943" y="2590"/>
                  <a:pt x="1939" y="2602"/>
                  <a:pt x="1938" y="2614"/>
                </a:cubicBezTo>
                <a:lnTo>
                  <a:pt x="1650" y="2632"/>
                </a:lnTo>
                <a:cubicBezTo>
                  <a:pt x="1646" y="2601"/>
                  <a:pt x="1623" y="2574"/>
                  <a:pt x="1591" y="2565"/>
                </a:cubicBezTo>
                <a:cubicBezTo>
                  <a:pt x="1584" y="2564"/>
                  <a:pt x="1577" y="2563"/>
                  <a:pt x="1569" y="2563"/>
                </a:cubicBezTo>
                <a:lnTo>
                  <a:pt x="1556" y="1969"/>
                </a:lnTo>
                <a:cubicBezTo>
                  <a:pt x="1574" y="1967"/>
                  <a:pt x="1591" y="1964"/>
                  <a:pt x="1609" y="1958"/>
                </a:cubicBezTo>
                <a:cubicBezTo>
                  <a:pt x="1755" y="1913"/>
                  <a:pt x="1836" y="1759"/>
                  <a:pt x="1791" y="1614"/>
                </a:cubicBezTo>
                <a:cubicBezTo>
                  <a:pt x="1770" y="1545"/>
                  <a:pt x="1724" y="1491"/>
                  <a:pt x="1666" y="1457"/>
                </a:cubicBezTo>
                <a:lnTo>
                  <a:pt x="2120" y="624"/>
                </a:lnTo>
                <a:cubicBezTo>
                  <a:pt x="2152" y="638"/>
                  <a:pt x="2187" y="639"/>
                  <a:pt x="2220" y="629"/>
                </a:cubicBezTo>
                <a:lnTo>
                  <a:pt x="2222" y="628"/>
                </a:lnTo>
                <a:lnTo>
                  <a:pt x="2359" y="1005"/>
                </a:lnTo>
                <a:cubicBezTo>
                  <a:pt x="2355" y="1007"/>
                  <a:pt x="2351" y="1008"/>
                  <a:pt x="2348" y="1011"/>
                </a:cubicBezTo>
                <a:cubicBezTo>
                  <a:pt x="2319" y="1028"/>
                  <a:pt x="2310" y="1065"/>
                  <a:pt x="2328" y="1093"/>
                </a:cubicBezTo>
                <a:cubicBezTo>
                  <a:pt x="2345" y="1122"/>
                  <a:pt x="2382" y="1131"/>
                  <a:pt x="2411" y="1114"/>
                </a:cubicBezTo>
                <a:cubicBezTo>
                  <a:pt x="2439" y="1096"/>
                  <a:pt x="2448" y="1059"/>
                  <a:pt x="2431" y="1031"/>
                </a:cubicBezTo>
                <a:cubicBezTo>
                  <a:pt x="2418" y="1010"/>
                  <a:pt x="2395" y="1000"/>
                  <a:pt x="2373" y="1002"/>
                </a:cubicBezTo>
                <a:lnTo>
                  <a:pt x="2235" y="623"/>
                </a:lnTo>
                <a:cubicBezTo>
                  <a:pt x="2263" y="611"/>
                  <a:pt x="2287" y="591"/>
                  <a:pt x="2303" y="565"/>
                </a:cubicBezTo>
                <a:cubicBezTo>
                  <a:pt x="2325" y="529"/>
                  <a:pt x="2331" y="484"/>
                  <a:pt x="2318" y="443"/>
                </a:cubicBezTo>
                <a:cubicBezTo>
                  <a:pt x="2294" y="365"/>
                  <a:pt x="2211" y="321"/>
                  <a:pt x="2133" y="345"/>
                </a:cubicBezTo>
                <a:moveTo>
                  <a:pt x="793" y="2205"/>
                </a:moveTo>
                <a:cubicBezTo>
                  <a:pt x="804" y="2242"/>
                  <a:pt x="799" y="2282"/>
                  <a:pt x="779" y="2315"/>
                </a:cubicBezTo>
                <a:cubicBezTo>
                  <a:pt x="762" y="2342"/>
                  <a:pt x="735" y="2363"/>
                  <a:pt x="704" y="2372"/>
                </a:cubicBezTo>
                <a:cubicBezTo>
                  <a:pt x="634" y="2394"/>
                  <a:pt x="558" y="2354"/>
                  <a:pt x="537" y="2284"/>
                </a:cubicBezTo>
                <a:cubicBezTo>
                  <a:pt x="525" y="2247"/>
                  <a:pt x="530" y="2207"/>
                  <a:pt x="551" y="2174"/>
                </a:cubicBezTo>
                <a:cubicBezTo>
                  <a:pt x="568" y="2146"/>
                  <a:pt x="594" y="2126"/>
                  <a:pt x="625" y="2116"/>
                </a:cubicBezTo>
                <a:cubicBezTo>
                  <a:pt x="696" y="2094"/>
                  <a:pt x="771" y="2134"/>
                  <a:pt x="793" y="2205"/>
                </a:cubicBezTo>
                <a:close/>
                <a:moveTo>
                  <a:pt x="1635" y="2661"/>
                </a:moveTo>
                <a:cubicBezTo>
                  <a:pt x="1633" y="2667"/>
                  <a:pt x="1630" y="2673"/>
                  <a:pt x="1627" y="2679"/>
                </a:cubicBezTo>
                <a:cubicBezTo>
                  <a:pt x="1611" y="2704"/>
                  <a:pt x="1582" y="2716"/>
                  <a:pt x="1553" y="2708"/>
                </a:cubicBezTo>
                <a:cubicBezTo>
                  <a:pt x="1518" y="2699"/>
                  <a:pt x="1496" y="2662"/>
                  <a:pt x="1506" y="2627"/>
                </a:cubicBezTo>
                <a:cubicBezTo>
                  <a:pt x="1508" y="2620"/>
                  <a:pt x="1510" y="2614"/>
                  <a:pt x="1514" y="2609"/>
                </a:cubicBezTo>
                <a:cubicBezTo>
                  <a:pt x="1529" y="2584"/>
                  <a:pt x="1559" y="2572"/>
                  <a:pt x="1587" y="2579"/>
                </a:cubicBezTo>
                <a:cubicBezTo>
                  <a:pt x="1623" y="2589"/>
                  <a:pt x="1644" y="2625"/>
                  <a:pt x="1635" y="2661"/>
                </a:cubicBezTo>
                <a:close/>
                <a:moveTo>
                  <a:pt x="2305" y="448"/>
                </a:moveTo>
                <a:cubicBezTo>
                  <a:pt x="2316" y="485"/>
                  <a:pt x="2311" y="525"/>
                  <a:pt x="2291" y="558"/>
                </a:cubicBezTo>
                <a:cubicBezTo>
                  <a:pt x="2274" y="585"/>
                  <a:pt x="2247" y="606"/>
                  <a:pt x="2216" y="615"/>
                </a:cubicBezTo>
                <a:cubicBezTo>
                  <a:pt x="2182" y="626"/>
                  <a:pt x="2146" y="622"/>
                  <a:pt x="2114" y="606"/>
                </a:cubicBezTo>
                <a:cubicBezTo>
                  <a:pt x="2082" y="589"/>
                  <a:pt x="2059" y="561"/>
                  <a:pt x="2049" y="527"/>
                </a:cubicBezTo>
                <a:cubicBezTo>
                  <a:pt x="2037" y="490"/>
                  <a:pt x="2042" y="450"/>
                  <a:pt x="2063" y="417"/>
                </a:cubicBezTo>
                <a:cubicBezTo>
                  <a:pt x="2080" y="389"/>
                  <a:pt x="2106" y="369"/>
                  <a:pt x="2137" y="359"/>
                </a:cubicBezTo>
                <a:cubicBezTo>
                  <a:pt x="2208" y="337"/>
                  <a:pt x="2283" y="377"/>
                  <a:pt x="2305" y="448"/>
                </a:cubicBezTo>
              </a:path>
            </a:pathLst>
          </a:custGeom>
          <a:solidFill>
            <a:srgbClr val="C8D3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4" name="Google Shape;24;p16"/>
          <p:cNvSpPr/>
          <p:nvPr/>
        </p:nvSpPr>
        <p:spPr>
          <a:xfrm rot="2654194">
            <a:off x="2548038" y="2509087"/>
            <a:ext cx="1054815" cy="645464"/>
          </a:xfrm>
          <a:custGeom>
            <a:avLst/>
            <a:gdLst/>
            <a:ahLst/>
            <a:cxnLst/>
            <a:rect l="l" t="t" r="r" b="b"/>
            <a:pathLst>
              <a:path w="1979" h="1210" extrusionOk="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rgbClr val="C8D3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5" name="Google Shape;25;p16"/>
          <p:cNvSpPr/>
          <p:nvPr/>
        </p:nvSpPr>
        <p:spPr>
          <a:xfrm rot="2654194">
            <a:off x="6769924" y="1297758"/>
            <a:ext cx="811579" cy="961513"/>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6"/>
          </a:solidFill>
          <a:ln>
            <a:noFill/>
          </a:ln>
          <a:effectLst>
            <a:outerShdw blurRad="152400" dist="139700" dir="2520000" sx="92000" sy="92000" algn="ctr" rotWithShape="0">
              <a:srgbClr val="000000">
                <a:alpha val="1882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6" name="Google Shape;26;p16"/>
          <p:cNvSpPr/>
          <p:nvPr/>
        </p:nvSpPr>
        <p:spPr>
          <a:xfrm rot="9190020">
            <a:off x="3887684" y="3559733"/>
            <a:ext cx="1368634" cy="1185963"/>
          </a:xfrm>
          <a:custGeom>
            <a:avLst/>
            <a:gdLst/>
            <a:ahLst/>
            <a:cxnLst/>
            <a:rect l="l" t="t" r="r" b="b"/>
            <a:pathLst>
              <a:path w="2825" h="2446" extrusionOk="0">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rgbClr val="C8D3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7" name="Google Shape;27;p16"/>
          <p:cNvSpPr txBox="1">
            <a:spLocks noGrp="1"/>
          </p:cNvSpPr>
          <p:nvPr>
            <p:ph type="body" idx="3"/>
          </p:nvPr>
        </p:nvSpPr>
        <p:spPr>
          <a:xfrm>
            <a:off x="4997216" y="4317100"/>
            <a:ext cx="4017197" cy="586195"/>
          </a:xfrm>
          <a:prstGeom prst="rect">
            <a:avLst/>
          </a:prstGeom>
          <a:noFill/>
          <a:ln>
            <a:noFill/>
          </a:ln>
        </p:spPr>
        <p:txBody>
          <a:bodyPr spcFirstLastPara="1" wrap="square" lIns="217575" tIns="108775" rIns="217575" bIns="108775" anchor="t" anchorCtr="0">
            <a:noAutofit/>
          </a:bodyPr>
          <a:lstStyle>
            <a:lvl1pPr marL="457200" marR="0" lvl="0" indent="-228600" algn="l">
              <a:lnSpc>
                <a:spcPct val="138461"/>
              </a:lnSpc>
              <a:spcBef>
                <a:spcPts val="260"/>
              </a:spcBef>
              <a:spcAft>
                <a:spcPts val="0"/>
              </a:spcAft>
              <a:buClr>
                <a:schemeClr val="lt2"/>
              </a:buClr>
              <a:buSzPts val="1040"/>
              <a:buFont typeface="Noto Sans Symbols"/>
              <a:buNone/>
              <a:defRPr sz="1300">
                <a:solidFill>
                  <a:schemeClr val="dk1"/>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28" name="Google Shape;28;p16"/>
          <p:cNvGrpSpPr/>
          <p:nvPr/>
        </p:nvGrpSpPr>
        <p:grpSpPr>
          <a:xfrm>
            <a:off x="-715024" y="1671219"/>
            <a:ext cx="4169925" cy="3905352"/>
            <a:chOff x="-586420" y="1648608"/>
            <a:chExt cx="4586919" cy="4295887"/>
          </a:xfrm>
        </p:grpSpPr>
        <p:sp>
          <p:nvSpPr>
            <p:cNvPr id="29" name="Google Shape;29;p16"/>
            <p:cNvSpPr/>
            <p:nvPr/>
          </p:nvSpPr>
          <p:spPr>
            <a:xfrm rot="2654194">
              <a:off x="-333967" y="3455480"/>
              <a:ext cx="2264054" cy="1643932"/>
            </a:xfrm>
            <a:custGeom>
              <a:avLst/>
              <a:gdLst/>
              <a:ahLst/>
              <a:cxnLst/>
              <a:rect l="l" t="t" r="r" b="b"/>
              <a:pathLst>
                <a:path w="2752" h="1998" extrusionOk="0">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30" name="Google Shape;30;p16"/>
            <p:cNvSpPr/>
            <p:nvPr/>
          </p:nvSpPr>
          <p:spPr>
            <a:xfrm rot="2654194">
              <a:off x="-31981" y="1854504"/>
              <a:ext cx="1138472" cy="1348798"/>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31" name="Google Shape;31;p16"/>
            <p:cNvSpPr/>
            <p:nvPr/>
          </p:nvSpPr>
          <p:spPr>
            <a:xfrm rot="2654194">
              <a:off x="263870" y="2526575"/>
              <a:ext cx="3276479" cy="2650851"/>
            </a:xfrm>
            <a:custGeom>
              <a:avLst/>
              <a:gdLst/>
              <a:ahLst/>
              <a:cxnLst/>
              <a:rect l="l" t="t" r="r" b="b"/>
              <a:pathLst>
                <a:path w="3984" h="3221" extrusionOk="0">
                  <a:moveTo>
                    <a:pt x="3893" y="359"/>
                  </a:moveTo>
                  <a:cubicBezTo>
                    <a:pt x="3878" y="364"/>
                    <a:pt x="3865" y="375"/>
                    <a:pt x="3856" y="388"/>
                  </a:cubicBezTo>
                  <a:cubicBezTo>
                    <a:pt x="3846" y="405"/>
                    <a:pt x="3843" y="425"/>
                    <a:pt x="3849" y="444"/>
                  </a:cubicBezTo>
                  <a:lnTo>
                    <a:pt x="3850" y="447"/>
                  </a:lnTo>
                  <a:lnTo>
                    <a:pt x="3469" y="613"/>
                  </a:lnTo>
                  <a:cubicBezTo>
                    <a:pt x="3465" y="604"/>
                    <a:pt x="3459" y="596"/>
                    <a:pt x="3452" y="590"/>
                  </a:cubicBezTo>
                  <a:lnTo>
                    <a:pt x="3549" y="469"/>
                  </a:lnTo>
                  <a:cubicBezTo>
                    <a:pt x="3563" y="478"/>
                    <a:pt x="3581" y="481"/>
                    <a:pt x="3599" y="476"/>
                  </a:cubicBezTo>
                  <a:cubicBezTo>
                    <a:pt x="3630" y="466"/>
                    <a:pt x="3648" y="432"/>
                    <a:pt x="3638" y="400"/>
                  </a:cubicBezTo>
                  <a:cubicBezTo>
                    <a:pt x="3628" y="368"/>
                    <a:pt x="3594" y="351"/>
                    <a:pt x="3562" y="361"/>
                  </a:cubicBezTo>
                  <a:cubicBezTo>
                    <a:pt x="3530" y="371"/>
                    <a:pt x="3513" y="405"/>
                    <a:pt x="3523" y="437"/>
                  </a:cubicBezTo>
                  <a:cubicBezTo>
                    <a:pt x="3526" y="446"/>
                    <a:pt x="3531" y="454"/>
                    <a:pt x="3537" y="460"/>
                  </a:cubicBezTo>
                  <a:lnTo>
                    <a:pt x="3441" y="581"/>
                  </a:lnTo>
                  <a:cubicBezTo>
                    <a:pt x="3428" y="572"/>
                    <a:pt x="3413" y="567"/>
                    <a:pt x="3397" y="566"/>
                  </a:cubicBezTo>
                  <a:cubicBezTo>
                    <a:pt x="3348" y="563"/>
                    <a:pt x="3306" y="599"/>
                    <a:pt x="3303" y="648"/>
                  </a:cubicBezTo>
                  <a:cubicBezTo>
                    <a:pt x="3300" y="689"/>
                    <a:pt x="3326" y="726"/>
                    <a:pt x="3364" y="738"/>
                  </a:cubicBezTo>
                  <a:lnTo>
                    <a:pt x="3248" y="1238"/>
                  </a:lnTo>
                  <a:lnTo>
                    <a:pt x="3244" y="1237"/>
                  </a:lnTo>
                  <a:cubicBezTo>
                    <a:pt x="3233" y="1235"/>
                    <a:pt x="3222" y="1235"/>
                    <a:pt x="3212" y="1236"/>
                  </a:cubicBezTo>
                  <a:lnTo>
                    <a:pt x="3067" y="735"/>
                  </a:lnTo>
                  <a:cubicBezTo>
                    <a:pt x="3087" y="726"/>
                    <a:pt x="3101" y="707"/>
                    <a:pt x="3102" y="685"/>
                  </a:cubicBezTo>
                  <a:cubicBezTo>
                    <a:pt x="3103" y="672"/>
                    <a:pt x="3100" y="660"/>
                    <a:pt x="3094" y="650"/>
                  </a:cubicBezTo>
                  <a:cubicBezTo>
                    <a:pt x="3118" y="627"/>
                    <a:pt x="3139" y="601"/>
                    <a:pt x="3157" y="573"/>
                  </a:cubicBezTo>
                  <a:cubicBezTo>
                    <a:pt x="3194" y="513"/>
                    <a:pt x="3213" y="444"/>
                    <a:pt x="3213" y="374"/>
                  </a:cubicBezTo>
                  <a:cubicBezTo>
                    <a:pt x="3212" y="168"/>
                    <a:pt x="3043" y="0"/>
                    <a:pt x="2837" y="1"/>
                  </a:cubicBezTo>
                  <a:cubicBezTo>
                    <a:pt x="2707" y="2"/>
                    <a:pt x="2588" y="68"/>
                    <a:pt x="2520" y="179"/>
                  </a:cubicBezTo>
                  <a:cubicBezTo>
                    <a:pt x="2483" y="239"/>
                    <a:pt x="2464" y="307"/>
                    <a:pt x="2464" y="378"/>
                  </a:cubicBezTo>
                  <a:cubicBezTo>
                    <a:pt x="2464" y="391"/>
                    <a:pt x="2465" y="405"/>
                    <a:pt x="2467" y="418"/>
                  </a:cubicBezTo>
                  <a:cubicBezTo>
                    <a:pt x="2445" y="426"/>
                    <a:pt x="2429" y="446"/>
                    <a:pt x="2427" y="471"/>
                  </a:cubicBezTo>
                  <a:cubicBezTo>
                    <a:pt x="2427" y="476"/>
                    <a:pt x="2427" y="480"/>
                    <a:pt x="2428" y="484"/>
                  </a:cubicBezTo>
                  <a:lnTo>
                    <a:pt x="1611" y="714"/>
                  </a:lnTo>
                  <a:cubicBezTo>
                    <a:pt x="1601" y="684"/>
                    <a:pt x="1581" y="659"/>
                    <a:pt x="1554" y="643"/>
                  </a:cubicBezTo>
                  <a:cubicBezTo>
                    <a:pt x="1492" y="606"/>
                    <a:pt x="1410" y="626"/>
                    <a:pt x="1372" y="687"/>
                  </a:cubicBezTo>
                  <a:lnTo>
                    <a:pt x="1371" y="689"/>
                  </a:lnTo>
                  <a:cubicBezTo>
                    <a:pt x="1353" y="720"/>
                    <a:pt x="1348" y="756"/>
                    <a:pt x="1356" y="790"/>
                  </a:cubicBezTo>
                  <a:cubicBezTo>
                    <a:pt x="1358" y="795"/>
                    <a:pt x="1360" y="800"/>
                    <a:pt x="1361" y="805"/>
                  </a:cubicBezTo>
                  <a:lnTo>
                    <a:pt x="864" y="1044"/>
                  </a:lnTo>
                  <a:cubicBezTo>
                    <a:pt x="854" y="1027"/>
                    <a:pt x="838" y="1013"/>
                    <a:pt x="819" y="1006"/>
                  </a:cubicBezTo>
                  <a:lnTo>
                    <a:pt x="967" y="488"/>
                  </a:lnTo>
                  <a:lnTo>
                    <a:pt x="971" y="488"/>
                  </a:lnTo>
                  <a:cubicBezTo>
                    <a:pt x="1004" y="490"/>
                    <a:pt x="1032" y="465"/>
                    <a:pt x="1035" y="432"/>
                  </a:cubicBezTo>
                  <a:cubicBezTo>
                    <a:pt x="1037" y="399"/>
                    <a:pt x="1012" y="370"/>
                    <a:pt x="978" y="368"/>
                  </a:cubicBezTo>
                  <a:cubicBezTo>
                    <a:pt x="945" y="366"/>
                    <a:pt x="916" y="391"/>
                    <a:pt x="914" y="424"/>
                  </a:cubicBezTo>
                  <a:cubicBezTo>
                    <a:pt x="912" y="451"/>
                    <a:pt x="929" y="475"/>
                    <a:pt x="953" y="484"/>
                  </a:cubicBezTo>
                  <a:lnTo>
                    <a:pt x="805" y="1002"/>
                  </a:lnTo>
                  <a:cubicBezTo>
                    <a:pt x="802" y="1002"/>
                    <a:pt x="798" y="1001"/>
                    <a:pt x="794" y="1001"/>
                  </a:cubicBezTo>
                  <a:cubicBezTo>
                    <a:pt x="747" y="998"/>
                    <a:pt x="707" y="1032"/>
                    <a:pt x="701" y="1078"/>
                  </a:cubicBezTo>
                  <a:lnTo>
                    <a:pt x="137" y="1051"/>
                  </a:lnTo>
                  <a:cubicBezTo>
                    <a:pt x="137" y="1046"/>
                    <a:pt x="136" y="1042"/>
                    <a:pt x="135" y="1037"/>
                  </a:cubicBezTo>
                  <a:cubicBezTo>
                    <a:pt x="127" y="1001"/>
                    <a:pt x="90" y="978"/>
                    <a:pt x="54" y="987"/>
                  </a:cubicBezTo>
                  <a:cubicBezTo>
                    <a:pt x="37" y="991"/>
                    <a:pt x="22" y="1002"/>
                    <a:pt x="12" y="1017"/>
                  </a:cubicBezTo>
                  <a:cubicBezTo>
                    <a:pt x="3" y="1032"/>
                    <a:pt x="0" y="1051"/>
                    <a:pt x="4" y="1068"/>
                  </a:cubicBezTo>
                  <a:cubicBezTo>
                    <a:pt x="12" y="1104"/>
                    <a:pt x="49" y="1127"/>
                    <a:pt x="85" y="1118"/>
                  </a:cubicBezTo>
                  <a:cubicBezTo>
                    <a:pt x="103" y="1114"/>
                    <a:pt x="117" y="1104"/>
                    <a:pt x="127" y="1088"/>
                  </a:cubicBezTo>
                  <a:cubicBezTo>
                    <a:pt x="131" y="1081"/>
                    <a:pt x="134" y="1073"/>
                    <a:pt x="136" y="1065"/>
                  </a:cubicBezTo>
                  <a:lnTo>
                    <a:pt x="700" y="1092"/>
                  </a:lnTo>
                  <a:cubicBezTo>
                    <a:pt x="701" y="1137"/>
                    <a:pt x="737" y="1174"/>
                    <a:pt x="783" y="1177"/>
                  </a:cubicBezTo>
                  <a:cubicBezTo>
                    <a:pt x="831" y="1180"/>
                    <a:pt x="873" y="1143"/>
                    <a:pt x="876" y="1095"/>
                  </a:cubicBezTo>
                  <a:cubicBezTo>
                    <a:pt x="877" y="1082"/>
                    <a:pt x="875" y="1069"/>
                    <a:pt x="871" y="1057"/>
                  </a:cubicBezTo>
                  <a:lnTo>
                    <a:pt x="1367" y="818"/>
                  </a:lnTo>
                  <a:cubicBezTo>
                    <a:pt x="1379" y="840"/>
                    <a:pt x="1396" y="859"/>
                    <a:pt x="1417" y="872"/>
                  </a:cubicBezTo>
                  <a:cubicBezTo>
                    <a:pt x="1427" y="878"/>
                    <a:pt x="1438" y="882"/>
                    <a:pt x="1448" y="885"/>
                  </a:cubicBezTo>
                  <a:lnTo>
                    <a:pt x="1338" y="1305"/>
                  </a:lnTo>
                  <a:cubicBezTo>
                    <a:pt x="1330" y="1303"/>
                    <a:pt x="1321" y="1302"/>
                    <a:pt x="1312" y="1302"/>
                  </a:cubicBezTo>
                  <a:cubicBezTo>
                    <a:pt x="1242" y="1302"/>
                    <a:pt x="1186" y="1359"/>
                    <a:pt x="1187" y="1428"/>
                  </a:cubicBezTo>
                  <a:cubicBezTo>
                    <a:pt x="1187" y="1449"/>
                    <a:pt x="1192" y="1468"/>
                    <a:pt x="1201" y="1485"/>
                  </a:cubicBezTo>
                  <a:lnTo>
                    <a:pt x="523" y="1885"/>
                  </a:lnTo>
                  <a:lnTo>
                    <a:pt x="522" y="1882"/>
                  </a:lnTo>
                  <a:cubicBezTo>
                    <a:pt x="511" y="1868"/>
                    <a:pt x="496" y="1859"/>
                    <a:pt x="478" y="1856"/>
                  </a:cubicBezTo>
                  <a:cubicBezTo>
                    <a:pt x="451" y="1852"/>
                    <a:pt x="425" y="1865"/>
                    <a:pt x="411" y="1887"/>
                  </a:cubicBezTo>
                  <a:cubicBezTo>
                    <a:pt x="406" y="1895"/>
                    <a:pt x="403" y="1904"/>
                    <a:pt x="401" y="1913"/>
                  </a:cubicBezTo>
                  <a:cubicBezTo>
                    <a:pt x="396" y="1950"/>
                    <a:pt x="422" y="1984"/>
                    <a:pt x="458" y="1990"/>
                  </a:cubicBezTo>
                  <a:cubicBezTo>
                    <a:pt x="485" y="1994"/>
                    <a:pt x="511" y="1981"/>
                    <a:pt x="526" y="1958"/>
                  </a:cubicBezTo>
                  <a:cubicBezTo>
                    <a:pt x="530" y="1950"/>
                    <a:pt x="534" y="1942"/>
                    <a:pt x="535" y="1933"/>
                  </a:cubicBezTo>
                  <a:cubicBezTo>
                    <a:pt x="537" y="1920"/>
                    <a:pt x="535" y="1908"/>
                    <a:pt x="530" y="1897"/>
                  </a:cubicBezTo>
                  <a:lnTo>
                    <a:pt x="1208" y="1498"/>
                  </a:lnTo>
                  <a:cubicBezTo>
                    <a:pt x="1230" y="1531"/>
                    <a:pt x="1267" y="1553"/>
                    <a:pt x="1309" y="1554"/>
                  </a:cubicBezTo>
                  <a:lnTo>
                    <a:pt x="1315" y="1764"/>
                  </a:lnTo>
                  <a:cubicBezTo>
                    <a:pt x="1289" y="1769"/>
                    <a:pt x="1268" y="1791"/>
                    <a:pt x="1266" y="1819"/>
                  </a:cubicBezTo>
                  <a:lnTo>
                    <a:pt x="1266" y="1822"/>
                  </a:lnTo>
                  <a:cubicBezTo>
                    <a:pt x="1159" y="1839"/>
                    <a:pt x="1065" y="1901"/>
                    <a:pt x="1007" y="1994"/>
                  </a:cubicBezTo>
                  <a:cubicBezTo>
                    <a:pt x="971" y="2054"/>
                    <a:pt x="951" y="2123"/>
                    <a:pt x="952" y="2193"/>
                  </a:cubicBezTo>
                  <a:cubicBezTo>
                    <a:pt x="953" y="2399"/>
                    <a:pt x="1121" y="2567"/>
                    <a:pt x="1328" y="2566"/>
                  </a:cubicBezTo>
                  <a:cubicBezTo>
                    <a:pt x="1354" y="2565"/>
                    <a:pt x="1379" y="2563"/>
                    <a:pt x="1403" y="2558"/>
                  </a:cubicBezTo>
                  <a:cubicBezTo>
                    <a:pt x="1411" y="2579"/>
                    <a:pt x="1431" y="2595"/>
                    <a:pt x="1455" y="2596"/>
                  </a:cubicBezTo>
                  <a:cubicBezTo>
                    <a:pt x="1462" y="2597"/>
                    <a:pt x="1468" y="2596"/>
                    <a:pt x="1474" y="2594"/>
                  </a:cubicBezTo>
                  <a:lnTo>
                    <a:pt x="1596" y="2920"/>
                  </a:lnTo>
                  <a:cubicBezTo>
                    <a:pt x="1573" y="2931"/>
                    <a:pt x="1553" y="2949"/>
                    <a:pt x="1539" y="2971"/>
                  </a:cubicBezTo>
                  <a:cubicBezTo>
                    <a:pt x="1519" y="3004"/>
                    <a:pt x="1514" y="3043"/>
                    <a:pt x="1525" y="3080"/>
                  </a:cubicBezTo>
                  <a:cubicBezTo>
                    <a:pt x="1535" y="3114"/>
                    <a:pt x="1559" y="3142"/>
                    <a:pt x="1590" y="3159"/>
                  </a:cubicBezTo>
                  <a:cubicBezTo>
                    <a:pt x="1621" y="3175"/>
                    <a:pt x="1657" y="3179"/>
                    <a:pt x="1691" y="3168"/>
                  </a:cubicBezTo>
                  <a:cubicBezTo>
                    <a:pt x="1722" y="3159"/>
                    <a:pt x="1748" y="3138"/>
                    <a:pt x="1765" y="3111"/>
                  </a:cubicBezTo>
                  <a:cubicBezTo>
                    <a:pt x="1784" y="3080"/>
                    <a:pt x="1790" y="3043"/>
                    <a:pt x="1781" y="3008"/>
                  </a:cubicBezTo>
                  <a:lnTo>
                    <a:pt x="2058" y="2908"/>
                  </a:lnTo>
                  <a:cubicBezTo>
                    <a:pt x="2071" y="2937"/>
                    <a:pt x="2099" y="2958"/>
                    <a:pt x="2132" y="2960"/>
                  </a:cubicBezTo>
                  <a:cubicBezTo>
                    <a:pt x="2157" y="2961"/>
                    <a:pt x="2179" y="2953"/>
                    <a:pt x="2196" y="2938"/>
                  </a:cubicBezTo>
                  <a:lnTo>
                    <a:pt x="2372" y="3117"/>
                  </a:lnTo>
                  <a:cubicBezTo>
                    <a:pt x="2361" y="3131"/>
                    <a:pt x="2356" y="3149"/>
                    <a:pt x="2360" y="3168"/>
                  </a:cubicBezTo>
                  <a:cubicBezTo>
                    <a:pt x="2368" y="3200"/>
                    <a:pt x="2400" y="3221"/>
                    <a:pt x="2432" y="3213"/>
                  </a:cubicBezTo>
                  <a:cubicBezTo>
                    <a:pt x="2465" y="3205"/>
                    <a:pt x="2485" y="3173"/>
                    <a:pt x="2477" y="3140"/>
                  </a:cubicBezTo>
                  <a:cubicBezTo>
                    <a:pt x="2470" y="3108"/>
                    <a:pt x="2437" y="3088"/>
                    <a:pt x="2405" y="3095"/>
                  </a:cubicBezTo>
                  <a:cubicBezTo>
                    <a:pt x="2396" y="3098"/>
                    <a:pt x="2389" y="3101"/>
                    <a:pt x="2382" y="3107"/>
                  </a:cubicBezTo>
                  <a:lnTo>
                    <a:pt x="2206" y="2928"/>
                  </a:lnTo>
                  <a:cubicBezTo>
                    <a:pt x="2218" y="2914"/>
                    <a:pt x="2225" y="2896"/>
                    <a:pt x="2226" y="2877"/>
                  </a:cubicBezTo>
                  <a:cubicBezTo>
                    <a:pt x="2229" y="2828"/>
                    <a:pt x="2192" y="2787"/>
                    <a:pt x="2144" y="2783"/>
                  </a:cubicBezTo>
                  <a:cubicBezTo>
                    <a:pt x="2095" y="2780"/>
                    <a:pt x="2053" y="2817"/>
                    <a:pt x="2050" y="2866"/>
                  </a:cubicBezTo>
                  <a:cubicBezTo>
                    <a:pt x="2049" y="2876"/>
                    <a:pt x="2050" y="2886"/>
                    <a:pt x="2053" y="2895"/>
                  </a:cubicBezTo>
                  <a:lnTo>
                    <a:pt x="1777" y="2995"/>
                  </a:lnTo>
                  <a:cubicBezTo>
                    <a:pt x="1752" y="2929"/>
                    <a:pt x="1681" y="2893"/>
                    <a:pt x="1613" y="2914"/>
                  </a:cubicBezTo>
                  <a:lnTo>
                    <a:pt x="1610" y="2915"/>
                  </a:lnTo>
                  <a:lnTo>
                    <a:pt x="1488" y="2589"/>
                  </a:lnTo>
                  <a:cubicBezTo>
                    <a:pt x="1505" y="2579"/>
                    <a:pt x="1518" y="2561"/>
                    <a:pt x="1520" y="2540"/>
                  </a:cubicBezTo>
                  <a:cubicBezTo>
                    <a:pt x="1520" y="2531"/>
                    <a:pt x="1519" y="2522"/>
                    <a:pt x="1515" y="2514"/>
                  </a:cubicBezTo>
                  <a:cubicBezTo>
                    <a:pt x="1567" y="2484"/>
                    <a:pt x="1612" y="2441"/>
                    <a:pt x="1645" y="2388"/>
                  </a:cubicBezTo>
                  <a:cubicBezTo>
                    <a:pt x="1681" y="2328"/>
                    <a:pt x="1701" y="2260"/>
                    <a:pt x="1700" y="2189"/>
                  </a:cubicBezTo>
                  <a:cubicBezTo>
                    <a:pt x="1700" y="2169"/>
                    <a:pt x="1698" y="2148"/>
                    <a:pt x="1695" y="2128"/>
                  </a:cubicBezTo>
                  <a:cubicBezTo>
                    <a:pt x="1718" y="2121"/>
                    <a:pt x="1735" y="2100"/>
                    <a:pt x="1737" y="2075"/>
                  </a:cubicBezTo>
                  <a:cubicBezTo>
                    <a:pt x="1738" y="2069"/>
                    <a:pt x="1737" y="2063"/>
                    <a:pt x="1735" y="2057"/>
                  </a:cubicBezTo>
                  <a:lnTo>
                    <a:pt x="1983" y="1972"/>
                  </a:lnTo>
                  <a:cubicBezTo>
                    <a:pt x="2001" y="2018"/>
                    <a:pt x="2047" y="2051"/>
                    <a:pt x="2100" y="2051"/>
                  </a:cubicBezTo>
                  <a:cubicBezTo>
                    <a:pt x="2140" y="2050"/>
                    <a:pt x="2176" y="2031"/>
                    <a:pt x="2199" y="2001"/>
                  </a:cubicBezTo>
                  <a:lnTo>
                    <a:pt x="2417" y="2164"/>
                  </a:lnTo>
                  <a:lnTo>
                    <a:pt x="2415" y="2166"/>
                  </a:lnTo>
                  <a:cubicBezTo>
                    <a:pt x="2402" y="2187"/>
                    <a:pt x="2398" y="2212"/>
                    <a:pt x="2404" y="2237"/>
                  </a:cubicBezTo>
                  <a:cubicBezTo>
                    <a:pt x="2409" y="2262"/>
                    <a:pt x="2424" y="2283"/>
                    <a:pt x="2446" y="2297"/>
                  </a:cubicBezTo>
                  <a:cubicBezTo>
                    <a:pt x="2467" y="2310"/>
                    <a:pt x="2493" y="2315"/>
                    <a:pt x="2518" y="2309"/>
                  </a:cubicBezTo>
                  <a:cubicBezTo>
                    <a:pt x="2524" y="2308"/>
                    <a:pt x="2529" y="2306"/>
                    <a:pt x="2534" y="2304"/>
                  </a:cubicBezTo>
                  <a:lnTo>
                    <a:pt x="2670" y="2569"/>
                  </a:lnTo>
                  <a:cubicBezTo>
                    <a:pt x="2649" y="2582"/>
                    <a:pt x="2638" y="2607"/>
                    <a:pt x="2644" y="2633"/>
                  </a:cubicBezTo>
                  <a:cubicBezTo>
                    <a:pt x="2652" y="2665"/>
                    <a:pt x="2684" y="2685"/>
                    <a:pt x="2717" y="2678"/>
                  </a:cubicBezTo>
                  <a:cubicBezTo>
                    <a:pt x="2749" y="2670"/>
                    <a:pt x="2769" y="2638"/>
                    <a:pt x="2762" y="2605"/>
                  </a:cubicBezTo>
                  <a:cubicBezTo>
                    <a:pt x="2754" y="2573"/>
                    <a:pt x="2721" y="2553"/>
                    <a:pt x="2689" y="2560"/>
                  </a:cubicBezTo>
                  <a:cubicBezTo>
                    <a:pt x="2687" y="2561"/>
                    <a:pt x="2685" y="2562"/>
                    <a:pt x="2683" y="2562"/>
                  </a:cubicBezTo>
                  <a:lnTo>
                    <a:pt x="2547" y="2297"/>
                  </a:lnTo>
                  <a:cubicBezTo>
                    <a:pt x="2559" y="2289"/>
                    <a:pt x="2570" y="2279"/>
                    <a:pt x="2578" y="2266"/>
                  </a:cubicBezTo>
                  <a:cubicBezTo>
                    <a:pt x="2590" y="2246"/>
                    <a:pt x="2595" y="2224"/>
                    <a:pt x="2591" y="2201"/>
                  </a:cubicBezTo>
                  <a:lnTo>
                    <a:pt x="2957" y="2116"/>
                  </a:lnTo>
                  <a:cubicBezTo>
                    <a:pt x="2966" y="2145"/>
                    <a:pt x="2997" y="2163"/>
                    <a:pt x="3028" y="2156"/>
                  </a:cubicBezTo>
                  <a:cubicBezTo>
                    <a:pt x="3060" y="2148"/>
                    <a:pt x="3080" y="2116"/>
                    <a:pt x="3072" y="2084"/>
                  </a:cubicBezTo>
                  <a:cubicBezTo>
                    <a:pt x="3065" y="2051"/>
                    <a:pt x="3032" y="2031"/>
                    <a:pt x="3000" y="2039"/>
                  </a:cubicBezTo>
                  <a:cubicBezTo>
                    <a:pt x="2971" y="2045"/>
                    <a:pt x="2952" y="2073"/>
                    <a:pt x="2954" y="2102"/>
                  </a:cubicBezTo>
                  <a:lnTo>
                    <a:pt x="2588" y="2187"/>
                  </a:lnTo>
                  <a:cubicBezTo>
                    <a:pt x="2573" y="2140"/>
                    <a:pt x="2524" y="2112"/>
                    <a:pt x="2476" y="2123"/>
                  </a:cubicBezTo>
                  <a:cubicBezTo>
                    <a:pt x="2456" y="2127"/>
                    <a:pt x="2439" y="2138"/>
                    <a:pt x="2425" y="2152"/>
                  </a:cubicBezTo>
                  <a:lnTo>
                    <a:pt x="2207" y="1989"/>
                  </a:lnTo>
                  <a:cubicBezTo>
                    <a:pt x="2219" y="1970"/>
                    <a:pt x="2225" y="1948"/>
                    <a:pt x="2225" y="1924"/>
                  </a:cubicBezTo>
                  <a:cubicBezTo>
                    <a:pt x="2225" y="1854"/>
                    <a:pt x="2168" y="1798"/>
                    <a:pt x="2098" y="1799"/>
                  </a:cubicBezTo>
                  <a:cubicBezTo>
                    <a:pt x="2084" y="1799"/>
                    <a:pt x="2071" y="1801"/>
                    <a:pt x="2058" y="1806"/>
                  </a:cubicBezTo>
                  <a:lnTo>
                    <a:pt x="1897" y="1409"/>
                  </a:lnTo>
                  <a:cubicBezTo>
                    <a:pt x="1915" y="1402"/>
                    <a:pt x="1931" y="1389"/>
                    <a:pt x="1942" y="1372"/>
                  </a:cubicBezTo>
                  <a:cubicBezTo>
                    <a:pt x="1943" y="1368"/>
                    <a:pt x="1945" y="1365"/>
                    <a:pt x="1947" y="1362"/>
                  </a:cubicBezTo>
                  <a:cubicBezTo>
                    <a:pt x="1948" y="1360"/>
                    <a:pt x="1948" y="1358"/>
                    <a:pt x="1949" y="1357"/>
                  </a:cubicBezTo>
                  <a:lnTo>
                    <a:pt x="2728" y="1702"/>
                  </a:lnTo>
                  <a:cubicBezTo>
                    <a:pt x="2727" y="1706"/>
                    <a:pt x="2726" y="1710"/>
                    <a:pt x="2726" y="1713"/>
                  </a:cubicBezTo>
                  <a:cubicBezTo>
                    <a:pt x="2724" y="1747"/>
                    <a:pt x="2749" y="1776"/>
                    <a:pt x="2782" y="1778"/>
                  </a:cubicBezTo>
                  <a:cubicBezTo>
                    <a:pt x="2815" y="1780"/>
                    <a:pt x="2844" y="1755"/>
                    <a:pt x="2847" y="1722"/>
                  </a:cubicBezTo>
                  <a:cubicBezTo>
                    <a:pt x="2849" y="1689"/>
                    <a:pt x="2824" y="1660"/>
                    <a:pt x="2791" y="1658"/>
                  </a:cubicBezTo>
                  <a:cubicBezTo>
                    <a:pt x="2766" y="1656"/>
                    <a:pt x="2745" y="1669"/>
                    <a:pt x="2734" y="1689"/>
                  </a:cubicBezTo>
                  <a:lnTo>
                    <a:pt x="1953" y="1343"/>
                  </a:lnTo>
                  <a:cubicBezTo>
                    <a:pt x="1963" y="1300"/>
                    <a:pt x="1942" y="1254"/>
                    <a:pt x="1901" y="1235"/>
                  </a:cubicBezTo>
                  <a:cubicBezTo>
                    <a:pt x="1854" y="1213"/>
                    <a:pt x="1797" y="1232"/>
                    <a:pt x="1774" y="1281"/>
                  </a:cubicBezTo>
                  <a:cubicBezTo>
                    <a:pt x="1769" y="1290"/>
                    <a:pt x="1766" y="1301"/>
                    <a:pt x="1765" y="1311"/>
                  </a:cubicBezTo>
                  <a:lnTo>
                    <a:pt x="1434" y="1393"/>
                  </a:lnTo>
                  <a:cubicBezTo>
                    <a:pt x="1422" y="1353"/>
                    <a:pt x="1392" y="1322"/>
                    <a:pt x="1352" y="1308"/>
                  </a:cubicBezTo>
                  <a:lnTo>
                    <a:pt x="1462" y="888"/>
                  </a:lnTo>
                  <a:cubicBezTo>
                    <a:pt x="1514" y="897"/>
                    <a:pt x="1570" y="875"/>
                    <a:pt x="1599" y="827"/>
                  </a:cubicBezTo>
                  <a:lnTo>
                    <a:pt x="1600" y="826"/>
                  </a:lnTo>
                  <a:cubicBezTo>
                    <a:pt x="1618" y="796"/>
                    <a:pt x="1623" y="762"/>
                    <a:pt x="1615" y="728"/>
                  </a:cubicBezTo>
                  <a:lnTo>
                    <a:pt x="2432" y="498"/>
                  </a:lnTo>
                  <a:cubicBezTo>
                    <a:pt x="2440" y="519"/>
                    <a:pt x="2460" y="534"/>
                    <a:pt x="2483" y="535"/>
                  </a:cubicBezTo>
                  <a:cubicBezTo>
                    <a:pt x="2489" y="536"/>
                    <a:pt x="2494" y="535"/>
                    <a:pt x="2499" y="534"/>
                  </a:cubicBezTo>
                  <a:cubicBezTo>
                    <a:pt x="2518" y="574"/>
                    <a:pt x="2543" y="610"/>
                    <a:pt x="2575" y="642"/>
                  </a:cubicBezTo>
                  <a:cubicBezTo>
                    <a:pt x="2646" y="712"/>
                    <a:pt x="2740" y="751"/>
                    <a:pt x="2840" y="750"/>
                  </a:cubicBezTo>
                  <a:cubicBezTo>
                    <a:pt x="2895" y="750"/>
                    <a:pt x="2947" y="738"/>
                    <a:pt x="2994" y="717"/>
                  </a:cubicBezTo>
                  <a:cubicBezTo>
                    <a:pt x="3004" y="730"/>
                    <a:pt x="3020" y="740"/>
                    <a:pt x="3038" y="741"/>
                  </a:cubicBezTo>
                  <a:cubicBezTo>
                    <a:pt x="3044" y="741"/>
                    <a:pt x="3049" y="741"/>
                    <a:pt x="3054" y="740"/>
                  </a:cubicBezTo>
                  <a:lnTo>
                    <a:pt x="3197" y="1238"/>
                  </a:lnTo>
                  <a:cubicBezTo>
                    <a:pt x="3161" y="1244"/>
                    <a:pt x="3129" y="1266"/>
                    <a:pt x="3109" y="1298"/>
                  </a:cubicBezTo>
                  <a:cubicBezTo>
                    <a:pt x="3099" y="1313"/>
                    <a:pt x="3093" y="1329"/>
                    <a:pt x="3091" y="1346"/>
                  </a:cubicBezTo>
                  <a:cubicBezTo>
                    <a:pt x="3085" y="1382"/>
                    <a:pt x="3093" y="1417"/>
                    <a:pt x="3114" y="1446"/>
                  </a:cubicBezTo>
                  <a:cubicBezTo>
                    <a:pt x="3134" y="1475"/>
                    <a:pt x="3165" y="1494"/>
                    <a:pt x="3200" y="1500"/>
                  </a:cubicBezTo>
                  <a:cubicBezTo>
                    <a:pt x="3254" y="1508"/>
                    <a:pt x="3307" y="1484"/>
                    <a:pt x="3335" y="1438"/>
                  </a:cubicBezTo>
                  <a:cubicBezTo>
                    <a:pt x="3344" y="1424"/>
                    <a:pt x="3350" y="1407"/>
                    <a:pt x="3353" y="1390"/>
                  </a:cubicBezTo>
                  <a:cubicBezTo>
                    <a:pt x="3359" y="1355"/>
                    <a:pt x="3351" y="1320"/>
                    <a:pt x="3330" y="1291"/>
                  </a:cubicBezTo>
                  <a:cubicBezTo>
                    <a:pt x="3313" y="1267"/>
                    <a:pt x="3289" y="1250"/>
                    <a:pt x="3262" y="1241"/>
                  </a:cubicBezTo>
                  <a:lnTo>
                    <a:pt x="3378" y="741"/>
                  </a:lnTo>
                  <a:cubicBezTo>
                    <a:pt x="3380" y="741"/>
                    <a:pt x="3383" y="742"/>
                    <a:pt x="3385" y="742"/>
                  </a:cubicBezTo>
                  <a:cubicBezTo>
                    <a:pt x="3407" y="743"/>
                    <a:pt x="3428" y="736"/>
                    <a:pt x="3444" y="724"/>
                  </a:cubicBezTo>
                  <a:lnTo>
                    <a:pt x="3748" y="1062"/>
                  </a:lnTo>
                  <a:cubicBezTo>
                    <a:pt x="3735" y="1077"/>
                    <a:pt x="3730" y="1099"/>
                    <a:pt x="3736" y="1120"/>
                  </a:cubicBezTo>
                  <a:cubicBezTo>
                    <a:pt x="3746" y="1151"/>
                    <a:pt x="3780" y="1169"/>
                    <a:pt x="3812" y="1159"/>
                  </a:cubicBezTo>
                  <a:cubicBezTo>
                    <a:pt x="3844" y="1149"/>
                    <a:pt x="3861" y="1115"/>
                    <a:pt x="3851" y="1083"/>
                  </a:cubicBezTo>
                  <a:cubicBezTo>
                    <a:pt x="3841" y="1051"/>
                    <a:pt x="3807" y="1034"/>
                    <a:pt x="3775" y="1044"/>
                  </a:cubicBezTo>
                  <a:cubicBezTo>
                    <a:pt x="3769" y="1046"/>
                    <a:pt x="3764" y="1049"/>
                    <a:pt x="3759" y="1052"/>
                  </a:cubicBezTo>
                  <a:lnTo>
                    <a:pt x="3455" y="714"/>
                  </a:lnTo>
                  <a:cubicBezTo>
                    <a:pt x="3469" y="700"/>
                    <a:pt x="3478" y="681"/>
                    <a:pt x="3479" y="660"/>
                  </a:cubicBezTo>
                  <a:cubicBezTo>
                    <a:pt x="3480" y="648"/>
                    <a:pt x="3478" y="637"/>
                    <a:pt x="3475" y="626"/>
                  </a:cubicBezTo>
                  <a:lnTo>
                    <a:pt x="3857" y="459"/>
                  </a:lnTo>
                  <a:cubicBezTo>
                    <a:pt x="3872" y="485"/>
                    <a:pt x="3904" y="498"/>
                    <a:pt x="3934" y="488"/>
                  </a:cubicBezTo>
                  <a:cubicBezTo>
                    <a:pt x="3949" y="484"/>
                    <a:pt x="3962" y="473"/>
                    <a:pt x="3971" y="459"/>
                  </a:cubicBezTo>
                  <a:cubicBezTo>
                    <a:pt x="3981" y="443"/>
                    <a:pt x="3984" y="422"/>
                    <a:pt x="3978" y="404"/>
                  </a:cubicBezTo>
                  <a:cubicBezTo>
                    <a:pt x="3967" y="368"/>
                    <a:pt x="3929" y="348"/>
                    <a:pt x="3893" y="359"/>
                  </a:cubicBezTo>
                  <a:moveTo>
                    <a:pt x="82" y="1104"/>
                  </a:moveTo>
                  <a:cubicBezTo>
                    <a:pt x="53" y="1111"/>
                    <a:pt x="25" y="1093"/>
                    <a:pt x="18" y="1065"/>
                  </a:cubicBezTo>
                  <a:cubicBezTo>
                    <a:pt x="15" y="1051"/>
                    <a:pt x="17" y="1037"/>
                    <a:pt x="24" y="1025"/>
                  </a:cubicBezTo>
                  <a:cubicBezTo>
                    <a:pt x="32" y="1013"/>
                    <a:pt x="44" y="1004"/>
                    <a:pt x="57" y="1001"/>
                  </a:cubicBezTo>
                  <a:cubicBezTo>
                    <a:pt x="86" y="994"/>
                    <a:pt x="115" y="1012"/>
                    <a:pt x="121" y="1041"/>
                  </a:cubicBezTo>
                  <a:cubicBezTo>
                    <a:pt x="128" y="1068"/>
                    <a:pt x="109" y="1098"/>
                    <a:pt x="82" y="1104"/>
                  </a:cubicBezTo>
                  <a:moveTo>
                    <a:pt x="521" y="1930"/>
                  </a:moveTo>
                  <a:cubicBezTo>
                    <a:pt x="520" y="1938"/>
                    <a:pt x="517" y="1945"/>
                    <a:pt x="513" y="1951"/>
                  </a:cubicBezTo>
                  <a:cubicBezTo>
                    <a:pt x="502" y="1969"/>
                    <a:pt x="481" y="1978"/>
                    <a:pt x="461" y="1975"/>
                  </a:cubicBezTo>
                  <a:cubicBezTo>
                    <a:pt x="432" y="1971"/>
                    <a:pt x="411" y="1944"/>
                    <a:pt x="416" y="1915"/>
                  </a:cubicBezTo>
                  <a:cubicBezTo>
                    <a:pt x="417" y="1908"/>
                    <a:pt x="419" y="1901"/>
                    <a:pt x="423" y="1895"/>
                  </a:cubicBezTo>
                  <a:cubicBezTo>
                    <a:pt x="434" y="1877"/>
                    <a:pt x="455" y="1867"/>
                    <a:pt x="476" y="1870"/>
                  </a:cubicBezTo>
                  <a:cubicBezTo>
                    <a:pt x="490" y="1872"/>
                    <a:pt x="502" y="1880"/>
                    <a:pt x="511" y="1891"/>
                  </a:cubicBezTo>
                  <a:cubicBezTo>
                    <a:pt x="519" y="1902"/>
                    <a:pt x="523" y="1916"/>
                    <a:pt x="521" y="1930"/>
                  </a:cubicBezTo>
                  <a:close/>
                  <a:moveTo>
                    <a:pt x="1766" y="3006"/>
                  </a:moveTo>
                  <a:cubicBezTo>
                    <a:pt x="1776" y="3039"/>
                    <a:pt x="1771" y="3074"/>
                    <a:pt x="1753" y="3104"/>
                  </a:cubicBezTo>
                  <a:cubicBezTo>
                    <a:pt x="1738" y="3128"/>
                    <a:pt x="1715" y="3146"/>
                    <a:pt x="1687" y="3155"/>
                  </a:cubicBezTo>
                  <a:cubicBezTo>
                    <a:pt x="1657" y="3164"/>
                    <a:pt x="1625" y="3161"/>
                    <a:pt x="1597" y="3146"/>
                  </a:cubicBezTo>
                  <a:cubicBezTo>
                    <a:pt x="1569" y="3131"/>
                    <a:pt x="1548" y="3106"/>
                    <a:pt x="1539" y="3076"/>
                  </a:cubicBezTo>
                  <a:cubicBezTo>
                    <a:pt x="1529" y="3043"/>
                    <a:pt x="1533" y="3008"/>
                    <a:pt x="1551" y="2978"/>
                  </a:cubicBezTo>
                  <a:cubicBezTo>
                    <a:pt x="1566" y="2954"/>
                    <a:pt x="1590" y="2936"/>
                    <a:pt x="1617" y="2928"/>
                  </a:cubicBezTo>
                  <a:cubicBezTo>
                    <a:pt x="1680" y="2908"/>
                    <a:pt x="1746" y="2943"/>
                    <a:pt x="1766" y="3006"/>
                  </a:cubicBezTo>
                  <a:moveTo>
                    <a:pt x="2576" y="2198"/>
                  </a:moveTo>
                  <a:cubicBezTo>
                    <a:pt x="2581" y="2219"/>
                    <a:pt x="2577" y="2240"/>
                    <a:pt x="2566" y="2258"/>
                  </a:cubicBezTo>
                  <a:cubicBezTo>
                    <a:pt x="2554" y="2277"/>
                    <a:pt x="2536" y="2290"/>
                    <a:pt x="2515" y="2295"/>
                  </a:cubicBezTo>
                  <a:cubicBezTo>
                    <a:pt x="2494" y="2300"/>
                    <a:pt x="2472" y="2296"/>
                    <a:pt x="2453" y="2284"/>
                  </a:cubicBezTo>
                  <a:cubicBezTo>
                    <a:pt x="2435" y="2273"/>
                    <a:pt x="2422" y="2255"/>
                    <a:pt x="2418" y="2234"/>
                  </a:cubicBezTo>
                  <a:cubicBezTo>
                    <a:pt x="2413" y="2213"/>
                    <a:pt x="2416" y="2191"/>
                    <a:pt x="2428" y="2173"/>
                  </a:cubicBezTo>
                  <a:cubicBezTo>
                    <a:pt x="2439" y="2154"/>
                    <a:pt x="2457" y="2142"/>
                    <a:pt x="2479" y="2137"/>
                  </a:cubicBezTo>
                  <a:cubicBezTo>
                    <a:pt x="2522" y="2127"/>
                    <a:pt x="2566" y="2154"/>
                    <a:pt x="2576" y="2198"/>
                  </a:cubicBezTo>
                  <a:close/>
                  <a:moveTo>
                    <a:pt x="1686" y="2189"/>
                  </a:moveTo>
                  <a:cubicBezTo>
                    <a:pt x="1686" y="2257"/>
                    <a:pt x="1668" y="2323"/>
                    <a:pt x="1632" y="2380"/>
                  </a:cubicBezTo>
                  <a:cubicBezTo>
                    <a:pt x="1601" y="2431"/>
                    <a:pt x="1558" y="2472"/>
                    <a:pt x="1509" y="2502"/>
                  </a:cubicBezTo>
                  <a:cubicBezTo>
                    <a:pt x="1498" y="2487"/>
                    <a:pt x="1482" y="2477"/>
                    <a:pt x="1463" y="2476"/>
                  </a:cubicBezTo>
                  <a:cubicBezTo>
                    <a:pt x="1430" y="2474"/>
                    <a:pt x="1401" y="2499"/>
                    <a:pt x="1399" y="2532"/>
                  </a:cubicBezTo>
                  <a:cubicBezTo>
                    <a:pt x="1399" y="2536"/>
                    <a:pt x="1399" y="2540"/>
                    <a:pt x="1400" y="2544"/>
                  </a:cubicBezTo>
                  <a:cubicBezTo>
                    <a:pt x="1376" y="2548"/>
                    <a:pt x="1352" y="2551"/>
                    <a:pt x="1328" y="2551"/>
                  </a:cubicBezTo>
                  <a:cubicBezTo>
                    <a:pt x="1129" y="2552"/>
                    <a:pt x="967" y="2391"/>
                    <a:pt x="966" y="2193"/>
                  </a:cubicBezTo>
                  <a:cubicBezTo>
                    <a:pt x="966" y="2125"/>
                    <a:pt x="984" y="2059"/>
                    <a:pt x="1020" y="2002"/>
                  </a:cubicBezTo>
                  <a:cubicBezTo>
                    <a:pt x="1075" y="1912"/>
                    <a:pt x="1165" y="1853"/>
                    <a:pt x="1267" y="1836"/>
                  </a:cubicBezTo>
                  <a:cubicBezTo>
                    <a:pt x="1273" y="1862"/>
                    <a:pt x="1295" y="1882"/>
                    <a:pt x="1322" y="1883"/>
                  </a:cubicBezTo>
                  <a:cubicBezTo>
                    <a:pt x="1352" y="1885"/>
                    <a:pt x="1379" y="1865"/>
                    <a:pt x="1385" y="1836"/>
                  </a:cubicBezTo>
                  <a:cubicBezTo>
                    <a:pt x="1497" y="1854"/>
                    <a:pt x="1591" y="1925"/>
                    <a:pt x="1643" y="2021"/>
                  </a:cubicBezTo>
                  <a:cubicBezTo>
                    <a:pt x="1628" y="2031"/>
                    <a:pt x="1618" y="2048"/>
                    <a:pt x="1617" y="2067"/>
                  </a:cubicBezTo>
                  <a:cubicBezTo>
                    <a:pt x="1615" y="2100"/>
                    <a:pt x="1640" y="2129"/>
                    <a:pt x="1673" y="2131"/>
                  </a:cubicBezTo>
                  <a:cubicBezTo>
                    <a:pt x="1676" y="2131"/>
                    <a:pt x="1678" y="2131"/>
                    <a:pt x="1681" y="2131"/>
                  </a:cubicBezTo>
                  <a:cubicBezTo>
                    <a:pt x="1684" y="2150"/>
                    <a:pt x="1686" y="2169"/>
                    <a:pt x="1686" y="2189"/>
                  </a:cubicBezTo>
                  <a:moveTo>
                    <a:pt x="1787" y="1287"/>
                  </a:moveTo>
                  <a:cubicBezTo>
                    <a:pt x="1788" y="1284"/>
                    <a:pt x="1790" y="1281"/>
                    <a:pt x="1791" y="1278"/>
                  </a:cubicBezTo>
                  <a:cubicBezTo>
                    <a:pt x="1813" y="1243"/>
                    <a:pt x="1857" y="1230"/>
                    <a:pt x="1895" y="1248"/>
                  </a:cubicBezTo>
                  <a:cubicBezTo>
                    <a:pt x="1935" y="1267"/>
                    <a:pt x="1953" y="1315"/>
                    <a:pt x="1934" y="1356"/>
                  </a:cubicBezTo>
                  <a:cubicBezTo>
                    <a:pt x="1915" y="1397"/>
                    <a:pt x="1866" y="1413"/>
                    <a:pt x="1826" y="1395"/>
                  </a:cubicBezTo>
                  <a:cubicBezTo>
                    <a:pt x="1806" y="1385"/>
                    <a:pt x="1791" y="1369"/>
                    <a:pt x="1784" y="1349"/>
                  </a:cubicBezTo>
                  <a:cubicBezTo>
                    <a:pt x="1777" y="1328"/>
                    <a:pt x="1778" y="1306"/>
                    <a:pt x="1787" y="1287"/>
                  </a:cubicBezTo>
                  <a:moveTo>
                    <a:pt x="1771" y="1354"/>
                  </a:moveTo>
                  <a:cubicBezTo>
                    <a:pt x="1779" y="1378"/>
                    <a:pt x="1797" y="1397"/>
                    <a:pt x="1820" y="1408"/>
                  </a:cubicBezTo>
                  <a:cubicBezTo>
                    <a:pt x="1840" y="1417"/>
                    <a:pt x="1863" y="1419"/>
                    <a:pt x="1883" y="1414"/>
                  </a:cubicBezTo>
                  <a:lnTo>
                    <a:pt x="2045" y="1811"/>
                  </a:lnTo>
                  <a:cubicBezTo>
                    <a:pt x="2002" y="1831"/>
                    <a:pt x="1973" y="1875"/>
                    <a:pt x="1973" y="1925"/>
                  </a:cubicBezTo>
                  <a:cubicBezTo>
                    <a:pt x="1973" y="1937"/>
                    <a:pt x="1975" y="1948"/>
                    <a:pt x="1978" y="1959"/>
                  </a:cubicBezTo>
                  <a:lnTo>
                    <a:pt x="1730" y="2044"/>
                  </a:lnTo>
                  <a:cubicBezTo>
                    <a:pt x="1721" y="2025"/>
                    <a:pt x="1703" y="2012"/>
                    <a:pt x="1681" y="2011"/>
                  </a:cubicBezTo>
                  <a:cubicBezTo>
                    <a:pt x="1672" y="2010"/>
                    <a:pt x="1664" y="2012"/>
                    <a:pt x="1656" y="2014"/>
                  </a:cubicBezTo>
                  <a:cubicBezTo>
                    <a:pt x="1602" y="1914"/>
                    <a:pt x="1503" y="1841"/>
                    <a:pt x="1386" y="1822"/>
                  </a:cubicBezTo>
                  <a:cubicBezTo>
                    <a:pt x="1385" y="1791"/>
                    <a:pt x="1361" y="1765"/>
                    <a:pt x="1330" y="1763"/>
                  </a:cubicBezTo>
                  <a:lnTo>
                    <a:pt x="1330" y="1763"/>
                  </a:lnTo>
                  <a:lnTo>
                    <a:pt x="1323" y="1553"/>
                  </a:lnTo>
                  <a:cubicBezTo>
                    <a:pt x="1388" y="1548"/>
                    <a:pt x="1439" y="1493"/>
                    <a:pt x="1438" y="1427"/>
                  </a:cubicBezTo>
                  <a:cubicBezTo>
                    <a:pt x="1438" y="1420"/>
                    <a:pt x="1438" y="1414"/>
                    <a:pt x="1437" y="1407"/>
                  </a:cubicBezTo>
                  <a:lnTo>
                    <a:pt x="1765" y="1326"/>
                  </a:lnTo>
                  <a:cubicBezTo>
                    <a:pt x="1765" y="1335"/>
                    <a:pt x="1767" y="1345"/>
                    <a:pt x="1771" y="1354"/>
                  </a:cubicBezTo>
                  <a:close/>
                  <a:moveTo>
                    <a:pt x="1588" y="818"/>
                  </a:moveTo>
                  <a:lnTo>
                    <a:pt x="1587" y="820"/>
                  </a:lnTo>
                  <a:cubicBezTo>
                    <a:pt x="1553" y="875"/>
                    <a:pt x="1480" y="892"/>
                    <a:pt x="1425" y="859"/>
                  </a:cubicBezTo>
                  <a:cubicBezTo>
                    <a:pt x="1397" y="843"/>
                    <a:pt x="1378" y="817"/>
                    <a:pt x="1370" y="786"/>
                  </a:cubicBezTo>
                  <a:cubicBezTo>
                    <a:pt x="1363" y="756"/>
                    <a:pt x="1367" y="724"/>
                    <a:pt x="1384" y="697"/>
                  </a:cubicBezTo>
                  <a:lnTo>
                    <a:pt x="1385" y="695"/>
                  </a:lnTo>
                  <a:cubicBezTo>
                    <a:pt x="1419" y="640"/>
                    <a:pt x="1491" y="622"/>
                    <a:pt x="1546" y="655"/>
                  </a:cubicBezTo>
                  <a:cubicBezTo>
                    <a:pt x="1574" y="672"/>
                    <a:pt x="1593" y="698"/>
                    <a:pt x="1601" y="728"/>
                  </a:cubicBezTo>
                  <a:cubicBezTo>
                    <a:pt x="1609" y="759"/>
                    <a:pt x="1604" y="791"/>
                    <a:pt x="1588" y="818"/>
                  </a:cubicBezTo>
                  <a:moveTo>
                    <a:pt x="2840" y="736"/>
                  </a:moveTo>
                  <a:cubicBezTo>
                    <a:pt x="2744" y="736"/>
                    <a:pt x="2654" y="699"/>
                    <a:pt x="2585" y="632"/>
                  </a:cubicBezTo>
                  <a:cubicBezTo>
                    <a:pt x="2555" y="602"/>
                    <a:pt x="2530" y="567"/>
                    <a:pt x="2513" y="529"/>
                  </a:cubicBezTo>
                  <a:cubicBezTo>
                    <a:pt x="2532" y="520"/>
                    <a:pt x="2546" y="502"/>
                    <a:pt x="2547" y="479"/>
                  </a:cubicBezTo>
                  <a:cubicBezTo>
                    <a:pt x="2550" y="446"/>
                    <a:pt x="2524" y="417"/>
                    <a:pt x="2491" y="415"/>
                  </a:cubicBezTo>
                  <a:cubicBezTo>
                    <a:pt x="2488" y="415"/>
                    <a:pt x="2484" y="415"/>
                    <a:pt x="2481" y="415"/>
                  </a:cubicBezTo>
                  <a:cubicBezTo>
                    <a:pt x="2479" y="403"/>
                    <a:pt x="2479" y="390"/>
                    <a:pt x="2479" y="378"/>
                  </a:cubicBezTo>
                  <a:cubicBezTo>
                    <a:pt x="2478" y="310"/>
                    <a:pt x="2497" y="244"/>
                    <a:pt x="2532" y="187"/>
                  </a:cubicBezTo>
                  <a:cubicBezTo>
                    <a:pt x="2598" y="80"/>
                    <a:pt x="2712" y="16"/>
                    <a:pt x="2837" y="16"/>
                  </a:cubicBezTo>
                  <a:cubicBezTo>
                    <a:pt x="3035" y="15"/>
                    <a:pt x="3198" y="176"/>
                    <a:pt x="3199" y="374"/>
                  </a:cubicBezTo>
                  <a:cubicBezTo>
                    <a:pt x="3199" y="442"/>
                    <a:pt x="3180" y="508"/>
                    <a:pt x="3145" y="565"/>
                  </a:cubicBezTo>
                  <a:cubicBezTo>
                    <a:pt x="3128" y="592"/>
                    <a:pt x="3108" y="617"/>
                    <a:pt x="3085" y="638"/>
                  </a:cubicBezTo>
                  <a:cubicBezTo>
                    <a:pt x="3075" y="628"/>
                    <a:pt x="3061" y="622"/>
                    <a:pt x="3046" y="621"/>
                  </a:cubicBezTo>
                  <a:cubicBezTo>
                    <a:pt x="3013" y="618"/>
                    <a:pt x="2984" y="644"/>
                    <a:pt x="2982" y="677"/>
                  </a:cubicBezTo>
                  <a:cubicBezTo>
                    <a:pt x="2981" y="687"/>
                    <a:pt x="2983" y="696"/>
                    <a:pt x="2987" y="704"/>
                  </a:cubicBezTo>
                  <a:cubicBezTo>
                    <a:pt x="2942" y="724"/>
                    <a:pt x="2892" y="736"/>
                    <a:pt x="2840" y="736"/>
                  </a:cubicBezTo>
                  <a:moveTo>
                    <a:pt x="3318" y="1299"/>
                  </a:moveTo>
                  <a:cubicBezTo>
                    <a:pt x="3337" y="1325"/>
                    <a:pt x="3344" y="1356"/>
                    <a:pt x="3339" y="1388"/>
                  </a:cubicBezTo>
                  <a:cubicBezTo>
                    <a:pt x="3336" y="1403"/>
                    <a:pt x="3331" y="1418"/>
                    <a:pt x="3323" y="1431"/>
                  </a:cubicBezTo>
                  <a:cubicBezTo>
                    <a:pt x="3297" y="1472"/>
                    <a:pt x="3250" y="1493"/>
                    <a:pt x="3202" y="1485"/>
                  </a:cubicBezTo>
                  <a:cubicBezTo>
                    <a:pt x="3171" y="1480"/>
                    <a:pt x="3144" y="1463"/>
                    <a:pt x="3125" y="1437"/>
                  </a:cubicBezTo>
                  <a:cubicBezTo>
                    <a:pt x="3107" y="1412"/>
                    <a:pt x="3100" y="1380"/>
                    <a:pt x="3105" y="1349"/>
                  </a:cubicBezTo>
                  <a:cubicBezTo>
                    <a:pt x="3107" y="1333"/>
                    <a:pt x="3113" y="1319"/>
                    <a:pt x="3121" y="1306"/>
                  </a:cubicBezTo>
                  <a:cubicBezTo>
                    <a:pt x="3146" y="1265"/>
                    <a:pt x="3194" y="1243"/>
                    <a:pt x="3241" y="1251"/>
                  </a:cubicBezTo>
                  <a:cubicBezTo>
                    <a:pt x="3273" y="1256"/>
                    <a:pt x="3300" y="1273"/>
                    <a:pt x="3318" y="1299"/>
                  </a:cubicBezTo>
                  <a:moveTo>
                    <a:pt x="3964" y="408"/>
                  </a:moveTo>
                  <a:cubicBezTo>
                    <a:pt x="3969" y="423"/>
                    <a:pt x="3967" y="439"/>
                    <a:pt x="3959" y="452"/>
                  </a:cubicBezTo>
                  <a:cubicBezTo>
                    <a:pt x="3952" y="463"/>
                    <a:pt x="3942" y="471"/>
                    <a:pt x="3929" y="475"/>
                  </a:cubicBezTo>
                  <a:cubicBezTo>
                    <a:pt x="3901" y="483"/>
                    <a:pt x="3872" y="468"/>
                    <a:pt x="3863" y="440"/>
                  </a:cubicBezTo>
                  <a:cubicBezTo>
                    <a:pt x="3858" y="425"/>
                    <a:pt x="3860" y="409"/>
                    <a:pt x="3868" y="396"/>
                  </a:cubicBezTo>
                  <a:cubicBezTo>
                    <a:pt x="3875" y="385"/>
                    <a:pt x="3886" y="377"/>
                    <a:pt x="3898" y="373"/>
                  </a:cubicBezTo>
                  <a:cubicBezTo>
                    <a:pt x="3926" y="364"/>
                    <a:pt x="3956" y="380"/>
                    <a:pt x="3964" y="408"/>
                  </a:cubicBezTo>
                </a:path>
              </a:pathLst>
            </a:custGeom>
            <a:solidFill>
              <a:srgbClr val="C8D3D8">
                <a:alpha val="27058"/>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grpSp>
      <p:pic>
        <p:nvPicPr>
          <p:cNvPr id="32" name="Google Shape;32;p16"/>
          <p:cNvPicPr preferRelativeResize="0"/>
          <p:nvPr/>
        </p:nvPicPr>
        <p:blipFill rotWithShape="1">
          <a:blip r:embed="rId2">
            <a:alphaModFix/>
          </a:blip>
          <a:srcRect/>
          <a:stretch/>
        </p:blipFill>
        <p:spPr>
          <a:xfrm>
            <a:off x="6094892" y="200660"/>
            <a:ext cx="2781709" cy="1176876"/>
          </a:xfrm>
          <a:prstGeom prst="rect">
            <a:avLst/>
          </a:prstGeom>
          <a:noFill/>
          <a:ln>
            <a:noFill/>
          </a:ln>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Empty slide">
  <p:cSld name="Empty slide">
    <p:spTree>
      <p:nvGrpSpPr>
        <p:cNvPr id="1" name="Shape 36"/>
        <p:cNvGrpSpPr/>
        <p:nvPr/>
      </p:nvGrpSpPr>
      <p:grpSpPr>
        <a:xfrm>
          <a:off x="0" y="0"/>
          <a:ext cx="0" cy="0"/>
          <a:chOff x="0" y="0"/>
          <a:chExt cx="0" cy="0"/>
        </a:xfrm>
      </p:grpSpPr>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s + Text">
  <p:cSld name="Headlines + 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Trebuchet M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296864" y="1698551"/>
            <a:ext cx="8562974" cy="2408274"/>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SzPts val="1760"/>
              <a:buFont typeface="Trebuchet MS"/>
              <a:buNone/>
              <a:defRPr sz="2200">
                <a:solidFill>
                  <a:schemeClr val="dk1"/>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22"/>
          <p:cNvSpPr txBox="1">
            <a:spLocks noGrp="1"/>
          </p:cNvSpPr>
          <p:nvPr>
            <p:ph type="body" idx="2"/>
          </p:nvPr>
        </p:nvSpPr>
        <p:spPr>
          <a:xfrm>
            <a:off x="296864" y="1001413"/>
            <a:ext cx="8562975" cy="563043"/>
          </a:xfrm>
          <a:prstGeom prst="rect">
            <a:avLst/>
          </a:prstGeom>
          <a:noFill/>
          <a:ln>
            <a:noFill/>
          </a:ln>
        </p:spPr>
        <p:txBody>
          <a:bodyPr spcFirstLastPara="1" wrap="square" lIns="0" tIns="0" rIns="0" bIns="0" anchor="t" anchorCtr="0">
            <a:noAutofit/>
          </a:bodyPr>
          <a:lstStyle>
            <a:lvl1pPr marL="457200" lvl="0" indent="-228600" algn="l">
              <a:lnSpc>
                <a:spcPct val="89285"/>
              </a:lnSpc>
              <a:spcBef>
                <a:spcPts val="560"/>
              </a:spcBef>
              <a:spcAft>
                <a:spcPts val="0"/>
              </a:spcAft>
              <a:buSzPts val="2240"/>
              <a:buFont typeface="Trebuchet MS"/>
              <a:buNone/>
              <a:defRPr sz="2800">
                <a:solidFill>
                  <a:schemeClr val="accent6"/>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er grey background/empty">
  <p:cSld name="Darker grey background/empty">
    <p:bg>
      <p:bgPr>
        <a:solidFill>
          <a:srgbClr val="C8D3D8"/>
        </a:solidFill>
        <a:effectLst/>
      </p:bgPr>
    </p:bg>
    <p:spTree>
      <p:nvGrpSpPr>
        <p:cNvPr id="1" name="Shape 96"/>
        <p:cNvGrpSpPr/>
        <p:nvPr/>
      </p:nvGrpSpPr>
      <p:grpSpPr>
        <a:xfrm>
          <a:off x="0" y="0"/>
          <a:ext cx="0" cy="0"/>
          <a:chOff x="0" y="0"/>
          <a:chExt cx="0" cy="0"/>
        </a:xfrm>
      </p:grpSpPr>
      <p:sp>
        <p:nvSpPr>
          <p:cNvPr id="97" name="Google Shape;97;p28"/>
          <p:cNvSpPr/>
          <p:nvPr/>
        </p:nvSpPr>
        <p:spPr>
          <a:xfrm>
            <a:off x="8082643" y="3788229"/>
            <a:ext cx="1632857" cy="14940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Trebuchet MS"/>
              <a:ea typeface="Trebuchet MS"/>
              <a:cs typeface="Trebuchet MS"/>
              <a:sym typeface="Trebuchet MS"/>
            </a:endParaRPr>
          </a:p>
        </p:txBody>
      </p:sp>
      <p:sp>
        <p:nvSpPr>
          <p:cNvPr id="98" name="Google Shape;98;p28"/>
          <p:cNvSpPr/>
          <p:nvPr/>
        </p:nvSpPr>
        <p:spPr>
          <a:xfrm>
            <a:off x="8357616" y="4681728"/>
            <a:ext cx="457200" cy="2194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Trebuchet MS"/>
              <a:ea typeface="Trebuchet MS"/>
              <a:cs typeface="Trebuchet MS"/>
              <a:sym typeface="Trebuchet M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 Text / no subline">
  <p:cSld name="Headline + Text / no subline">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4762" y="175419"/>
            <a:ext cx="6607581" cy="51450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Trebuchet M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296864" y="980854"/>
            <a:ext cx="8562974" cy="3125972"/>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SzPts val="1760"/>
              <a:buFont typeface="Trebuchet MS"/>
              <a:buNone/>
              <a:defRPr sz="2200">
                <a:solidFill>
                  <a:schemeClr val="dk1"/>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break_2">
  <p:cSld name="Chapterbreak_2">
    <p:bg>
      <p:bgPr>
        <a:solidFill>
          <a:schemeClr val="accent6"/>
        </a:solidFill>
        <a:effectLst/>
      </p:bgPr>
    </p:bg>
    <p:spTree>
      <p:nvGrpSpPr>
        <p:cNvPr id="1" name="Shape 102"/>
        <p:cNvGrpSpPr/>
        <p:nvPr/>
      </p:nvGrpSpPr>
      <p:grpSpPr>
        <a:xfrm>
          <a:off x="0" y="0"/>
          <a:ext cx="0" cy="0"/>
          <a:chOff x="0" y="0"/>
          <a:chExt cx="0" cy="0"/>
        </a:xfrm>
      </p:grpSpPr>
      <p:sp>
        <p:nvSpPr>
          <p:cNvPr id="103" name="Google Shape;103;p30"/>
          <p:cNvSpPr txBox="1">
            <a:spLocks noGrp="1"/>
          </p:cNvSpPr>
          <p:nvPr>
            <p:ph type="body" idx="1"/>
          </p:nvPr>
        </p:nvSpPr>
        <p:spPr>
          <a:xfrm>
            <a:off x="539749" y="1144870"/>
            <a:ext cx="8159751" cy="1935162"/>
          </a:xfrm>
          <a:prstGeom prst="rect">
            <a:avLst/>
          </a:prstGeom>
          <a:noFill/>
          <a:ln>
            <a:noFill/>
          </a:ln>
        </p:spPr>
        <p:txBody>
          <a:bodyPr spcFirstLastPara="1" wrap="square" lIns="217575" tIns="108775" rIns="217575" bIns="108775" anchor="b" anchorCtr="0">
            <a:normAutofit/>
          </a:bodyPr>
          <a:lstStyle>
            <a:lvl1pPr marL="457200" lvl="0" indent="-228600" algn="ctr">
              <a:spcBef>
                <a:spcPts val="640"/>
              </a:spcBef>
              <a:spcAft>
                <a:spcPts val="0"/>
              </a:spcAft>
              <a:buSzPts val="2560"/>
              <a:buNone/>
              <a:defRPr sz="3200" b="1">
                <a:solidFill>
                  <a:schemeClr val="dk2"/>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30"/>
          <p:cNvSpPr txBox="1">
            <a:spLocks noGrp="1"/>
          </p:cNvSpPr>
          <p:nvPr>
            <p:ph type="body" idx="2"/>
          </p:nvPr>
        </p:nvSpPr>
        <p:spPr>
          <a:xfrm>
            <a:off x="2972591" y="3480619"/>
            <a:ext cx="3294063" cy="961023"/>
          </a:xfrm>
          <a:prstGeom prst="rect">
            <a:avLst/>
          </a:prstGeom>
          <a:noFill/>
          <a:ln>
            <a:noFill/>
          </a:ln>
        </p:spPr>
        <p:txBody>
          <a:bodyPr spcFirstLastPara="1" wrap="square" lIns="217575" tIns="108775" rIns="217575" bIns="108775" anchor="t" anchorCtr="0">
            <a:normAutofit/>
          </a:bodyPr>
          <a:lstStyle>
            <a:lvl1pPr marL="457200" lvl="0" indent="-228600" algn="ctr">
              <a:spcBef>
                <a:spcPts val="400"/>
              </a:spcBef>
              <a:spcAft>
                <a:spcPts val="0"/>
              </a:spcAft>
              <a:buSzPts val="1600"/>
              <a:buNone/>
              <a:defRPr sz="2000">
                <a:solidFill>
                  <a:srgbClr val="000000"/>
                </a:solidFill>
              </a:defRPr>
            </a:lvl1pPr>
            <a:lvl2pPr marL="914400" lvl="1" indent="-320040" algn="l">
              <a:spcBef>
                <a:spcPts val="360"/>
              </a:spcBef>
              <a:spcAft>
                <a:spcPts val="0"/>
              </a:spcAft>
              <a:buSzPts val="1440"/>
              <a:buChar char="◻"/>
              <a:defRPr/>
            </a:lvl2pPr>
            <a:lvl3pPr marL="1371600" lvl="2" indent="-342900" algn="l">
              <a:spcBef>
                <a:spcPts val="360"/>
              </a:spcBef>
              <a:spcAft>
                <a:spcPts val="0"/>
              </a:spcAft>
              <a:buSzPts val="1800"/>
              <a:buChar char="&gt;"/>
              <a:defRPr/>
            </a:lvl3pPr>
            <a:lvl4pPr marL="1828800" lvl="3" indent="-342900" algn="l">
              <a:spcBef>
                <a:spcPts val="360"/>
              </a:spcBef>
              <a:spcAft>
                <a:spcPts val="0"/>
              </a:spcAft>
              <a:buSzPts val="1800"/>
              <a:buChar char="&gt;"/>
              <a:defRPr/>
            </a:lvl4pPr>
            <a:lvl5pPr marL="2286000" lvl="4" indent="-342900" algn="l">
              <a:spcBef>
                <a:spcPts val="360"/>
              </a:spcBef>
              <a:spcAft>
                <a:spcPts val="0"/>
              </a:spcAft>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05" name="Google Shape;105;p30"/>
          <p:cNvCxnSpPr/>
          <p:nvPr/>
        </p:nvCxnSpPr>
        <p:spPr>
          <a:xfrm>
            <a:off x="3164851" y="3325433"/>
            <a:ext cx="2814298"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rot="1328560">
            <a:off x="8492289" y="4013864"/>
            <a:ext cx="966584" cy="1146378"/>
          </a:xfrm>
          <a:custGeom>
            <a:avLst/>
            <a:gdLst/>
            <a:ahLst/>
            <a:cxnLst/>
            <a:rect l="l" t="t" r="r" b="b"/>
            <a:pathLst>
              <a:path w="1384" h="1640" extrusionOk="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11" name="Google Shape;11;p15"/>
          <p:cNvSpPr txBox="1">
            <a:spLocks noGrp="1"/>
          </p:cNvSpPr>
          <p:nvPr>
            <p:ph type="body" idx="1"/>
          </p:nvPr>
        </p:nvSpPr>
        <p:spPr>
          <a:xfrm>
            <a:off x="299805" y="972460"/>
            <a:ext cx="8064216" cy="3038361"/>
          </a:xfrm>
          <a:prstGeom prst="rect">
            <a:avLst/>
          </a:prstGeom>
          <a:noFill/>
          <a:ln>
            <a:noFill/>
          </a:ln>
        </p:spPr>
        <p:txBody>
          <a:bodyPr spcFirstLastPara="1" wrap="square" lIns="217575" tIns="108775" rIns="217575" bIns="108775" anchor="t" anchorCtr="0">
            <a:normAutofit/>
          </a:bodyPr>
          <a:lstStyle>
            <a:lvl1pPr marL="457200" marR="0" lvl="0" indent="-350520" algn="l" rtl="0">
              <a:spcBef>
                <a:spcPts val="480"/>
              </a:spcBef>
              <a:spcAft>
                <a:spcPts val="0"/>
              </a:spcAft>
              <a:buClr>
                <a:schemeClr val="lt2"/>
              </a:buClr>
              <a:buSzPts val="1920"/>
              <a:buFont typeface="Noto Sans Symbols"/>
              <a:buChar char="⬛"/>
              <a:defRPr sz="2400" b="0" i="0" u="none" strike="noStrike" cap="none">
                <a:solidFill>
                  <a:schemeClr val="lt2"/>
                </a:solidFill>
                <a:latin typeface="Trebuchet MS"/>
                <a:ea typeface="Trebuchet MS"/>
                <a:cs typeface="Trebuchet MS"/>
                <a:sym typeface="Trebuchet MS"/>
              </a:defRPr>
            </a:lvl1pPr>
            <a:lvl2pPr marL="914400" marR="0" lvl="1" indent="-330200" algn="l" rtl="0">
              <a:spcBef>
                <a:spcPts val="400"/>
              </a:spcBef>
              <a:spcAft>
                <a:spcPts val="0"/>
              </a:spcAft>
              <a:buClr>
                <a:schemeClr val="lt2"/>
              </a:buClr>
              <a:buSzPts val="1600"/>
              <a:buFont typeface="Noto Sans Symbols"/>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spcBef>
                <a:spcPts val="360"/>
              </a:spcBef>
              <a:spcAft>
                <a:spcPts val="0"/>
              </a:spcAft>
              <a:buClr>
                <a:schemeClr val="lt2"/>
              </a:buClr>
              <a:buSzPts val="1800"/>
              <a:buFont typeface="Trebuchet MS"/>
              <a:buChar char="&gt;"/>
              <a:defRPr sz="1800" b="0" i="0" u="none" strike="noStrike" cap="none">
                <a:solidFill>
                  <a:schemeClr val="dk1"/>
                </a:solidFill>
                <a:latin typeface="Trebuchet MS"/>
                <a:ea typeface="Trebuchet MS"/>
                <a:cs typeface="Trebuchet MS"/>
                <a:sym typeface="Trebuchet MS"/>
              </a:defRPr>
            </a:lvl3pPr>
            <a:lvl4pPr marL="1828800" marR="0" lvl="3" indent="-342900" algn="l" rtl="0">
              <a:spcBef>
                <a:spcPts val="360"/>
              </a:spcBef>
              <a:spcAft>
                <a:spcPts val="0"/>
              </a:spcAft>
              <a:buClr>
                <a:schemeClr val="lt2"/>
              </a:buClr>
              <a:buSzPts val="1800"/>
              <a:buFont typeface="Trebuchet MS"/>
              <a:buChar char="&gt;"/>
              <a:defRPr sz="1800" b="0" i="0" u="none" strike="noStrike" cap="none">
                <a:solidFill>
                  <a:schemeClr val="dk1"/>
                </a:solidFill>
                <a:latin typeface="Trebuchet MS"/>
                <a:ea typeface="Trebuchet MS"/>
                <a:cs typeface="Trebuchet MS"/>
                <a:sym typeface="Trebuchet MS"/>
              </a:defRPr>
            </a:lvl4pPr>
            <a:lvl5pPr marL="2286000" marR="0" lvl="4" indent="-342900" algn="l" rtl="0">
              <a:spcBef>
                <a:spcPts val="360"/>
              </a:spcBef>
              <a:spcAft>
                <a:spcPts val="0"/>
              </a:spcAft>
              <a:buClr>
                <a:schemeClr val="lt2"/>
              </a:buClr>
              <a:buSzPts val="1800"/>
              <a:buFont typeface="Trebuchet MS"/>
              <a:buChar char="&gt;"/>
              <a:defRPr sz="18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5"/>
          <p:cNvSpPr txBox="1">
            <a:spLocks noGrp="1"/>
          </p:cNvSpPr>
          <p:nvPr>
            <p:ph type="title"/>
          </p:nvPr>
        </p:nvSpPr>
        <p:spPr>
          <a:xfrm>
            <a:off x="-6888" y="198806"/>
            <a:ext cx="6588442" cy="467732"/>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2800"/>
              <a:buFont typeface="Trebuchet MS"/>
              <a:buNone/>
              <a:defRPr sz="280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p:nvPr/>
        </p:nvSpPr>
        <p:spPr>
          <a:xfrm>
            <a:off x="8276806" y="4638769"/>
            <a:ext cx="640165" cy="338518"/>
          </a:xfrm>
          <a:prstGeom prst="rect">
            <a:avLst/>
          </a:prstGeom>
          <a:noFill/>
          <a:ln>
            <a:noFill/>
          </a:ln>
        </p:spPr>
        <p:txBody>
          <a:bodyPr spcFirstLastPara="1" wrap="square" lIns="182825" tIns="91400" rIns="182825" bIns="91400" anchor="t" anchorCtr="0">
            <a:spAutoFit/>
          </a:bodyPr>
          <a:lstStyle/>
          <a:p>
            <a:pPr marL="0" marR="0" lvl="0" indent="0" algn="ctr" rtl="0">
              <a:spcBef>
                <a:spcPts val="0"/>
              </a:spcBef>
              <a:spcAft>
                <a:spcPts val="0"/>
              </a:spcAft>
              <a:buNone/>
            </a:pPr>
            <a:fld id="{00000000-1234-1234-1234-123412341234}" type="slidenum">
              <a:rPr lang="en-GB" sz="1000" b="0">
                <a:solidFill>
                  <a:schemeClr val="lt1"/>
                </a:solidFill>
                <a:latin typeface="Trebuchet MS"/>
                <a:ea typeface="Trebuchet MS"/>
                <a:cs typeface="Trebuchet MS"/>
                <a:sym typeface="Trebuchet MS"/>
              </a:rPr>
              <a:t>‹#›</a:t>
            </a:fld>
            <a:endParaRPr sz="1000" b="0">
              <a:solidFill>
                <a:schemeClr val="l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61" r:id="rId4"/>
    <p:sldLayoutId id="2147483662" r:id="rId5"/>
    <p:sldLayoutId id="2147483663" r:id="rId6"/>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hindernisfrei-bauen.ch/kosten/nfpTA_040603.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clickawaypound.com/cap16finalreport.html" TargetMode="External"/><Relationship Id="rId4" Type="http://schemas.openxmlformats.org/officeDocument/2006/relationships/hyperlink" Target="https://www.dstgb.de/dstgb/Homepage/Aktuelles/2017/Barrierefreiheit%20bei%20Neubauwohnungen%20f%C3%BCr%20rund%20ein%20Prozent%20der%20Baukosten%20realisierb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uropa.eu/en/publication-detail/-/publication/404a8144-8892-11ec-8c40-01aa75ed71a1" TargetMode="External"/><Relationship Id="rId7"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single-market-economy.ec.europa.eu/sectors/tourism/eu-tourism-transition/skills-eu-tourism-workforce_en" TargetMode="External"/><Relationship Id="rId5" Type="http://schemas.openxmlformats.org/officeDocument/2006/relationships/hyperlink" Target="https://smart-tourism-capital.ec.europa.eu/index_en" TargetMode="External"/><Relationship Id="rId4" Type="http://schemas.openxmlformats.org/officeDocument/2006/relationships/hyperlink" Target="https://ec.europa.eu/social/main.jsp?catId=114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edf-fep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body" idx="1"/>
          </p:nvPr>
        </p:nvSpPr>
        <p:spPr>
          <a:xfrm>
            <a:off x="453472" y="4319789"/>
            <a:ext cx="3934111" cy="586195"/>
          </a:xfrm>
          <a:prstGeom prst="rect">
            <a:avLst/>
          </a:prstGeom>
          <a:noFill/>
          <a:ln>
            <a:noFill/>
          </a:ln>
        </p:spPr>
        <p:txBody>
          <a:bodyPr spcFirstLastPara="1" wrap="square" lIns="217575" tIns="108775" rIns="217575" bIns="108775" anchor="t" anchorCtr="0">
            <a:noAutofit/>
          </a:bodyPr>
          <a:lstStyle/>
          <a:p>
            <a:pPr marL="0" marR="0" lvl="0" indent="0" algn="l" rtl="0">
              <a:lnSpc>
                <a:spcPct val="138461"/>
              </a:lnSpc>
              <a:spcBef>
                <a:spcPts val="0"/>
              </a:spcBef>
              <a:spcAft>
                <a:spcPts val="0"/>
              </a:spcAft>
              <a:buClr>
                <a:schemeClr val="lt2"/>
              </a:buClr>
              <a:buSzPts val="1040"/>
              <a:buFont typeface="Noto Sans Symbols"/>
              <a:buNone/>
            </a:pPr>
            <a:r>
              <a:rPr lang="en-GB" dirty="0"/>
              <a:t>Project meeting “CE Accessible Spaces for All”</a:t>
            </a:r>
            <a:br>
              <a:rPr lang="en-GB" dirty="0"/>
            </a:br>
            <a:r>
              <a:rPr lang="en-GB" dirty="0"/>
              <a:t>Vienna/online | 13 June 2023</a:t>
            </a:r>
            <a:endParaRPr dirty="0"/>
          </a:p>
          <a:p>
            <a:pPr marL="0" marR="0" lvl="0" indent="0" algn="l" rtl="0">
              <a:lnSpc>
                <a:spcPct val="138461"/>
              </a:lnSpc>
              <a:spcBef>
                <a:spcPts val="260"/>
              </a:spcBef>
              <a:spcAft>
                <a:spcPts val="0"/>
              </a:spcAft>
              <a:buClr>
                <a:schemeClr val="lt2"/>
              </a:buClr>
              <a:buSzPts val="1040"/>
              <a:buFont typeface="Noto Sans Symbols"/>
              <a:buNone/>
            </a:pPr>
            <a:endParaRPr dirty="0"/>
          </a:p>
        </p:txBody>
      </p:sp>
      <p:sp>
        <p:nvSpPr>
          <p:cNvPr id="111" name="Google Shape;111;p1"/>
          <p:cNvSpPr txBox="1">
            <a:spLocks noGrp="1"/>
          </p:cNvSpPr>
          <p:nvPr>
            <p:ph type="body" idx="3"/>
          </p:nvPr>
        </p:nvSpPr>
        <p:spPr>
          <a:xfrm>
            <a:off x="4997216" y="4317100"/>
            <a:ext cx="4017197" cy="586195"/>
          </a:xfrm>
          <a:prstGeom prst="rect">
            <a:avLst/>
          </a:prstGeom>
          <a:noFill/>
          <a:ln>
            <a:noFill/>
          </a:ln>
        </p:spPr>
        <p:txBody>
          <a:bodyPr spcFirstLastPara="1" wrap="square" lIns="217575" tIns="108775" rIns="217575" bIns="108775" anchor="t" anchorCtr="0">
            <a:noAutofit/>
          </a:bodyPr>
          <a:lstStyle/>
          <a:p>
            <a:pPr marL="0" marR="0" lvl="0" indent="0" algn="l" rtl="0">
              <a:lnSpc>
                <a:spcPct val="138461"/>
              </a:lnSpc>
              <a:spcBef>
                <a:spcPts val="0"/>
              </a:spcBef>
              <a:spcAft>
                <a:spcPts val="0"/>
              </a:spcAft>
              <a:buClr>
                <a:schemeClr val="lt2"/>
              </a:buClr>
              <a:buSzPts val="1040"/>
              <a:buFont typeface="Noto Sans Symbols"/>
              <a:buNone/>
            </a:pPr>
            <a:r>
              <a:rPr lang="en-GB" dirty="0"/>
              <a:t>Marie Denninghaus, Senior Policy Coordinator</a:t>
            </a:r>
          </a:p>
          <a:p>
            <a:pPr marL="0" marR="0" lvl="0" indent="0" algn="l" rtl="0">
              <a:lnSpc>
                <a:spcPct val="138461"/>
              </a:lnSpc>
              <a:spcBef>
                <a:spcPts val="0"/>
              </a:spcBef>
              <a:spcAft>
                <a:spcPts val="0"/>
              </a:spcAft>
              <a:buClr>
                <a:schemeClr val="lt2"/>
              </a:buClr>
              <a:buSzPts val="1040"/>
              <a:buFont typeface="Noto Sans Symbols"/>
              <a:buNone/>
            </a:pPr>
            <a:r>
              <a:rPr lang="en-GB" b="1" dirty="0"/>
              <a:t>European Disability Forum</a:t>
            </a:r>
            <a:br>
              <a:rPr lang="en-GB" dirty="0"/>
            </a:br>
            <a:endParaRPr dirty="0"/>
          </a:p>
          <a:p>
            <a:pPr marL="0" marR="0" lvl="0" indent="0" algn="l" rtl="0">
              <a:lnSpc>
                <a:spcPct val="138461"/>
              </a:lnSpc>
              <a:spcBef>
                <a:spcPts val="260"/>
              </a:spcBef>
              <a:spcAft>
                <a:spcPts val="0"/>
              </a:spcAft>
              <a:buClr>
                <a:schemeClr val="lt2"/>
              </a:buClr>
              <a:buSzPts val="1040"/>
              <a:buFont typeface="Noto Sans Symbols"/>
              <a:buNone/>
            </a:pPr>
            <a:endParaRPr dirty="0"/>
          </a:p>
        </p:txBody>
      </p:sp>
      <p:pic>
        <p:nvPicPr>
          <p:cNvPr id="112" name="Google Shape;112;p1"/>
          <p:cNvPicPr preferRelativeResize="0"/>
          <p:nvPr/>
        </p:nvPicPr>
        <p:blipFill rotWithShape="1">
          <a:blip r:embed="rId3">
            <a:alphaModFix/>
          </a:blip>
          <a:srcRect/>
          <a:stretch/>
        </p:blipFill>
        <p:spPr>
          <a:xfrm>
            <a:off x="6071827" y="200104"/>
            <a:ext cx="2805892" cy="1189972"/>
          </a:xfrm>
          <a:prstGeom prst="rect">
            <a:avLst/>
          </a:prstGeom>
          <a:noFill/>
          <a:ln>
            <a:noFill/>
          </a:ln>
        </p:spPr>
      </p:pic>
      <p:sp>
        <p:nvSpPr>
          <p:cNvPr id="113" name="Google Shape;113;p1"/>
          <p:cNvSpPr txBox="1">
            <a:spLocks noGrp="1"/>
          </p:cNvSpPr>
          <p:nvPr>
            <p:ph type="body" idx="2"/>
          </p:nvPr>
        </p:nvSpPr>
        <p:spPr>
          <a:xfrm>
            <a:off x="266281" y="883462"/>
            <a:ext cx="7064001" cy="1013227"/>
          </a:xfrm>
          <a:prstGeom prst="rect">
            <a:avLst/>
          </a:prstGeom>
          <a:noFill/>
          <a:ln>
            <a:noFill/>
          </a:ln>
        </p:spPr>
        <p:txBody>
          <a:bodyPr spcFirstLastPara="1" wrap="square" lIns="217575" tIns="108775" rIns="217575" bIns="108775" anchor="t" anchorCtr="0">
            <a:normAutofit fontScale="92500"/>
          </a:bodyPr>
          <a:lstStyle/>
          <a:p>
            <a:pPr marL="0" lvl="0" indent="0" algn="l" rtl="0">
              <a:spcBef>
                <a:spcPts val="0"/>
              </a:spcBef>
              <a:spcAft>
                <a:spcPts val="0"/>
              </a:spcAft>
              <a:buSzPts val="2400"/>
              <a:buNone/>
            </a:pPr>
            <a:r>
              <a:rPr lang="de-DE" dirty="0"/>
              <a:t>Accessible tourism – the EU perspective</a:t>
            </a:r>
            <a:endParaRPr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Some examples of disabilities </a:t>
            </a:r>
            <a:endParaRPr dirty="0"/>
          </a:p>
        </p:txBody>
      </p:sp>
      <p:sp>
        <p:nvSpPr>
          <p:cNvPr id="207" name="Google Shape;207;p8"/>
          <p:cNvSpPr txBox="1">
            <a:spLocks noGrp="1"/>
          </p:cNvSpPr>
          <p:nvPr>
            <p:ph type="body" idx="1"/>
          </p:nvPr>
        </p:nvSpPr>
        <p:spPr>
          <a:xfrm>
            <a:off x="290513" y="876360"/>
            <a:ext cx="6434137" cy="317587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r>
              <a:rPr lang="en-GB" sz="2000" dirty="0">
                <a:solidFill>
                  <a:schemeClr val="tx1"/>
                </a:solidFill>
              </a:rPr>
              <a:t>Persons with </a:t>
            </a:r>
            <a:r>
              <a:rPr lang="en-GB" sz="2000" b="1" dirty="0">
                <a:solidFill>
                  <a:schemeClr val="tx1"/>
                </a:solidFill>
              </a:rPr>
              <a:t>cognitive disabilities </a:t>
            </a:r>
            <a:r>
              <a:rPr lang="en-GB" sz="2000" dirty="0">
                <a:solidFill>
                  <a:schemeClr val="tx1"/>
                </a:solidFill>
              </a:rPr>
              <a:t>(e.g. intellectual disabilities, traumatic brain injury, or autism) </a:t>
            </a:r>
          </a:p>
          <a:p>
            <a:pPr marL="171450" lvl="0" indent="-171450" algn="l" rtl="0">
              <a:spcBef>
                <a:spcPts val="0"/>
              </a:spcBef>
              <a:spcAft>
                <a:spcPts val="0"/>
              </a:spcAft>
              <a:buSzPts val="1760"/>
              <a:buFont typeface="Arial" panose="020B0604020202020204" pitchFamily="34" charset="0"/>
              <a:buChar char="•"/>
            </a:pPr>
            <a:endParaRPr lang="de-DE" sz="2000" dirty="0">
              <a:solidFill>
                <a:schemeClr val="tx1"/>
              </a:solidFill>
            </a:endParaRPr>
          </a:p>
          <a:p>
            <a:pPr marL="171450" lvl="0" indent="-171450" algn="l" rtl="0">
              <a:spcBef>
                <a:spcPts val="0"/>
              </a:spcBef>
              <a:spcAft>
                <a:spcPts val="0"/>
              </a:spcAft>
              <a:buSzPts val="1760"/>
              <a:buFont typeface="Arial" panose="020B0604020202020204" pitchFamily="34" charset="0"/>
              <a:buChar char="•"/>
            </a:pPr>
            <a:r>
              <a:rPr lang="de-DE" sz="2000" dirty="0">
                <a:solidFill>
                  <a:schemeClr val="tx1"/>
                </a:solidFill>
              </a:rPr>
              <a:t>Sometimes also called „hidden disabilities“ – you will probably not recognize it at first sight</a:t>
            </a:r>
          </a:p>
          <a:p>
            <a:pPr marL="171450" lvl="0" indent="-171450" algn="l" rtl="0">
              <a:spcBef>
                <a:spcPts val="0"/>
              </a:spcBef>
              <a:spcAft>
                <a:spcPts val="0"/>
              </a:spcAft>
              <a:buSzPts val="1760"/>
              <a:buFont typeface="Arial" panose="020B0604020202020204" pitchFamily="34" charset="0"/>
              <a:buChar char="•"/>
            </a:pPr>
            <a:r>
              <a:rPr lang="en-GB" sz="2000" dirty="0">
                <a:solidFill>
                  <a:schemeClr val="tx1"/>
                </a:solidFill>
              </a:rPr>
              <a:t>The person may have a hard time processing information or expressing themselves, difficulties orienting themselves, or understanding and following instructions</a:t>
            </a:r>
          </a:p>
          <a:p>
            <a:pPr marL="171450" lvl="0" indent="-171450" algn="l" rtl="0">
              <a:spcBef>
                <a:spcPts val="0"/>
              </a:spcBef>
              <a:spcAft>
                <a:spcPts val="0"/>
              </a:spcAft>
              <a:buSzPts val="1760"/>
              <a:buFont typeface="Arial" panose="020B0604020202020204" pitchFamily="34" charset="0"/>
              <a:buChar char="•"/>
            </a:pPr>
            <a:r>
              <a:rPr lang="en-US" sz="20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The person may get stressed in a seemingly “normal” situation, so their </a:t>
            </a:r>
            <a:r>
              <a:rPr lang="en-US" sz="2000" dirty="0" err="1">
                <a:solidFill>
                  <a:schemeClr val="tx1"/>
                </a:solidFill>
                <a:effectLst/>
                <a:latin typeface="Trebuchet MS" panose="020B0603020202020204" pitchFamily="34" charset="0"/>
                <a:ea typeface="Calibri" panose="020F0502020204030204" pitchFamily="34" charset="0"/>
                <a:cs typeface="Arial" panose="020B0604020202020204" pitchFamily="34" charset="0"/>
              </a:rPr>
              <a:t>behaviour</a:t>
            </a:r>
            <a:r>
              <a:rPr lang="en-US" sz="20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 might seem erratic and strange.</a:t>
            </a:r>
            <a:endParaRPr lang="en-GB" sz="2000" dirty="0">
              <a:solidFill>
                <a:schemeClr val="tx1"/>
              </a:solidFill>
              <a:latin typeface="Trebuchet MS" panose="020B0603020202020204" pitchFamily="34" charset="0"/>
            </a:endParaRPr>
          </a:p>
          <a:p>
            <a:pPr marL="171450" lvl="0" indent="-171450" algn="l" rtl="0">
              <a:spcBef>
                <a:spcPts val="0"/>
              </a:spcBef>
              <a:spcAft>
                <a:spcPts val="0"/>
              </a:spcAft>
              <a:buSzPts val="1760"/>
              <a:buFont typeface="Arial" panose="020B0604020202020204" pitchFamily="34" charset="0"/>
              <a:buChar char="•"/>
            </a:pPr>
            <a:endParaRPr lang="en-GB" sz="2000" dirty="0"/>
          </a:p>
          <a:p>
            <a:pPr marL="171450" lvl="0" indent="-171450" algn="l" rtl="0">
              <a:spcBef>
                <a:spcPts val="0"/>
              </a:spcBef>
              <a:spcAft>
                <a:spcPts val="0"/>
              </a:spcAft>
              <a:buSzPts val="1760"/>
              <a:buFont typeface="Arial" panose="020B0604020202020204" pitchFamily="34" charset="0"/>
              <a:buChar char="•"/>
            </a:pPr>
            <a:endParaRPr lang="de-DE" sz="2000" dirty="0"/>
          </a:p>
          <a:p>
            <a:pPr marL="171450" lvl="0" indent="-171450" algn="l" rtl="0">
              <a:spcBef>
                <a:spcPts val="0"/>
              </a:spcBef>
              <a:spcAft>
                <a:spcPts val="0"/>
              </a:spcAft>
              <a:buSzPts val="1760"/>
              <a:buFont typeface="Arial" panose="020B0604020202020204" pitchFamily="34" charset="0"/>
              <a:buChar char="•"/>
            </a:pPr>
            <a:endParaRPr sz="2000" dirty="0"/>
          </a:p>
        </p:txBody>
      </p:sp>
      <p:pic>
        <p:nvPicPr>
          <p:cNvPr id="2" name="Picture 1" descr="A child with blond hair covering their ears with their hands&#10;&#10;">
            <a:extLst>
              <a:ext uri="{FF2B5EF4-FFF2-40B4-BE49-F238E27FC236}">
                <a16:creationId xmlns:a16="http://schemas.microsoft.com/office/drawing/2014/main" id="{02C5AD05-2C98-54A2-BF44-DA6D73508D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217" y="1500425"/>
            <a:ext cx="1701483" cy="2551811"/>
          </a:xfrm>
          <a:prstGeom prst="rect">
            <a:avLst/>
          </a:prstGeom>
          <a:noFill/>
          <a:ln>
            <a:noFill/>
          </a:ln>
        </p:spPr>
      </p:pic>
    </p:spTree>
    <p:extLst>
      <p:ext uri="{BB962C8B-B14F-4D97-AF65-F5344CB8AC3E}">
        <p14:creationId xmlns:p14="http://schemas.microsoft.com/office/powerpoint/2010/main" val="47852724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Possible accessibility needs</a:t>
            </a:r>
            <a:endParaRPr dirty="0"/>
          </a:p>
        </p:txBody>
      </p:sp>
      <p:sp>
        <p:nvSpPr>
          <p:cNvPr id="207" name="Google Shape;207;p8"/>
          <p:cNvSpPr txBox="1">
            <a:spLocks noGrp="1"/>
          </p:cNvSpPr>
          <p:nvPr>
            <p:ph type="body" idx="1"/>
          </p:nvPr>
        </p:nvSpPr>
        <p:spPr>
          <a:xfrm>
            <a:off x="430306" y="1356410"/>
            <a:ext cx="7584141" cy="316168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760"/>
              <a:buFont typeface="Arial" panose="020B0604020202020204" pitchFamily="34" charset="0"/>
              <a:buChar char="•"/>
            </a:pPr>
            <a:r>
              <a:rPr lang="de-DE" dirty="0"/>
              <a:t>Information in easy-to-read format</a:t>
            </a:r>
          </a:p>
          <a:p>
            <a:pPr marL="342900" lvl="0" indent="-342900" algn="l" rtl="0">
              <a:spcBef>
                <a:spcPts val="0"/>
              </a:spcBef>
              <a:spcAft>
                <a:spcPts val="0"/>
              </a:spcAft>
              <a:buSzPts val="1760"/>
              <a:buFont typeface="Arial" panose="020B0604020202020204" pitchFamily="34" charset="0"/>
              <a:buChar char="•"/>
            </a:pPr>
            <a:r>
              <a:rPr lang="de-DE" dirty="0"/>
              <a:t>Individual/personalized support</a:t>
            </a:r>
          </a:p>
          <a:p>
            <a:pPr marL="342900" lvl="0" indent="-342900" algn="l" rtl="0">
              <a:spcBef>
                <a:spcPts val="0"/>
              </a:spcBef>
              <a:spcAft>
                <a:spcPts val="0"/>
              </a:spcAft>
              <a:buSzPts val="1760"/>
              <a:buFont typeface="Arial" panose="020B0604020202020204" pitchFamily="34" charset="0"/>
              <a:buChar char="•"/>
            </a:pPr>
            <a:r>
              <a:rPr lang="de-DE" dirty="0"/>
              <a:t>Repetition</a:t>
            </a:r>
          </a:p>
          <a:p>
            <a:pPr marL="342900" lvl="0" indent="-342900" algn="l" rtl="0">
              <a:spcBef>
                <a:spcPts val="0"/>
              </a:spcBef>
              <a:spcAft>
                <a:spcPts val="0"/>
              </a:spcAft>
              <a:buSzPts val="1760"/>
              <a:buFont typeface="Arial" panose="020B0604020202020204" pitchFamily="34" charset="0"/>
              <a:buChar char="•"/>
            </a:pPr>
            <a:r>
              <a:rPr lang="de-DE" dirty="0"/>
              <a:t>Clear signage and instructions</a:t>
            </a:r>
          </a:p>
          <a:p>
            <a:pPr marL="342900" lvl="0" indent="-342900" algn="l" rtl="0">
              <a:spcBef>
                <a:spcPts val="0"/>
              </a:spcBef>
              <a:spcAft>
                <a:spcPts val="0"/>
              </a:spcAft>
              <a:buSzPts val="1760"/>
              <a:buFont typeface="Arial" panose="020B0604020202020204" pitchFamily="34" charset="0"/>
              <a:buChar char="•"/>
            </a:pPr>
            <a:r>
              <a:rPr lang="de-DE" dirty="0"/>
              <a:t>Quiet space</a:t>
            </a:r>
          </a:p>
          <a:p>
            <a:pPr marL="342900" lvl="0" indent="-342900" algn="l" rtl="0">
              <a:spcBef>
                <a:spcPts val="0"/>
              </a:spcBef>
              <a:spcAft>
                <a:spcPts val="0"/>
              </a:spcAft>
              <a:buSzPts val="1760"/>
              <a:buFont typeface="Arial" panose="020B0604020202020204" pitchFamily="34" charset="0"/>
              <a:buChar char="•"/>
            </a:pPr>
            <a:r>
              <a:rPr lang="de-DE" dirty="0"/>
              <a:t>Flexibility to adapt the surrounding (e.g. Lower volume of music, provide separate table, etc.)</a:t>
            </a:r>
          </a:p>
          <a:p>
            <a:pPr marL="0" lvl="0" indent="0" algn="l" rtl="0">
              <a:spcBef>
                <a:spcPts val="0"/>
              </a:spcBef>
              <a:spcAft>
                <a:spcPts val="0"/>
              </a:spcAft>
              <a:buSzPts val="1760"/>
            </a:pPr>
            <a:endParaRPr lang="de-DE" dirty="0"/>
          </a:p>
          <a:p>
            <a:pPr marL="342900" lvl="0" indent="-342900" algn="l" rtl="0">
              <a:spcBef>
                <a:spcPts val="0"/>
              </a:spcBef>
              <a:spcAft>
                <a:spcPts val="0"/>
              </a:spcAft>
              <a:buSzPts val="1760"/>
              <a:buFont typeface="Arial" panose="020B0604020202020204" pitchFamily="34" charset="0"/>
              <a:buChar char="•"/>
            </a:pPr>
            <a:endParaRPr dirty="0"/>
          </a:p>
        </p:txBody>
      </p:sp>
      <p:pic>
        <p:nvPicPr>
          <p:cNvPr id="3" name="Picture 2" descr="A blue and white logo ">
            <a:extLst>
              <a:ext uri="{FF2B5EF4-FFF2-40B4-BE49-F238E27FC236}">
                <a16:creationId xmlns:a16="http://schemas.microsoft.com/office/drawing/2014/main" id="{C6864D08-D9F7-882D-72FB-2451A0AB4F71}"/>
              </a:ext>
            </a:extLst>
          </p:cNvPr>
          <p:cNvPicPr>
            <a:picLocks noChangeAspect="1"/>
          </p:cNvPicPr>
          <p:nvPr/>
        </p:nvPicPr>
        <p:blipFill>
          <a:blip r:embed="rId3"/>
          <a:stretch>
            <a:fillRect/>
          </a:stretch>
        </p:blipFill>
        <p:spPr>
          <a:xfrm>
            <a:off x="6113009" y="689924"/>
            <a:ext cx="2143125" cy="2133600"/>
          </a:xfrm>
          <a:prstGeom prst="rect">
            <a:avLst/>
          </a:prstGeom>
        </p:spPr>
      </p:pic>
    </p:spTree>
    <p:extLst>
      <p:ext uri="{BB962C8B-B14F-4D97-AF65-F5344CB8AC3E}">
        <p14:creationId xmlns:p14="http://schemas.microsoft.com/office/powerpoint/2010/main" val="202085466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2" y="175419"/>
            <a:ext cx="8633931"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Examples of areas that should be accessible in tourism</a:t>
            </a:r>
            <a:endParaRPr dirty="0"/>
          </a:p>
        </p:txBody>
      </p:sp>
      <p:sp>
        <p:nvSpPr>
          <p:cNvPr id="207" name="Google Shape;207;p8"/>
          <p:cNvSpPr txBox="1">
            <a:spLocks noGrp="1"/>
          </p:cNvSpPr>
          <p:nvPr>
            <p:ph type="body" idx="1"/>
          </p:nvPr>
        </p:nvSpPr>
        <p:spPr>
          <a:xfrm>
            <a:off x="296864" y="945136"/>
            <a:ext cx="8562974" cy="31616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dirty="0"/>
          </a:p>
          <a:p>
            <a:pPr marL="342900" lvl="0" indent="-342900" algn="l" rtl="0">
              <a:spcBef>
                <a:spcPts val="0"/>
              </a:spcBef>
              <a:spcAft>
                <a:spcPts val="0"/>
              </a:spcAft>
              <a:buSzPts val="1760"/>
              <a:buFont typeface="Arial" panose="020B0604020202020204" pitchFamily="34" charset="0"/>
              <a:buChar char="•"/>
            </a:pPr>
            <a:endParaRPr dirty="0"/>
          </a:p>
        </p:txBody>
      </p:sp>
      <p:graphicFrame>
        <p:nvGraphicFramePr>
          <p:cNvPr id="2" name="Table 1">
            <a:extLst>
              <a:ext uri="{FF2B5EF4-FFF2-40B4-BE49-F238E27FC236}">
                <a16:creationId xmlns:a16="http://schemas.microsoft.com/office/drawing/2014/main" id="{E425A3CB-F843-45FD-D4A4-0C35AFFD93EB}"/>
              </a:ext>
            </a:extLst>
          </p:cNvPr>
          <p:cNvGraphicFramePr>
            <a:graphicFrameLocks noGrp="1"/>
          </p:cNvGraphicFramePr>
          <p:nvPr>
            <p:extLst>
              <p:ext uri="{D42A27DB-BD31-4B8C-83A1-F6EECF244321}">
                <p14:modId xmlns:p14="http://schemas.microsoft.com/office/powerpoint/2010/main" val="2870866783"/>
              </p:ext>
            </p:extLst>
          </p:nvPr>
        </p:nvGraphicFramePr>
        <p:xfrm>
          <a:off x="279952" y="874886"/>
          <a:ext cx="8064501" cy="2986050"/>
        </p:xfrm>
        <a:graphic>
          <a:graphicData uri="http://schemas.openxmlformats.org/drawingml/2006/table">
            <a:tbl>
              <a:tblPr/>
              <a:tblGrid>
                <a:gridCol w="2688167">
                  <a:extLst>
                    <a:ext uri="{9D8B030D-6E8A-4147-A177-3AD203B41FA5}">
                      <a16:colId xmlns:a16="http://schemas.microsoft.com/office/drawing/2014/main" val="3874142666"/>
                    </a:ext>
                  </a:extLst>
                </a:gridCol>
                <a:gridCol w="2688167">
                  <a:extLst>
                    <a:ext uri="{9D8B030D-6E8A-4147-A177-3AD203B41FA5}">
                      <a16:colId xmlns:a16="http://schemas.microsoft.com/office/drawing/2014/main" val="1207837611"/>
                    </a:ext>
                  </a:extLst>
                </a:gridCol>
                <a:gridCol w="2688167">
                  <a:extLst>
                    <a:ext uri="{9D8B030D-6E8A-4147-A177-3AD203B41FA5}">
                      <a16:colId xmlns:a16="http://schemas.microsoft.com/office/drawing/2014/main" val="441334000"/>
                    </a:ext>
                  </a:extLst>
                </a:gridCol>
              </a:tblGrid>
              <a:tr h="331783">
                <a:tc>
                  <a:txBody>
                    <a:bodyPr/>
                    <a:lstStyle/>
                    <a:p>
                      <a:r>
                        <a:rPr lang="en-GB" sz="1400" b="1">
                          <a:latin typeface="Trebuchet MS" panose="020B0603020202020204" pitchFamily="34" charset="0"/>
                        </a:rPr>
                        <a:t>Tourist information offices</a:t>
                      </a:r>
                      <a:endParaRPr lang="en-GB" sz="1400">
                        <a:latin typeface="Trebuchet MS" panose="020B0603020202020204" pitchFamily="34" charset="0"/>
                      </a:endParaRPr>
                    </a:p>
                  </a:txBody>
                  <a:tcPr anchor="ctr">
                    <a:lnL>
                      <a:noFill/>
                    </a:lnL>
                    <a:lnR>
                      <a:noFill/>
                    </a:lnR>
                    <a:lnT>
                      <a:noFill/>
                    </a:lnT>
                    <a:lnB>
                      <a:noFill/>
                    </a:lnB>
                  </a:tcPr>
                </a:tc>
                <a:tc>
                  <a:txBody>
                    <a:bodyPr/>
                    <a:lstStyle/>
                    <a:p>
                      <a:r>
                        <a:rPr lang="en-GB" sz="1400" b="1">
                          <a:latin typeface="Trebuchet MS" panose="020B0603020202020204" pitchFamily="34" charset="0"/>
                        </a:rPr>
                        <a:t>Hotel establishments</a:t>
                      </a:r>
                      <a:endParaRPr lang="en-GB" sz="1400">
                        <a:latin typeface="Trebuchet MS" panose="020B0603020202020204" pitchFamily="34" charset="0"/>
                      </a:endParaRPr>
                    </a:p>
                  </a:txBody>
                  <a:tcPr anchor="ctr">
                    <a:lnL>
                      <a:noFill/>
                    </a:lnL>
                    <a:lnR>
                      <a:noFill/>
                    </a:lnR>
                    <a:lnT>
                      <a:noFill/>
                    </a:lnT>
                    <a:lnB>
                      <a:noFill/>
                    </a:lnB>
                  </a:tcPr>
                </a:tc>
                <a:tc>
                  <a:txBody>
                    <a:bodyPr/>
                    <a:lstStyle/>
                    <a:p>
                      <a:r>
                        <a:rPr lang="en-GB" sz="1400" b="1">
                          <a:latin typeface="Trebuchet MS" panose="020B0603020202020204" pitchFamily="34" charset="0"/>
                        </a:rPr>
                        <a:t>Restaurants and cafés</a:t>
                      </a:r>
                      <a:endParaRPr lang="en-GB" sz="1400">
                        <a:latin typeface="Trebuchet MS" panose="020B0603020202020204" pitchFamily="34" charset="0"/>
                      </a:endParaRPr>
                    </a:p>
                  </a:txBody>
                  <a:tcPr anchor="ctr">
                    <a:lnL>
                      <a:noFill/>
                    </a:lnL>
                    <a:lnR>
                      <a:noFill/>
                    </a:lnR>
                    <a:lnT>
                      <a:noFill/>
                    </a:lnT>
                    <a:lnB>
                      <a:noFill/>
                    </a:lnB>
                  </a:tcPr>
                </a:tc>
                <a:extLst>
                  <a:ext uri="{0D108BD9-81ED-4DB2-BD59-A6C34878D82A}">
                    <a16:rowId xmlns:a16="http://schemas.microsoft.com/office/drawing/2014/main" val="349225034"/>
                  </a:ext>
                </a:extLst>
              </a:tr>
              <a:tr h="2654267">
                <a:tc>
                  <a:txBody>
                    <a:bodyPr/>
                    <a:lstStyle/>
                    <a:p>
                      <a:pPr>
                        <a:buFont typeface="Arial" panose="020B0604020202020204" pitchFamily="34" charset="0"/>
                        <a:buChar char="•"/>
                      </a:pPr>
                      <a:r>
                        <a:rPr lang="en-GB" sz="1400" dirty="0">
                          <a:latin typeface="Trebuchet MS" panose="020B0603020202020204" pitchFamily="34" charset="0"/>
                        </a:rPr>
                        <a:t>entrances</a:t>
                      </a:r>
                    </a:p>
                    <a:p>
                      <a:pPr>
                        <a:buFont typeface="Arial" panose="020B0604020202020204" pitchFamily="34" charset="0"/>
                        <a:buChar char="•"/>
                      </a:pPr>
                      <a:r>
                        <a:rPr lang="en-GB" sz="1400" dirty="0">
                          <a:latin typeface="Trebuchet MS" panose="020B0603020202020204" pitchFamily="34" charset="0"/>
                        </a:rPr>
                        <a:t>space to move around</a:t>
                      </a:r>
                    </a:p>
                    <a:p>
                      <a:pPr>
                        <a:buFont typeface="Arial" panose="020B0604020202020204" pitchFamily="34" charset="0"/>
                        <a:buChar char="•"/>
                      </a:pPr>
                      <a:r>
                        <a:rPr lang="en-GB" sz="1400" dirty="0">
                          <a:latin typeface="Trebuchet MS" panose="020B0603020202020204" pitchFamily="34" charset="0"/>
                        </a:rPr>
                        <a:t>customer service desk</a:t>
                      </a:r>
                    </a:p>
                    <a:p>
                      <a:pPr>
                        <a:buFont typeface="Arial" panose="020B0604020202020204" pitchFamily="34" charset="0"/>
                        <a:buChar char="•"/>
                      </a:pPr>
                      <a:r>
                        <a:rPr lang="en-GB" sz="1400" dirty="0">
                          <a:latin typeface="Trebuchet MS" panose="020B0603020202020204" pitchFamily="34" charset="0"/>
                        </a:rPr>
                        <a:t>waiting area</a:t>
                      </a:r>
                    </a:p>
                    <a:p>
                      <a:pPr>
                        <a:buFont typeface="Arial" panose="020B0604020202020204" pitchFamily="34" charset="0"/>
                        <a:buChar char="•"/>
                      </a:pPr>
                      <a:r>
                        <a:rPr lang="en-GB" sz="1400" dirty="0">
                          <a:latin typeface="Trebuchet MS" panose="020B0603020202020204" pitchFamily="34" charset="0"/>
                        </a:rPr>
                        <a:t>access</a:t>
                      </a:r>
                    </a:p>
                  </a:txBody>
                  <a:tcPr anchor="ctr">
                    <a:lnL>
                      <a:noFill/>
                    </a:lnL>
                    <a:lnR>
                      <a:noFill/>
                    </a:lnR>
                    <a:lnT>
                      <a:noFill/>
                    </a:lnT>
                    <a:lnB>
                      <a:noFill/>
                    </a:lnB>
                  </a:tcPr>
                </a:tc>
                <a:tc>
                  <a:txBody>
                    <a:bodyPr/>
                    <a:lstStyle/>
                    <a:p>
                      <a:pPr>
                        <a:buFont typeface="Arial" panose="020B0604020202020204" pitchFamily="34" charset="0"/>
                        <a:buChar char="•"/>
                      </a:pPr>
                      <a:r>
                        <a:rPr lang="en-GB" sz="1400">
                          <a:latin typeface="Trebuchet MS" panose="020B0603020202020204" pitchFamily="34" charset="0"/>
                        </a:rPr>
                        <a:t>car parks</a:t>
                      </a:r>
                    </a:p>
                    <a:p>
                      <a:pPr>
                        <a:buFont typeface="Arial" panose="020B0604020202020204" pitchFamily="34" charset="0"/>
                        <a:buChar char="•"/>
                      </a:pPr>
                      <a:r>
                        <a:rPr lang="en-GB" sz="1400">
                          <a:latin typeface="Trebuchet MS" panose="020B0603020202020204" pitchFamily="34" charset="0"/>
                        </a:rPr>
                        <a:t>doors</a:t>
                      </a:r>
                    </a:p>
                    <a:p>
                      <a:pPr>
                        <a:buFont typeface="Arial" panose="020B0604020202020204" pitchFamily="34" charset="0"/>
                        <a:buChar char="•"/>
                      </a:pPr>
                      <a:r>
                        <a:rPr lang="en-GB" sz="1400">
                          <a:latin typeface="Trebuchet MS" panose="020B0603020202020204" pitchFamily="34" charset="0"/>
                        </a:rPr>
                        <a:t>stairs</a:t>
                      </a:r>
                    </a:p>
                    <a:p>
                      <a:pPr>
                        <a:buFont typeface="Arial" panose="020B0604020202020204" pitchFamily="34" charset="0"/>
                        <a:buChar char="•"/>
                      </a:pPr>
                      <a:r>
                        <a:rPr lang="en-GB" sz="1400">
                          <a:latin typeface="Trebuchet MS" panose="020B0603020202020204" pitchFamily="34" charset="0"/>
                        </a:rPr>
                        <a:t>lifts</a:t>
                      </a:r>
                    </a:p>
                    <a:p>
                      <a:pPr>
                        <a:buFont typeface="Arial" panose="020B0604020202020204" pitchFamily="34" charset="0"/>
                        <a:buChar char="•"/>
                      </a:pPr>
                      <a:r>
                        <a:rPr lang="en-GB" sz="1400">
                          <a:latin typeface="Trebuchet MS" panose="020B0603020202020204" pitchFamily="34" charset="0"/>
                        </a:rPr>
                        <a:t>corridors</a:t>
                      </a:r>
                    </a:p>
                    <a:p>
                      <a:pPr>
                        <a:buFont typeface="Arial" panose="020B0604020202020204" pitchFamily="34" charset="0"/>
                        <a:buChar char="•"/>
                      </a:pPr>
                      <a:r>
                        <a:rPr lang="en-GB" sz="1400">
                          <a:latin typeface="Trebuchet MS" panose="020B0603020202020204" pitchFamily="34" charset="0"/>
                        </a:rPr>
                        <a:t>ramps</a:t>
                      </a:r>
                    </a:p>
                    <a:p>
                      <a:pPr>
                        <a:buFont typeface="Arial" panose="020B0604020202020204" pitchFamily="34" charset="0"/>
                        <a:buChar char="•"/>
                      </a:pPr>
                      <a:r>
                        <a:rPr lang="en-GB" sz="1400">
                          <a:latin typeface="Trebuchet MS" panose="020B0603020202020204" pitchFamily="34" charset="0"/>
                        </a:rPr>
                        <a:t>surfaces</a:t>
                      </a:r>
                    </a:p>
                    <a:p>
                      <a:pPr>
                        <a:buFont typeface="Arial" panose="020B0604020202020204" pitchFamily="34" charset="0"/>
                        <a:buChar char="•"/>
                      </a:pPr>
                      <a:r>
                        <a:rPr lang="en-GB" sz="1400">
                          <a:latin typeface="Trebuchet MS" panose="020B0603020202020204" pitchFamily="34" charset="0"/>
                        </a:rPr>
                        <a:t>reception desk</a:t>
                      </a:r>
                    </a:p>
                    <a:p>
                      <a:pPr>
                        <a:buFont typeface="Arial" panose="020B0604020202020204" pitchFamily="34" charset="0"/>
                        <a:buChar char="•"/>
                      </a:pPr>
                      <a:r>
                        <a:rPr lang="en-GB" sz="1400">
                          <a:latin typeface="Trebuchet MS" panose="020B0603020202020204" pitchFamily="34" charset="0"/>
                        </a:rPr>
                        <a:t>rooms</a:t>
                      </a:r>
                    </a:p>
                    <a:p>
                      <a:pPr>
                        <a:buFont typeface="Arial" panose="020B0604020202020204" pitchFamily="34" charset="0"/>
                        <a:buChar char="•"/>
                      </a:pPr>
                      <a:r>
                        <a:rPr lang="en-GB" sz="1400">
                          <a:latin typeface="Trebuchet MS" panose="020B0603020202020204" pitchFamily="34" charset="0"/>
                        </a:rPr>
                        <a:t>bathrooms</a:t>
                      </a:r>
                    </a:p>
                    <a:p>
                      <a:pPr>
                        <a:buFont typeface="Arial" panose="020B0604020202020204" pitchFamily="34" charset="0"/>
                        <a:buChar char="•"/>
                      </a:pPr>
                      <a:r>
                        <a:rPr lang="en-GB" sz="1400">
                          <a:latin typeface="Trebuchet MS" panose="020B0603020202020204" pitchFamily="34" charset="0"/>
                        </a:rPr>
                        <a:t>access</a:t>
                      </a:r>
                    </a:p>
                  </a:txBody>
                  <a:tcPr anchor="ctr">
                    <a:lnL>
                      <a:noFill/>
                    </a:lnL>
                    <a:lnR>
                      <a:noFill/>
                    </a:lnR>
                    <a:lnT>
                      <a:noFill/>
                    </a:lnT>
                    <a:lnB>
                      <a:noFill/>
                    </a:lnB>
                  </a:tcPr>
                </a:tc>
                <a:tc>
                  <a:txBody>
                    <a:bodyPr/>
                    <a:lstStyle/>
                    <a:p>
                      <a:pPr>
                        <a:buFont typeface="Arial" panose="020B0604020202020204" pitchFamily="34" charset="0"/>
                        <a:buChar char="•"/>
                      </a:pPr>
                      <a:r>
                        <a:rPr lang="en-GB" sz="1400" dirty="0">
                          <a:latin typeface="Trebuchet MS" panose="020B0603020202020204" pitchFamily="34" charset="0"/>
                        </a:rPr>
                        <a:t>car parks</a:t>
                      </a:r>
                    </a:p>
                    <a:p>
                      <a:pPr>
                        <a:buFont typeface="Arial" panose="020B0604020202020204" pitchFamily="34" charset="0"/>
                        <a:buChar char="•"/>
                      </a:pPr>
                      <a:r>
                        <a:rPr lang="en-GB" sz="1400" dirty="0">
                          <a:latin typeface="Trebuchet MS" panose="020B0603020202020204" pitchFamily="34" charset="0"/>
                        </a:rPr>
                        <a:t>doors</a:t>
                      </a:r>
                    </a:p>
                    <a:p>
                      <a:pPr>
                        <a:buFont typeface="Arial" panose="020B0604020202020204" pitchFamily="34" charset="0"/>
                        <a:buChar char="•"/>
                      </a:pPr>
                      <a:r>
                        <a:rPr lang="en-GB" sz="1400" dirty="0">
                          <a:latin typeface="Trebuchet MS" panose="020B0603020202020204" pitchFamily="34" charset="0"/>
                        </a:rPr>
                        <a:t>stairs</a:t>
                      </a:r>
                    </a:p>
                    <a:p>
                      <a:pPr>
                        <a:buFont typeface="Arial" panose="020B0604020202020204" pitchFamily="34" charset="0"/>
                        <a:buChar char="•"/>
                      </a:pPr>
                      <a:r>
                        <a:rPr lang="en-GB" sz="1400" dirty="0">
                          <a:latin typeface="Trebuchet MS" panose="020B0603020202020204" pitchFamily="34" charset="0"/>
                        </a:rPr>
                        <a:t>lifts</a:t>
                      </a:r>
                    </a:p>
                    <a:p>
                      <a:pPr>
                        <a:buFont typeface="Arial" panose="020B0604020202020204" pitchFamily="34" charset="0"/>
                        <a:buChar char="•"/>
                      </a:pPr>
                      <a:r>
                        <a:rPr lang="en-GB" sz="1400" dirty="0">
                          <a:latin typeface="Trebuchet MS" panose="020B0603020202020204" pitchFamily="34" charset="0"/>
                        </a:rPr>
                        <a:t>corridors</a:t>
                      </a:r>
                    </a:p>
                    <a:p>
                      <a:pPr>
                        <a:buFont typeface="Arial" panose="020B0604020202020204" pitchFamily="34" charset="0"/>
                        <a:buChar char="•"/>
                      </a:pPr>
                      <a:r>
                        <a:rPr lang="en-GB" sz="1400" dirty="0">
                          <a:latin typeface="Trebuchet MS" panose="020B0603020202020204" pitchFamily="34" charset="0"/>
                        </a:rPr>
                        <a:t>ramps</a:t>
                      </a:r>
                    </a:p>
                    <a:p>
                      <a:pPr>
                        <a:buFont typeface="Arial" panose="020B0604020202020204" pitchFamily="34" charset="0"/>
                        <a:buChar char="•"/>
                      </a:pPr>
                      <a:r>
                        <a:rPr lang="en-GB" sz="1400" dirty="0">
                          <a:latin typeface="Trebuchet MS" panose="020B0603020202020204" pitchFamily="34" charset="0"/>
                        </a:rPr>
                        <a:t>surfaces</a:t>
                      </a:r>
                    </a:p>
                    <a:p>
                      <a:pPr>
                        <a:buFont typeface="Arial" panose="020B0604020202020204" pitchFamily="34" charset="0"/>
                        <a:buChar char="•"/>
                      </a:pPr>
                      <a:r>
                        <a:rPr lang="en-GB" sz="1400" dirty="0">
                          <a:latin typeface="Trebuchet MS" panose="020B0603020202020204" pitchFamily="34" charset="0"/>
                        </a:rPr>
                        <a:t>furniture distribution</a:t>
                      </a:r>
                    </a:p>
                    <a:p>
                      <a:pPr>
                        <a:buFont typeface="Arial" panose="020B0604020202020204" pitchFamily="34" charset="0"/>
                        <a:buChar char="•"/>
                      </a:pPr>
                      <a:r>
                        <a:rPr lang="en-GB" sz="1400" dirty="0">
                          <a:latin typeface="Trebuchet MS" panose="020B0603020202020204" pitchFamily="34" charset="0"/>
                        </a:rPr>
                        <a:t>tables and chairs</a:t>
                      </a:r>
                    </a:p>
                    <a:p>
                      <a:pPr>
                        <a:buFont typeface="Arial" panose="020B0604020202020204" pitchFamily="34" charset="0"/>
                        <a:buChar char="•"/>
                      </a:pPr>
                      <a:r>
                        <a:rPr lang="en-GB" sz="1400" dirty="0">
                          <a:latin typeface="Trebuchet MS" panose="020B0603020202020204" pitchFamily="34" charset="0"/>
                        </a:rPr>
                        <a:t>buffet bar</a:t>
                      </a:r>
                    </a:p>
                    <a:p>
                      <a:pPr>
                        <a:buFont typeface="Arial" panose="020B0604020202020204" pitchFamily="34" charset="0"/>
                        <a:buChar char="•"/>
                      </a:pPr>
                      <a:r>
                        <a:rPr lang="en-GB" sz="1400" dirty="0">
                          <a:latin typeface="Trebuchet MS" panose="020B0603020202020204" pitchFamily="34" charset="0"/>
                        </a:rPr>
                        <a:t>bar/café counter</a:t>
                      </a:r>
                    </a:p>
                  </a:txBody>
                  <a:tcPr anchor="ctr">
                    <a:lnL>
                      <a:noFill/>
                    </a:lnL>
                    <a:lnR>
                      <a:noFill/>
                    </a:lnR>
                    <a:lnT>
                      <a:noFill/>
                    </a:lnT>
                    <a:lnB>
                      <a:noFill/>
                    </a:lnB>
                  </a:tcPr>
                </a:tc>
                <a:extLst>
                  <a:ext uri="{0D108BD9-81ED-4DB2-BD59-A6C34878D82A}">
                    <a16:rowId xmlns:a16="http://schemas.microsoft.com/office/drawing/2014/main" val="2509479147"/>
                  </a:ext>
                </a:extLst>
              </a:tr>
            </a:tbl>
          </a:graphicData>
        </a:graphic>
      </p:graphicFrame>
    </p:spTree>
    <p:extLst>
      <p:ext uri="{BB962C8B-B14F-4D97-AF65-F5344CB8AC3E}">
        <p14:creationId xmlns:p14="http://schemas.microsoft.com/office/powerpoint/2010/main" val="44662848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But: Persons with disabilities are diverse!</a:t>
            </a:r>
            <a:endParaRPr dirty="0"/>
          </a:p>
        </p:txBody>
      </p:sp>
      <p:sp>
        <p:nvSpPr>
          <p:cNvPr id="207" name="Google Shape;207;p8"/>
          <p:cNvSpPr txBox="1">
            <a:spLocks noGrp="1"/>
          </p:cNvSpPr>
          <p:nvPr>
            <p:ph type="body" idx="1"/>
          </p:nvPr>
        </p:nvSpPr>
        <p:spPr>
          <a:xfrm>
            <a:off x="296864" y="945136"/>
            <a:ext cx="8562974" cy="316168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760"/>
              <a:buFont typeface="Arial" panose="020B0604020202020204" pitchFamily="34" charset="0"/>
              <a:buChar char="•"/>
            </a:pPr>
            <a:r>
              <a:rPr lang="de-DE" dirty="0"/>
              <a:t>The previously mentioned disabilities are only examples</a:t>
            </a:r>
          </a:p>
          <a:p>
            <a:pPr marL="342900" lvl="0" indent="-342900" algn="l" rtl="0">
              <a:spcBef>
                <a:spcPts val="0"/>
              </a:spcBef>
              <a:spcAft>
                <a:spcPts val="0"/>
              </a:spcAft>
              <a:buSzPts val="1760"/>
              <a:buFont typeface="Arial" panose="020B0604020202020204" pitchFamily="34" charset="0"/>
              <a:buChar char="•"/>
            </a:pPr>
            <a:r>
              <a:rPr lang="de-DE" dirty="0"/>
              <a:t>People can have variations of those, and also combinations of different disabilities</a:t>
            </a:r>
          </a:p>
          <a:p>
            <a:pPr marL="342900" lvl="0" indent="-342900" algn="l" rtl="0">
              <a:spcBef>
                <a:spcPts val="0"/>
              </a:spcBef>
              <a:spcAft>
                <a:spcPts val="0"/>
              </a:spcAft>
              <a:buSzPts val="1760"/>
              <a:buFont typeface="Arial" panose="020B0604020202020204" pitchFamily="34" charset="0"/>
              <a:buChar char="•"/>
            </a:pPr>
            <a:r>
              <a:rPr lang="de-DE" dirty="0"/>
              <a:t>Do NOT jump to conclusions – always ask!</a:t>
            </a:r>
          </a:p>
          <a:p>
            <a:pPr marL="342900" lvl="0" indent="-342900" algn="l" rtl="0">
              <a:spcBef>
                <a:spcPts val="0"/>
              </a:spcBef>
              <a:spcAft>
                <a:spcPts val="0"/>
              </a:spcAft>
              <a:buSzPts val="1760"/>
              <a:buFont typeface="Arial" panose="020B0604020202020204" pitchFamily="34" charset="0"/>
              <a:buChar char="•"/>
            </a:pPr>
            <a:r>
              <a:rPr lang="de-DE" dirty="0"/>
              <a:t>Both on individual level but also for organisations – it is always better to ask representative organisations for input</a:t>
            </a:r>
          </a:p>
          <a:p>
            <a:pPr marL="342900" lvl="0" indent="-342900" algn="l" rtl="0">
              <a:spcBef>
                <a:spcPts val="0"/>
              </a:spcBef>
              <a:spcAft>
                <a:spcPts val="0"/>
              </a:spcAft>
              <a:buSzPts val="1760"/>
              <a:buFont typeface="Arial" panose="020B0604020202020204" pitchFamily="34" charset="0"/>
              <a:buChar char="•"/>
            </a:pPr>
            <a:r>
              <a:rPr lang="de-DE" dirty="0"/>
              <a:t>No „one size fits all“ solution, we need to design and think flexibily</a:t>
            </a:r>
          </a:p>
          <a:p>
            <a:pPr marL="342900" lvl="0" indent="-342900" algn="l" rtl="0">
              <a:spcBef>
                <a:spcPts val="0"/>
              </a:spcBef>
              <a:spcAft>
                <a:spcPts val="0"/>
              </a:spcAft>
              <a:buSzPts val="1760"/>
              <a:buFont typeface="Arial" panose="020B0604020202020204" pitchFamily="34" charset="0"/>
              <a:buChar char="•"/>
            </a:pPr>
            <a:r>
              <a:rPr lang="de-DE" dirty="0"/>
              <a:t>Not only the accessibility of the venue/location/event/activity is important, but also the </a:t>
            </a:r>
            <a:r>
              <a:rPr lang="de-DE" b="1" dirty="0"/>
              <a:t>information</a:t>
            </a:r>
            <a:r>
              <a:rPr lang="de-DE" dirty="0"/>
              <a:t> about it!</a:t>
            </a:r>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dirty="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p:cNvPicPr preferRelativeResize="0"/>
          <p:nvPr/>
        </p:nvPicPr>
        <p:blipFill rotWithShape="1">
          <a:blip r:embed="rId3">
            <a:alphaModFix/>
          </a:blip>
          <a:srcRect t="-1965" b="52076"/>
          <a:stretch/>
        </p:blipFill>
        <p:spPr>
          <a:xfrm>
            <a:off x="-137155" y="2411605"/>
            <a:ext cx="9281161" cy="1989595"/>
          </a:xfrm>
          <a:prstGeom prst="rect">
            <a:avLst/>
          </a:prstGeom>
          <a:noFill/>
          <a:ln>
            <a:noFill/>
          </a:ln>
        </p:spPr>
      </p:pic>
      <p:sp>
        <p:nvSpPr>
          <p:cNvPr id="199" name="Google Shape;199;p7"/>
          <p:cNvSpPr txBox="1"/>
          <p:nvPr/>
        </p:nvSpPr>
        <p:spPr>
          <a:xfrm>
            <a:off x="651509" y="586070"/>
            <a:ext cx="8159751" cy="1456090"/>
          </a:xfrm>
          <a:prstGeom prst="rect">
            <a:avLst/>
          </a:prstGeom>
          <a:noFill/>
          <a:ln>
            <a:noFill/>
          </a:ln>
        </p:spPr>
        <p:txBody>
          <a:bodyPr spcFirstLastPara="1" wrap="square" lIns="0" tIns="0" rIns="0" bIns="0" anchor="t" anchorCtr="0">
            <a:normAutofit/>
          </a:bodyPr>
          <a:lstStyle/>
          <a:p>
            <a:pPr marL="0" marR="0" lvl="0" indent="0" algn="l" rtl="0">
              <a:lnSpc>
                <a:spcPct val="113333"/>
              </a:lnSpc>
              <a:spcBef>
                <a:spcPts val="0"/>
              </a:spcBef>
              <a:spcAft>
                <a:spcPts val="0"/>
              </a:spcAft>
              <a:buClr>
                <a:schemeClr val="lt2"/>
              </a:buClr>
              <a:buSzPts val="2400"/>
              <a:buFont typeface="Noto Sans Symbols"/>
              <a:buNone/>
            </a:pPr>
            <a:r>
              <a:rPr lang="de-DE" sz="3000" b="1" dirty="0">
                <a:solidFill>
                  <a:schemeClr val="accent6"/>
                </a:solidFill>
                <a:latin typeface="Trebuchet MS"/>
                <a:ea typeface="Trebuchet MS"/>
                <a:cs typeface="Trebuchet MS"/>
                <a:sym typeface="Trebuchet MS"/>
              </a:rPr>
              <a:t>Short introduction to EU Tourism policy</a:t>
            </a:r>
            <a:endParaRPr sz="3000" b="1" dirty="0">
              <a:solidFill>
                <a:schemeClr val="accent6"/>
              </a:solidFill>
              <a:latin typeface="Trebuchet MS"/>
              <a:ea typeface="Trebuchet MS"/>
              <a:cs typeface="Trebuchet MS"/>
              <a:sym typeface="Trebuchet MS"/>
            </a:endParaRPr>
          </a:p>
        </p:txBody>
      </p:sp>
    </p:spTree>
    <p:extLst>
      <p:ext uri="{BB962C8B-B14F-4D97-AF65-F5344CB8AC3E}">
        <p14:creationId xmlns:p14="http://schemas.microsoft.com/office/powerpoint/2010/main" val="177178242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EU tourism policy  - introduction</a:t>
            </a:r>
            <a:endParaRPr dirty="0"/>
          </a:p>
        </p:txBody>
      </p:sp>
      <p:sp>
        <p:nvSpPr>
          <p:cNvPr id="207" name="Google Shape;207;p8"/>
          <p:cNvSpPr txBox="1">
            <a:spLocks noGrp="1"/>
          </p:cNvSpPr>
          <p:nvPr>
            <p:ph type="body" idx="1"/>
          </p:nvPr>
        </p:nvSpPr>
        <p:spPr>
          <a:xfrm>
            <a:off x="296864" y="689924"/>
            <a:ext cx="8562974" cy="341690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dirty="0"/>
          </a:p>
          <a:p>
            <a:pPr marL="342900" lvl="0" indent="-342900" algn="l" rtl="0">
              <a:spcBef>
                <a:spcPts val="0"/>
              </a:spcBef>
              <a:spcAft>
                <a:spcPts val="0"/>
              </a:spcAft>
              <a:buSzPts val="1760"/>
              <a:buFont typeface="Arial" panose="020B0604020202020204" pitchFamily="34" charset="0"/>
              <a:buChar char="•"/>
            </a:pPr>
            <a:r>
              <a:rPr lang="de-DE" dirty="0"/>
              <a:t>„Soft“ policy – no hard legislation exists directly on (accessible)tourism</a:t>
            </a:r>
          </a:p>
          <a:p>
            <a:pPr marL="0" lvl="0" indent="0" algn="l" rtl="0">
              <a:spcBef>
                <a:spcPts val="0"/>
              </a:spcBef>
              <a:spcAft>
                <a:spcPts val="0"/>
              </a:spcAft>
              <a:buSzPts val="1760"/>
            </a:pPr>
            <a:endParaRPr lang="de-DE" dirty="0"/>
          </a:p>
          <a:p>
            <a:pPr marL="0" lvl="0" indent="0" algn="l" rtl="0">
              <a:spcBef>
                <a:spcPts val="0"/>
              </a:spcBef>
              <a:spcAft>
                <a:spcPts val="0"/>
              </a:spcAft>
              <a:buSzPts val="1760"/>
            </a:pPr>
            <a:r>
              <a:rPr lang="de-DE" dirty="0"/>
              <a:t>But the EU acts indirectly: </a:t>
            </a:r>
          </a:p>
          <a:p>
            <a:pPr marL="342900" lvl="0" indent="-342900" algn="l" rtl="0">
              <a:spcBef>
                <a:spcPts val="0"/>
              </a:spcBef>
              <a:spcAft>
                <a:spcPts val="0"/>
              </a:spcAft>
              <a:buSzPts val="1760"/>
              <a:buFont typeface="Arial" panose="020B0604020202020204" pitchFamily="34" charset="0"/>
              <a:buChar char="•"/>
            </a:pPr>
            <a:r>
              <a:rPr lang="de-DE" dirty="0"/>
              <a:t>The EU coordinates, resesarches, and highlights good practice examples</a:t>
            </a:r>
          </a:p>
          <a:p>
            <a:pPr marL="342900" lvl="0" indent="-342900" algn="l" rtl="0">
              <a:spcBef>
                <a:spcPts val="0"/>
              </a:spcBef>
              <a:spcAft>
                <a:spcPts val="0"/>
              </a:spcAft>
              <a:buSzPts val="1760"/>
              <a:buFont typeface="Arial" panose="020B0604020202020204" pitchFamily="34" charset="0"/>
              <a:buChar char="•"/>
            </a:pPr>
            <a:r>
              <a:rPr lang="de-DE" dirty="0"/>
              <a:t>Funding of projects such as ours!</a:t>
            </a:r>
          </a:p>
          <a:p>
            <a:pPr marL="342900" lvl="0" indent="-342900" algn="l" rtl="0">
              <a:spcBef>
                <a:spcPts val="0"/>
              </a:spcBef>
              <a:spcAft>
                <a:spcPts val="0"/>
              </a:spcAft>
              <a:buSzPts val="1760"/>
              <a:buFont typeface="Arial" panose="020B0604020202020204" pitchFamily="34" charset="0"/>
              <a:buChar char="•"/>
            </a:pPr>
            <a:r>
              <a:rPr lang="de-DE" dirty="0"/>
              <a:t>Awards, studies, recommendations, pledges, mutual recognition, voluntary collaboration, standards....</a:t>
            </a:r>
          </a:p>
          <a:p>
            <a:pPr marL="342900" lvl="0" indent="-342900" algn="l" rtl="0">
              <a:spcBef>
                <a:spcPts val="0"/>
              </a:spcBef>
              <a:spcAft>
                <a:spcPts val="0"/>
              </a:spcAft>
              <a:buSzPts val="1760"/>
              <a:buFont typeface="Arial" panose="020B0604020202020204" pitchFamily="34" charset="0"/>
              <a:buChar char="•"/>
            </a:pPr>
            <a:r>
              <a:rPr lang="de-DE" dirty="0"/>
              <a:t>Also, parts of the tourism sector are covered by legislation on transport, package travels, consumer rights, web accessibility, etc. </a:t>
            </a:r>
          </a:p>
          <a:p>
            <a:pPr marL="342900" lvl="0" indent="-342900" algn="l" rtl="0">
              <a:spcBef>
                <a:spcPts val="0"/>
              </a:spcBef>
              <a:spcAft>
                <a:spcPts val="0"/>
              </a:spcAft>
              <a:buSzPts val="1760"/>
              <a:buFont typeface="Arial" panose="020B0604020202020204" pitchFamily="34" charset="0"/>
              <a:buChar char="•"/>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dirty="0"/>
          </a:p>
        </p:txBody>
      </p:sp>
    </p:spTree>
    <p:extLst>
      <p:ext uri="{BB962C8B-B14F-4D97-AF65-F5344CB8AC3E}">
        <p14:creationId xmlns:p14="http://schemas.microsoft.com/office/powerpoint/2010/main" val="3062105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Accessible tourism – the benefits</a:t>
            </a:r>
            <a:endParaRPr dirty="0"/>
          </a:p>
        </p:txBody>
      </p:sp>
      <p:sp>
        <p:nvSpPr>
          <p:cNvPr id="207" name="Google Shape;207;p8"/>
          <p:cNvSpPr txBox="1">
            <a:spLocks noGrp="1"/>
          </p:cNvSpPr>
          <p:nvPr>
            <p:ph type="body" idx="1"/>
          </p:nvPr>
        </p:nvSpPr>
        <p:spPr>
          <a:xfrm>
            <a:off x="296864" y="689924"/>
            <a:ext cx="6434349" cy="3223161"/>
          </a:xfrm>
          <a:prstGeom prst="rect">
            <a:avLst/>
          </a:prstGeom>
          <a:noFill/>
          <a:ln>
            <a:noFill/>
          </a:ln>
        </p:spPr>
        <p:txBody>
          <a:bodyPr spcFirstLastPara="1" wrap="square" lIns="0" tIns="0" rIns="0" bIns="0" anchor="t" anchorCtr="0">
            <a:noAutofit/>
          </a:bodyPr>
          <a:lstStyle/>
          <a:p>
            <a:pPr marL="228600" indent="0"/>
            <a:r>
              <a:rPr lang="en-GB" sz="1800" kern="1200" dirty="0"/>
              <a:t>In 2012:</a:t>
            </a:r>
          </a:p>
          <a:p>
            <a:pPr marL="571500" indent="-342900">
              <a:buFont typeface="Arial" panose="020B0604020202020204" pitchFamily="34" charset="0"/>
              <a:buChar char="•"/>
            </a:pPr>
            <a:r>
              <a:rPr lang="en-GB" sz="1800" kern="1200" dirty="0"/>
              <a:t>783 million trips within the EU</a:t>
            </a:r>
          </a:p>
          <a:p>
            <a:pPr marL="571500" indent="-342900">
              <a:buFont typeface="Arial" panose="020B0604020202020204" pitchFamily="34" charset="0"/>
              <a:buChar char="•"/>
            </a:pPr>
            <a:r>
              <a:rPr lang="en-GB" sz="1800" kern="1200" dirty="0"/>
              <a:t>Direct gross value added € 150 billion; </a:t>
            </a:r>
          </a:p>
          <a:p>
            <a:pPr marL="571500" indent="-342900">
              <a:buFont typeface="Arial" panose="020B0604020202020204" pitchFamily="34" charset="0"/>
              <a:buChar char="•"/>
            </a:pPr>
            <a:r>
              <a:rPr lang="en-GB" sz="1800" kern="1200" dirty="0"/>
              <a:t>Multiplier effect  € 356 billion. </a:t>
            </a:r>
          </a:p>
          <a:p>
            <a:endParaRPr lang="en-GB" sz="1800" kern="1200" dirty="0"/>
          </a:p>
          <a:p>
            <a:pPr marL="571500" indent="-342900">
              <a:buFont typeface="Wingdings" panose="05000000000000000000" pitchFamily="2" charset="2"/>
              <a:buChar char="à"/>
            </a:pPr>
            <a:r>
              <a:rPr lang="en-GB" sz="1800" kern="1200" dirty="0">
                <a:sym typeface="Wingdings" panose="05000000000000000000" pitchFamily="2" charset="2"/>
              </a:rPr>
              <a:t>Accessible tourism is not only a right, it is also big business!</a:t>
            </a:r>
          </a:p>
          <a:p>
            <a:pPr marL="571500" indent="-342900">
              <a:buFont typeface="Wingdings" panose="05000000000000000000" pitchFamily="2" charset="2"/>
              <a:buChar char="à"/>
            </a:pPr>
            <a:r>
              <a:rPr lang="en-GB" sz="1800" kern="1200" dirty="0">
                <a:sym typeface="Wingdings" panose="05000000000000000000" pitchFamily="2" charset="2"/>
              </a:rPr>
              <a:t>With an ageing population, accessible tourism is predicted to become even more necessary in the coming years</a:t>
            </a:r>
          </a:p>
          <a:p>
            <a:pPr marL="571500" indent="-342900">
              <a:buFont typeface="Wingdings" panose="05000000000000000000" pitchFamily="2" charset="2"/>
              <a:buChar char="à"/>
            </a:pPr>
            <a:r>
              <a:rPr lang="en-GB" sz="1800" kern="1200" dirty="0">
                <a:sym typeface="Wingdings" panose="05000000000000000000" pitchFamily="2" charset="2"/>
              </a:rPr>
              <a:t>The idea is not to have segregated, accessible destinations but make ALL destinations more accessible</a:t>
            </a:r>
          </a:p>
          <a:p>
            <a:r>
              <a:rPr lang="de-DE" sz="1800" dirty="0">
                <a:sym typeface="Wingdings" panose="05000000000000000000" pitchFamily="2" charset="2"/>
              </a:rPr>
              <a:t> </a:t>
            </a:r>
            <a:r>
              <a:rPr lang="de-DE" sz="1800" dirty="0"/>
              <a:t>Improving accessibility does not only benefit tourists, it is also improving for locals!</a:t>
            </a:r>
          </a:p>
          <a:p>
            <a:endParaRPr lang="de-DE" sz="1100" dirty="0"/>
          </a:p>
          <a:p>
            <a:pPr marL="571500" indent="-342900">
              <a:buFont typeface="Wingdings" panose="05000000000000000000" pitchFamily="2" charset="2"/>
              <a:buChar char="à"/>
            </a:pPr>
            <a:endParaRPr lang="en-GB" sz="1800" dirty="0"/>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dirty="0"/>
          </a:p>
        </p:txBody>
      </p:sp>
      <p:pic>
        <p:nvPicPr>
          <p:cNvPr id="2" name="Picture 1">
            <a:extLst>
              <a:ext uri="{FF2B5EF4-FFF2-40B4-BE49-F238E27FC236}">
                <a16:creationId xmlns:a16="http://schemas.microsoft.com/office/drawing/2014/main" id="{84DB048D-3BA8-4497-375A-5ED8521D76F4}"/>
              </a:ext>
            </a:extLst>
          </p:cNvPr>
          <p:cNvPicPr>
            <a:picLocks noChangeAspect="1"/>
          </p:cNvPicPr>
          <p:nvPr/>
        </p:nvPicPr>
        <p:blipFill rotWithShape="1">
          <a:blip r:embed="rId3"/>
          <a:srcRect l="35077"/>
          <a:stretch/>
        </p:blipFill>
        <p:spPr>
          <a:xfrm>
            <a:off x="6900263" y="1037344"/>
            <a:ext cx="2148716" cy="3288311"/>
          </a:xfrm>
          <a:prstGeom prst="rect">
            <a:avLst/>
          </a:prstGeom>
        </p:spPr>
      </p:pic>
    </p:spTree>
    <p:extLst>
      <p:ext uri="{BB962C8B-B14F-4D97-AF65-F5344CB8AC3E}">
        <p14:creationId xmlns:p14="http://schemas.microsoft.com/office/powerpoint/2010/main" val="218866330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But this is too expensive!</a:t>
            </a:r>
            <a:endParaRPr dirty="0"/>
          </a:p>
        </p:txBody>
      </p:sp>
      <p:sp>
        <p:nvSpPr>
          <p:cNvPr id="2" name="TextBox 1">
            <a:extLst>
              <a:ext uri="{FF2B5EF4-FFF2-40B4-BE49-F238E27FC236}">
                <a16:creationId xmlns:a16="http://schemas.microsoft.com/office/drawing/2014/main" id="{D2853E48-E820-764B-7AAB-05F5B7F6710F}"/>
              </a:ext>
            </a:extLst>
          </p:cNvPr>
          <p:cNvSpPr txBox="1"/>
          <p:nvPr/>
        </p:nvSpPr>
        <p:spPr>
          <a:xfrm>
            <a:off x="-215153" y="945136"/>
            <a:ext cx="8721377" cy="3785652"/>
          </a:xfrm>
          <a:prstGeom prst="rect">
            <a:avLst/>
          </a:prstGeom>
          <a:noFill/>
        </p:spPr>
        <p:txBody>
          <a:bodyPr wrap="square" rtlCol="0">
            <a:spAutoFit/>
          </a:bodyPr>
          <a:lstStyle/>
          <a:p>
            <a:pPr marL="8001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mn-cs"/>
              </a:rPr>
              <a:t>It costs less thank you think. A </a:t>
            </a:r>
            <a:r>
              <a:rPr kumimoji="0" lang="en-GB" sz="2000" b="0" i="0" u="sng" strike="noStrike" kern="1200" cap="none" spc="0" normalizeH="0" baseline="0" noProof="0" dirty="0">
                <a:ln>
                  <a:noFill/>
                </a:ln>
                <a:solidFill>
                  <a:srgbClr val="0000FF"/>
                </a:solidFill>
                <a:effectLst/>
                <a:uLnTx/>
                <a:uFillTx/>
                <a:latin typeface="Trebuchet MS" panose="020B0603020202020204" pitchFamily="34" charset="0"/>
                <a:ea typeface="Times New Roman" panose="02020603050405020304" pitchFamily="18" charset="0"/>
                <a:cs typeface="+mn-cs"/>
                <a:hlinkClick r:id="rId3"/>
              </a:rPr>
              <a:t>2004 study of the Technical University of Zürich</a:t>
            </a:r>
            <a:r>
              <a:rPr kumimoji="0" lang="en-GB" sz="20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mn-cs"/>
              </a:rPr>
              <a:t> showed that the cost of making a new building accessible from its outset only costs on average 1.8 % of the entire construction cost; and it’s even lower (0.5 %) for big projects. This was also confirmed in a </a:t>
            </a:r>
            <a:r>
              <a:rPr kumimoji="0" lang="en-GB" sz="2000" b="0" i="0" u="sng" strike="noStrike" kern="1200" cap="none" spc="0" normalizeH="0" baseline="0" noProof="0" dirty="0">
                <a:ln>
                  <a:noFill/>
                </a:ln>
                <a:solidFill>
                  <a:srgbClr val="0000FF"/>
                </a:solidFill>
                <a:effectLst/>
                <a:uLnTx/>
                <a:uFillTx/>
                <a:latin typeface="Trebuchet MS" panose="020B0603020202020204" pitchFamily="34" charset="0"/>
                <a:ea typeface="Times New Roman" panose="02020603050405020304" pitchFamily="18" charset="0"/>
                <a:cs typeface="+mn-cs"/>
                <a:hlinkClick r:id="rId4"/>
              </a:rPr>
              <a:t>2017 study of the German Council of Cities and Municipalities</a:t>
            </a:r>
            <a:r>
              <a:rPr kumimoji="0" lang="en-GB" sz="20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mn-cs"/>
              </a:rPr>
              <a:t>. </a:t>
            </a:r>
          </a:p>
          <a:p>
            <a:pPr marL="8001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prstClr val="black"/>
                </a:solidFill>
                <a:latin typeface="Trebuchet MS" panose="020B0603020202020204" pitchFamily="34" charset="0"/>
                <a:ea typeface="Times New Roman" panose="02020603050405020304" pitchFamily="18" charset="0"/>
                <a:cs typeface="+mn-cs"/>
              </a:rPr>
              <a:t>The loss of potential customers also has to be taken into account - </a:t>
            </a:r>
            <a:r>
              <a:rPr lang="en-GB" sz="2000" kern="1200" dirty="0">
                <a:solidFill>
                  <a:schemeClr val="tx1"/>
                </a:solidFill>
                <a:effectLst/>
                <a:latin typeface="+mn-lt"/>
                <a:ea typeface="+mn-ea"/>
                <a:cs typeface="+mn-cs"/>
              </a:rPr>
              <a:t>71% of disabled customers with access needs will click away from a website that they find difficult to use. Those customers who click away have an estimated spending power of £11.75 billion in the UK alone</a:t>
            </a:r>
            <a:r>
              <a:rPr lang="en-GB" sz="2000" kern="1200" dirty="0">
                <a:solidFill>
                  <a:prstClr val="black"/>
                </a:solidFill>
                <a:latin typeface="Trebuchet MS" panose="020B0603020202020204" pitchFamily="34" charset="0"/>
                <a:ea typeface="Times New Roman" panose="02020603050405020304" pitchFamily="18" charset="0"/>
                <a:cs typeface="+mn-cs"/>
              </a:rPr>
              <a:t> (source: </a:t>
            </a:r>
            <a:r>
              <a:rPr lang="en-GB" sz="2000" kern="1200" dirty="0">
                <a:solidFill>
                  <a:prstClr val="black"/>
                </a:solidFill>
                <a:latin typeface="Trebuchet MS" panose="020B0603020202020204" pitchFamily="34" charset="0"/>
                <a:ea typeface="Times New Roman" panose="02020603050405020304" pitchFamily="18" charset="0"/>
                <a:cs typeface="+mn-cs"/>
                <a:hlinkClick r:id="rId5"/>
              </a:rPr>
              <a:t>“Click away Pound” survey 2016</a:t>
            </a:r>
            <a:r>
              <a:rPr lang="en-GB" sz="2000" kern="1200" dirty="0">
                <a:solidFill>
                  <a:prstClr val="black"/>
                </a:solidFill>
                <a:latin typeface="Trebuchet MS" panose="020B0603020202020204" pitchFamily="34" charset="0"/>
                <a:ea typeface="Times New Roman" panose="02020603050405020304" pitchFamily="18" charset="0"/>
                <a:cs typeface="+mn-cs"/>
              </a:rPr>
              <a:t>) </a:t>
            </a:r>
            <a:endParaRPr kumimoji="0" lang="en-GB" sz="20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mn-cs"/>
            </a:endParaRPr>
          </a:p>
          <a:p>
            <a:pPr marL="457200"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25000999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2" y="175419"/>
            <a:ext cx="8142153"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Examples of EU actions on accessible tourism</a:t>
            </a:r>
            <a:endParaRPr dirty="0"/>
          </a:p>
        </p:txBody>
      </p:sp>
      <p:sp>
        <p:nvSpPr>
          <p:cNvPr id="207" name="Google Shape;207;p8"/>
          <p:cNvSpPr txBox="1">
            <a:spLocks noGrp="1"/>
          </p:cNvSpPr>
          <p:nvPr>
            <p:ph type="body" idx="1"/>
          </p:nvPr>
        </p:nvSpPr>
        <p:spPr>
          <a:xfrm>
            <a:off x="296864" y="960169"/>
            <a:ext cx="4382712" cy="3911508"/>
          </a:xfrm>
          <a:prstGeom prst="rect">
            <a:avLst/>
          </a:prstGeom>
          <a:noFill/>
          <a:ln>
            <a:noFill/>
          </a:ln>
        </p:spPr>
        <p:txBody>
          <a:bodyPr spcFirstLastPara="1" wrap="square" lIns="0" tIns="0" rIns="0" bIns="0" anchor="t" anchorCtr="0">
            <a:noAutofit/>
          </a:bodyPr>
          <a:lstStyle/>
          <a:p>
            <a:pPr marL="514350" indent="-285750">
              <a:buFont typeface="Arial" panose="020B0604020202020204" pitchFamily="34" charset="0"/>
              <a:buChar char="•"/>
            </a:pPr>
            <a:r>
              <a:rPr lang="de-DE" sz="2000" dirty="0"/>
              <a:t>2022 industrial strategy </a:t>
            </a:r>
            <a:r>
              <a:rPr lang="de-DE" sz="2000" dirty="0">
                <a:hlinkClick r:id="rId3"/>
              </a:rPr>
              <a:t>„</a:t>
            </a:r>
            <a:r>
              <a:rPr lang="en-GB" sz="2000" dirty="0">
                <a:hlinkClick r:id="rId3"/>
              </a:rPr>
              <a:t> Transition Pathway for Tourism</a:t>
            </a:r>
            <a:r>
              <a:rPr lang="en-GB" sz="2000" dirty="0"/>
              <a:t>” include references to accessibility</a:t>
            </a:r>
          </a:p>
          <a:p>
            <a:pPr marL="514350" indent="-285750">
              <a:buFont typeface="Arial" panose="020B0604020202020204" pitchFamily="34" charset="0"/>
              <a:buChar char="•"/>
            </a:pPr>
            <a:r>
              <a:rPr lang="en-GB" sz="2000" dirty="0">
                <a:hlinkClick r:id="rId4"/>
              </a:rPr>
              <a:t>Access City Awards</a:t>
            </a:r>
            <a:endParaRPr lang="en-GB" sz="2000" dirty="0"/>
          </a:p>
          <a:p>
            <a:pPr marL="514350" indent="-285750">
              <a:buFont typeface="Arial" panose="020B0604020202020204" pitchFamily="34" charset="0"/>
              <a:buChar char="•"/>
            </a:pPr>
            <a:r>
              <a:rPr lang="en-GB" sz="2000" dirty="0">
                <a:hlinkClick r:id="rId5"/>
              </a:rPr>
              <a:t>European Capital and Green Pioneer of Smart Tourism</a:t>
            </a:r>
            <a:r>
              <a:rPr lang="en-GB" sz="2000" dirty="0"/>
              <a:t> – accessibility as 1 out of 4 categories</a:t>
            </a:r>
          </a:p>
          <a:p>
            <a:pPr marL="514350" indent="-285750">
              <a:buFont typeface="Arial" panose="020B0604020202020204" pitchFamily="34" charset="0"/>
              <a:buChar char="•"/>
            </a:pPr>
            <a:r>
              <a:rPr lang="en-GB" sz="2000" dirty="0">
                <a:hlinkClick r:id="rId6"/>
              </a:rPr>
              <a:t>Skills for the EU tourism work force</a:t>
            </a:r>
            <a:endParaRPr lang="en-GB" sz="2000" dirty="0"/>
          </a:p>
          <a:p>
            <a:pPr marL="228600" indent="0"/>
            <a:endParaRPr lang="en-GB" sz="20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514350" indent="-285750">
              <a:buFont typeface="Arial" panose="020B0604020202020204" pitchFamily="34" charset="0"/>
              <a:buChar char="•"/>
            </a:pPr>
            <a:endParaRPr lang="en-GB" sz="1800" dirty="0"/>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dirty="0"/>
          </a:p>
        </p:txBody>
      </p:sp>
      <p:pic>
        <p:nvPicPr>
          <p:cNvPr id="4" name="Picture 3" descr="A picture containing outdoor, nature, water, coastal and oceanic landforms&#10;">
            <a:extLst>
              <a:ext uri="{FF2B5EF4-FFF2-40B4-BE49-F238E27FC236}">
                <a16:creationId xmlns:a16="http://schemas.microsoft.com/office/drawing/2014/main" id="{CD58975F-C85B-624F-7879-15A9DFABB3CD}"/>
              </a:ext>
            </a:extLst>
          </p:cNvPr>
          <p:cNvPicPr>
            <a:picLocks noChangeAspect="1"/>
          </p:cNvPicPr>
          <p:nvPr/>
        </p:nvPicPr>
        <p:blipFill>
          <a:blip r:embed="rId7"/>
          <a:stretch>
            <a:fillRect/>
          </a:stretch>
        </p:blipFill>
        <p:spPr>
          <a:xfrm>
            <a:off x="5260329" y="1933975"/>
            <a:ext cx="3714622" cy="2472937"/>
          </a:xfrm>
          <a:prstGeom prst="rect">
            <a:avLst/>
          </a:prstGeom>
        </p:spPr>
      </p:pic>
    </p:spTree>
    <p:extLst>
      <p:ext uri="{BB962C8B-B14F-4D97-AF65-F5344CB8AC3E}">
        <p14:creationId xmlns:p14="http://schemas.microsoft.com/office/powerpoint/2010/main" val="46021304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EU and international standards</a:t>
            </a:r>
            <a:endParaRPr dirty="0"/>
          </a:p>
        </p:txBody>
      </p:sp>
      <p:sp>
        <p:nvSpPr>
          <p:cNvPr id="207" name="Google Shape;207;p8"/>
          <p:cNvSpPr txBox="1">
            <a:spLocks noGrp="1"/>
          </p:cNvSpPr>
          <p:nvPr>
            <p:ph type="body" idx="1"/>
          </p:nvPr>
        </p:nvSpPr>
        <p:spPr>
          <a:xfrm>
            <a:off x="296864" y="960169"/>
            <a:ext cx="8670403" cy="3223161"/>
          </a:xfrm>
          <a:prstGeom prst="rect">
            <a:avLst/>
          </a:prstGeom>
          <a:noFill/>
          <a:ln>
            <a:noFill/>
          </a:ln>
        </p:spPr>
        <p:txBody>
          <a:bodyPr spcFirstLastPara="1" wrap="square" lIns="0" tIns="0" rIns="0" bIns="0" anchor="t" anchorCtr="0">
            <a:noAutofit/>
          </a:bodyPr>
          <a:lstStyle/>
          <a:p>
            <a:pPr marL="514350" indent="-285750">
              <a:buFont typeface="Arial" panose="020B0604020202020204" pitchFamily="34" charset="0"/>
              <a:buChar char="•"/>
            </a:pPr>
            <a:r>
              <a:rPr lang="en-GB" sz="1800" dirty="0"/>
              <a:t>ISO 21902:2021 – “Tourism and related services — Accessible tourism for all — Requirements and recommendations”</a:t>
            </a:r>
          </a:p>
          <a:p>
            <a:pPr marL="228600" indent="0"/>
            <a:endParaRPr lang="en-GB" sz="1800" dirty="0"/>
          </a:p>
          <a:p>
            <a:pPr marL="514350" indent="-285750">
              <a:buFont typeface="Arial" panose="020B0604020202020204" pitchFamily="34" charset="0"/>
              <a:buChar char="•"/>
            </a:pPr>
            <a:r>
              <a:rPr lang="en-GB" sz="1800" dirty="0"/>
              <a:t> EN 17210:2021 – “Accessibility and usability of the built environment - Functional requirements”</a:t>
            </a:r>
          </a:p>
          <a:p>
            <a:pPr marL="514350" indent="-285750">
              <a:buFont typeface="Arial" panose="020B0604020202020204" pitchFamily="34" charset="0"/>
              <a:buChar char="•"/>
            </a:pPr>
            <a:endParaRPr lang="en-GB" sz="1800" dirty="0"/>
          </a:p>
          <a:p>
            <a:pPr marL="228600" indent="0"/>
            <a:r>
              <a:rPr lang="en-GB" sz="1800" dirty="0"/>
              <a:t>BUT: Standards are voluntary and driven by industry so they are not a guarantee for accessibility</a:t>
            </a:r>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lang="de-DE" sz="1800" dirty="0"/>
          </a:p>
          <a:p>
            <a:pPr marL="0" lvl="0" indent="0" algn="l" rtl="0">
              <a:spcBef>
                <a:spcPts val="0"/>
              </a:spcBef>
              <a:spcAft>
                <a:spcPts val="0"/>
              </a:spcAft>
              <a:buSzPts val="1760"/>
            </a:pPr>
            <a:endParaRPr dirty="0"/>
          </a:p>
        </p:txBody>
      </p:sp>
    </p:spTree>
    <p:extLst>
      <p:ext uri="{BB962C8B-B14F-4D97-AF65-F5344CB8AC3E}">
        <p14:creationId xmlns:p14="http://schemas.microsoft.com/office/powerpoint/2010/main" val="26220297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7"/>
          <p:cNvPicPr preferRelativeResize="0"/>
          <p:nvPr/>
        </p:nvPicPr>
        <p:blipFill rotWithShape="1">
          <a:blip r:embed="rId3">
            <a:alphaModFix/>
          </a:blip>
          <a:srcRect t="-1965" b="52076"/>
          <a:stretch/>
        </p:blipFill>
        <p:spPr>
          <a:xfrm>
            <a:off x="-137155" y="2411605"/>
            <a:ext cx="9281161" cy="1989595"/>
          </a:xfrm>
          <a:prstGeom prst="rect">
            <a:avLst/>
          </a:prstGeom>
          <a:noFill/>
          <a:ln>
            <a:noFill/>
          </a:ln>
        </p:spPr>
      </p:pic>
      <p:sp>
        <p:nvSpPr>
          <p:cNvPr id="199" name="Google Shape;199;p7"/>
          <p:cNvSpPr txBox="1"/>
          <p:nvPr/>
        </p:nvSpPr>
        <p:spPr>
          <a:xfrm>
            <a:off x="651509" y="586070"/>
            <a:ext cx="8159751" cy="1456090"/>
          </a:xfrm>
          <a:prstGeom prst="rect">
            <a:avLst/>
          </a:prstGeom>
          <a:noFill/>
          <a:ln>
            <a:noFill/>
          </a:ln>
        </p:spPr>
        <p:txBody>
          <a:bodyPr spcFirstLastPara="1" wrap="square" lIns="0" tIns="0" rIns="0" bIns="0" anchor="t" anchorCtr="0">
            <a:normAutofit/>
          </a:bodyPr>
          <a:lstStyle/>
          <a:p>
            <a:pPr marL="0" marR="0" lvl="0" indent="0" algn="l" rtl="0">
              <a:lnSpc>
                <a:spcPct val="113333"/>
              </a:lnSpc>
              <a:spcBef>
                <a:spcPts val="0"/>
              </a:spcBef>
              <a:spcAft>
                <a:spcPts val="0"/>
              </a:spcAft>
              <a:buClr>
                <a:schemeClr val="lt2"/>
              </a:buClr>
              <a:buSzPts val="2400"/>
              <a:buFont typeface="Noto Sans Symbols"/>
              <a:buNone/>
            </a:pPr>
            <a:r>
              <a:rPr lang="de-DE" sz="3000" b="1" dirty="0">
                <a:solidFill>
                  <a:schemeClr val="accent6"/>
                </a:solidFill>
                <a:latin typeface="Trebuchet MS"/>
                <a:ea typeface="Trebuchet MS"/>
                <a:cs typeface="Trebuchet MS"/>
                <a:sym typeface="Trebuchet MS"/>
              </a:rPr>
              <a:t>D</a:t>
            </a:r>
            <a:r>
              <a:rPr lang="en-GB" sz="3000" b="1" dirty="0" err="1">
                <a:solidFill>
                  <a:schemeClr val="accent6"/>
                </a:solidFill>
                <a:latin typeface="Trebuchet MS"/>
                <a:ea typeface="Trebuchet MS"/>
                <a:cs typeface="Trebuchet MS"/>
                <a:sym typeface="Trebuchet MS"/>
              </a:rPr>
              <a:t>ifferent</a:t>
            </a:r>
            <a:r>
              <a:rPr lang="en-GB" sz="3000" b="1" dirty="0">
                <a:solidFill>
                  <a:schemeClr val="accent6"/>
                </a:solidFill>
                <a:latin typeface="Trebuchet MS"/>
                <a:ea typeface="Trebuchet MS"/>
                <a:cs typeface="Trebuchet MS"/>
                <a:sym typeface="Trebuchet MS"/>
              </a:rPr>
              <a:t> disability and access needs in the context of tourism</a:t>
            </a:r>
            <a:endParaRPr sz="3000" b="1" dirty="0">
              <a:solidFill>
                <a:schemeClr val="accent6"/>
              </a:solidFill>
              <a:latin typeface="Trebuchet MS"/>
              <a:ea typeface="Trebuchet MS"/>
              <a:cs typeface="Trebuchet MS"/>
              <a:sym typeface="Trebuchet M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Last but not least: the Disability Card</a:t>
            </a:r>
            <a:endParaRPr dirty="0"/>
          </a:p>
        </p:txBody>
      </p:sp>
      <p:sp>
        <p:nvSpPr>
          <p:cNvPr id="207" name="Google Shape;207;p8"/>
          <p:cNvSpPr txBox="1">
            <a:spLocks noGrp="1"/>
          </p:cNvSpPr>
          <p:nvPr>
            <p:ph type="body" idx="1"/>
          </p:nvPr>
        </p:nvSpPr>
        <p:spPr>
          <a:xfrm>
            <a:off x="289777" y="689925"/>
            <a:ext cx="6004043" cy="349340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sz="1800" dirty="0"/>
          </a:p>
          <a:p>
            <a:pPr marL="285750" lvl="0" indent="-285750" algn="l" rtl="0">
              <a:spcBef>
                <a:spcPts val="0"/>
              </a:spcBef>
              <a:spcAft>
                <a:spcPts val="0"/>
              </a:spcAft>
              <a:buSzPts val="1760"/>
              <a:buFont typeface="Arial" panose="020B0604020202020204" pitchFamily="34" charset="0"/>
              <a:buChar char="•"/>
            </a:pPr>
            <a:r>
              <a:rPr lang="de-DE" sz="1800" dirty="0"/>
              <a:t>Successful pilot project; flagship initiative under the 2021 European Strategy on the Rights of Persons with Disabilities</a:t>
            </a:r>
          </a:p>
          <a:p>
            <a:pPr marL="285750" lvl="0" indent="-285750" algn="l" rtl="0">
              <a:spcBef>
                <a:spcPts val="0"/>
              </a:spcBef>
              <a:spcAft>
                <a:spcPts val="0"/>
              </a:spcAft>
              <a:buSzPts val="1760"/>
              <a:buFont typeface="Arial" panose="020B0604020202020204" pitchFamily="34" charset="0"/>
              <a:buChar char="•"/>
            </a:pPr>
            <a:r>
              <a:rPr lang="de-DE" sz="1800" dirty="0"/>
              <a:t>Legislative proposal (binding legislation) expected for 2nd semester of 2023</a:t>
            </a:r>
          </a:p>
          <a:p>
            <a:pPr marL="285750" lvl="0" indent="-285750" algn="l" rtl="0">
              <a:spcBef>
                <a:spcPts val="0"/>
              </a:spcBef>
              <a:spcAft>
                <a:spcPts val="0"/>
              </a:spcAft>
              <a:buSzPts val="1760"/>
              <a:buFont typeface="Arial" panose="020B0604020202020204" pitchFamily="34" charset="0"/>
              <a:buChar char="•"/>
            </a:pPr>
            <a:r>
              <a:rPr lang="de-DE" sz="1800" dirty="0"/>
              <a:t>Should cover at the minimum culture, leisure, sport, and transport but basically all services that nationals with disabilities have access to (exception: social security)</a:t>
            </a:r>
          </a:p>
          <a:p>
            <a:pPr marL="285750" lvl="0" indent="-285750" algn="l" rtl="0">
              <a:spcBef>
                <a:spcPts val="0"/>
              </a:spcBef>
              <a:spcAft>
                <a:spcPts val="0"/>
              </a:spcAft>
              <a:buSzPts val="1760"/>
              <a:buFont typeface="Arial" panose="020B0604020202020204" pitchFamily="34" charset="0"/>
              <a:buChar char="•"/>
            </a:pPr>
            <a:r>
              <a:rPr lang="de-DE" sz="1800" dirty="0"/>
              <a:t>Mutual recogntion of disability – if you travel to another Member State temporarily (for example as a tourist) </a:t>
            </a:r>
          </a:p>
          <a:p>
            <a:pPr marL="285750" lvl="0" indent="-285750" algn="l" rtl="0">
              <a:spcBef>
                <a:spcPts val="0"/>
              </a:spcBef>
              <a:spcAft>
                <a:spcPts val="0"/>
              </a:spcAft>
              <a:buSzPts val="1760"/>
              <a:buFont typeface="Arial" panose="020B0604020202020204" pitchFamily="34" charset="0"/>
              <a:buChar char="•"/>
            </a:pPr>
            <a:r>
              <a:rPr lang="de-DE" sz="1800" dirty="0"/>
              <a:t>Aim: Facilitate freedom of movement for persons with disabilities</a:t>
            </a:r>
          </a:p>
          <a:p>
            <a:pPr marL="0" lvl="0" indent="0" algn="l" rtl="0">
              <a:spcBef>
                <a:spcPts val="0"/>
              </a:spcBef>
              <a:spcAft>
                <a:spcPts val="0"/>
              </a:spcAft>
              <a:buSzPts val="1760"/>
            </a:pPr>
            <a:endParaRPr dirty="0"/>
          </a:p>
        </p:txBody>
      </p:sp>
      <p:pic>
        <p:nvPicPr>
          <p:cNvPr id="3" name="Picture 2" descr="Close-up of a disability card">
            <a:extLst>
              <a:ext uri="{FF2B5EF4-FFF2-40B4-BE49-F238E27FC236}">
                <a16:creationId xmlns:a16="http://schemas.microsoft.com/office/drawing/2014/main" id="{C0018FDE-F353-7CC8-2FE6-56BD9BC8F9B6}"/>
              </a:ext>
            </a:extLst>
          </p:cNvPr>
          <p:cNvPicPr>
            <a:picLocks noChangeAspect="1"/>
          </p:cNvPicPr>
          <p:nvPr/>
        </p:nvPicPr>
        <p:blipFill>
          <a:blip r:embed="rId3"/>
          <a:stretch>
            <a:fillRect/>
          </a:stretch>
        </p:blipFill>
        <p:spPr>
          <a:xfrm rot="5400000">
            <a:off x="6123804" y="1452913"/>
            <a:ext cx="3108572" cy="2352266"/>
          </a:xfrm>
          <a:prstGeom prst="rect">
            <a:avLst/>
          </a:prstGeom>
        </p:spPr>
      </p:pic>
    </p:spTree>
    <p:extLst>
      <p:ext uri="{BB962C8B-B14F-4D97-AF65-F5344CB8AC3E}">
        <p14:creationId xmlns:p14="http://schemas.microsoft.com/office/powerpoint/2010/main" val="58398170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Conclusion</a:t>
            </a:r>
            <a:endParaRPr dirty="0"/>
          </a:p>
        </p:txBody>
      </p:sp>
      <p:sp>
        <p:nvSpPr>
          <p:cNvPr id="207" name="Google Shape;207;p8"/>
          <p:cNvSpPr txBox="1">
            <a:spLocks noGrp="1"/>
          </p:cNvSpPr>
          <p:nvPr>
            <p:ph type="body" idx="1"/>
          </p:nvPr>
        </p:nvSpPr>
        <p:spPr>
          <a:xfrm>
            <a:off x="234118" y="1023880"/>
            <a:ext cx="8337388" cy="349340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760"/>
              <a:buFont typeface="Arial" panose="020B0604020202020204" pitchFamily="34" charset="0"/>
              <a:buChar char="•"/>
            </a:pPr>
            <a:r>
              <a:rPr lang="de-DE" dirty="0"/>
              <a:t>There are some initiatives on EU level but the EU could do more</a:t>
            </a:r>
          </a:p>
          <a:p>
            <a:pPr marL="342900" lvl="0" indent="-342900" algn="l" rtl="0">
              <a:spcBef>
                <a:spcPts val="0"/>
              </a:spcBef>
              <a:spcAft>
                <a:spcPts val="0"/>
              </a:spcAft>
              <a:buSzPts val="1760"/>
              <a:buFont typeface="Arial" panose="020B0604020202020204" pitchFamily="34" charset="0"/>
              <a:buChar char="•"/>
            </a:pPr>
            <a:r>
              <a:rPr lang="de-DE" dirty="0"/>
              <a:t>Accessible tourism is at the crossroads of several policies so it has to be adressed in a multi-disciplinary way</a:t>
            </a:r>
          </a:p>
          <a:p>
            <a:pPr marL="342900" lvl="0" indent="-342900" algn="l" rtl="0">
              <a:spcBef>
                <a:spcPts val="0"/>
              </a:spcBef>
              <a:spcAft>
                <a:spcPts val="0"/>
              </a:spcAft>
              <a:buSzPts val="1760"/>
              <a:buFont typeface="Arial" panose="020B0604020202020204" pitchFamily="34" charset="0"/>
              <a:buChar char="•"/>
            </a:pPr>
            <a:r>
              <a:rPr lang="de-DE" dirty="0"/>
              <a:t>There is still a lack of harmonisation – what does „accessible“ mean in the tourism industry? Consumer would like a wider offer, better information, and clear standards.</a:t>
            </a:r>
          </a:p>
          <a:p>
            <a:pPr marL="342900" lvl="0" indent="-342900" algn="l" rtl="0">
              <a:spcBef>
                <a:spcPts val="0"/>
              </a:spcBef>
              <a:spcAft>
                <a:spcPts val="0"/>
              </a:spcAft>
              <a:buSzPts val="1760"/>
              <a:buFont typeface="Arial" panose="020B0604020202020204" pitchFamily="34" charset="0"/>
              <a:buChar char="•"/>
            </a:pPr>
            <a:r>
              <a:rPr lang="de-DE" dirty="0"/>
              <a:t>More binding rules would be preferable to drive the issue forward</a:t>
            </a:r>
            <a:endParaRPr dirty="0"/>
          </a:p>
        </p:txBody>
      </p:sp>
    </p:spTree>
    <p:extLst>
      <p:ext uri="{BB962C8B-B14F-4D97-AF65-F5344CB8AC3E}">
        <p14:creationId xmlns:p14="http://schemas.microsoft.com/office/powerpoint/2010/main" val="370429066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l="729" t="43177" r="41966" b="13670"/>
          <a:stretch/>
        </p:blipFill>
        <p:spPr>
          <a:xfrm>
            <a:off x="791085" y="-38099"/>
            <a:ext cx="8378315" cy="5232400"/>
          </a:xfrm>
          <a:prstGeom prst="rect">
            <a:avLst/>
          </a:prstGeom>
          <a:noFill/>
          <a:ln>
            <a:noFill/>
          </a:ln>
        </p:spPr>
      </p:pic>
      <p:sp>
        <p:nvSpPr>
          <p:cNvPr id="267" name="Google Shape;267;p14"/>
          <p:cNvSpPr/>
          <p:nvPr/>
        </p:nvSpPr>
        <p:spPr>
          <a:xfrm rot="1963611">
            <a:off x="6488879" y="1331317"/>
            <a:ext cx="799810" cy="468771"/>
          </a:xfrm>
          <a:custGeom>
            <a:avLst/>
            <a:gdLst/>
            <a:ahLst/>
            <a:cxnLst/>
            <a:rect l="l" t="t" r="r" b="b"/>
            <a:pathLst>
              <a:path w="936" h="547" extrusionOk="0">
                <a:moveTo>
                  <a:pt x="663" y="0"/>
                </a:moveTo>
                <a:cubicBezTo>
                  <a:pt x="514" y="0"/>
                  <a:pt x="393" y="120"/>
                  <a:pt x="390" y="268"/>
                </a:cubicBezTo>
                <a:cubicBezTo>
                  <a:pt x="297" y="268"/>
                  <a:pt x="297" y="268"/>
                  <a:pt x="297" y="268"/>
                </a:cubicBezTo>
                <a:cubicBezTo>
                  <a:pt x="296" y="261"/>
                  <a:pt x="294" y="253"/>
                  <a:pt x="289" y="246"/>
                </a:cubicBezTo>
                <a:cubicBezTo>
                  <a:pt x="278" y="226"/>
                  <a:pt x="255" y="215"/>
                  <a:pt x="232" y="219"/>
                </a:cubicBezTo>
                <a:cubicBezTo>
                  <a:pt x="226" y="220"/>
                  <a:pt x="219" y="222"/>
                  <a:pt x="213" y="225"/>
                </a:cubicBezTo>
                <a:cubicBezTo>
                  <a:pt x="210" y="227"/>
                  <a:pt x="207" y="230"/>
                  <a:pt x="204" y="232"/>
                </a:cubicBezTo>
                <a:cubicBezTo>
                  <a:pt x="110" y="164"/>
                  <a:pt x="110" y="164"/>
                  <a:pt x="110" y="164"/>
                </a:cubicBezTo>
                <a:cubicBezTo>
                  <a:pt x="111" y="161"/>
                  <a:pt x="112" y="158"/>
                  <a:pt x="113" y="156"/>
                </a:cubicBezTo>
                <a:cubicBezTo>
                  <a:pt x="119" y="134"/>
                  <a:pt x="107" y="111"/>
                  <a:pt x="85" y="104"/>
                </a:cubicBezTo>
                <a:cubicBezTo>
                  <a:pt x="63" y="98"/>
                  <a:pt x="40" y="111"/>
                  <a:pt x="33" y="132"/>
                </a:cubicBezTo>
                <a:cubicBezTo>
                  <a:pt x="27" y="154"/>
                  <a:pt x="40" y="178"/>
                  <a:pt x="62" y="184"/>
                </a:cubicBezTo>
                <a:cubicBezTo>
                  <a:pt x="77" y="188"/>
                  <a:pt x="94" y="183"/>
                  <a:pt x="104" y="172"/>
                </a:cubicBezTo>
                <a:cubicBezTo>
                  <a:pt x="198" y="240"/>
                  <a:pt x="198" y="240"/>
                  <a:pt x="198" y="240"/>
                </a:cubicBezTo>
                <a:cubicBezTo>
                  <a:pt x="193" y="246"/>
                  <a:pt x="190" y="252"/>
                  <a:pt x="188" y="260"/>
                </a:cubicBezTo>
                <a:cubicBezTo>
                  <a:pt x="184" y="274"/>
                  <a:pt x="186" y="289"/>
                  <a:pt x="194" y="302"/>
                </a:cubicBezTo>
                <a:cubicBezTo>
                  <a:pt x="196" y="306"/>
                  <a:pt x="199" y="309"/>
                  <a:pt x="202" y="313"/>
                </a:cubicBezTo>
                <a:cubicBezTo>
                  <a:pt x="71" y="444"/>
                  <a:pt x="71" y="444"/>
                  <a:pt x="71" y="444"/>
                </a:cubicBezTo>
                <a:cubicBezTo>
                  <a:pt x="67" y="441"/>
                  <a:pt x="63" y="440"/>
                  <a:pt x="58" y="438"/>
                </a:cubicBezTo>
                <a:cubicBezTo>
                  <a:pt x="36" y="431"/>
                  <a:pt x="13" y="445"/>
                  <a:pt x="7" y="466"/>
                </a:cubicBezTo>
                <a:cubicBezTo>
                  <a:pt x="0" y="488"/>
                  <a:pt x="13" y="511"/>
                  <a:pt x="35" y="517"/>
                </a:cubicBezTo>
                <a:cubicBezTo>
                  <a:pt x="57" y="524"/>
                  <a:pt x="80" y="511"/>
                  <a:pt x="86" y="489"/>
                </a:cubicBezTo>
                <a:cubicBezTo>
                  <a:pt x="90" y="476"/>
                  <a:pt x="87" y="461"/>
                  <a:pt x="78" y="451"/>
                </a:cubicBezTo>
                <a:cubicBezTo>
                  <a:pt x="210" y="319"/>
                  <a:pt x="210" y="319"/>
                  <a:pt x="210" y="319"/>
                </a:cubicBezTo>
                <a:cubicBezTo>
                  <a:pt x="221" y="327"/>
                  <a:pt x="236" y="331"/>
                  <a:pt x="251" y="329"/>
                </a:cubicBezTo>
                <a:cubicBezTo>
                  <a:pt x="257" y="327"/>
                  <a:pt x="264" y="325"/>
                  <a:pt x="270" y="322"/>
                </a:cubicBezTo>
                <a:cubicBezTo>
                  <a:pt x="286" y="312"/>
                  <a:pt x="296" y="296"/>
                  <a:pt x="297" y="278"/>
                </a:cubicBezTo>
                <a:cubicBezTo>
                  <a:pt x="390" y="278"/>
                  <a:pt x="390" y="278"/>
                  <a:pt x="390" y="278"/>
                </a:cubicBezTo>
                <a:cubicBezTo>
                  <a:pt x="392" y="427"/>
                  <a:pt x="514" y="547"/>
                  <a:pt x="663" y="547"/>
                </a:cubicBezTo>
                <a:cubicBezTo>
                  <a:pt x="814" y="547"/>
                  <a:pt x="936" y="425"/>
                  <a:pt x="936" y="274"/>
                </a:cubicBezTo>
                <a:cubicBezTo>
                  <a:pt x="936" y="123"/>
                  <a:pt x="814" y="0"/>
                  <a:pt x="663" y="0"/>
                </a:cubicBezTo>
                <a:close/>
                <a:moveTo>
                  <a:pt x="265" y="313"/>
                </a:moveTo>
                <a:cubicBezTo>
                  <a:pt x="260" y="316"/>
                  <a:pt x="254" y="318"/>
                  <a:pt x="249" y="319"/>
                </a:cubicBezTo>
                <a:cubicBezTo>
                  <a:pt x="230" y="322"/>
                  <a:pt x="212" y="313"/>
                  <a:pt x="202" y="297"/>
                </a:cubicBezTo>
                <a:cubicBezTo>
                  <a:pt x="196" y="286"/>
                  <a:pt x="194" y="274"/>
                  <a:pt x="197" y="262"/>
                </a:cubicBezTo>
                <a:cubicBezTo>
                  <a:pt x="199" y="256"/>
                  <a:pt x="202" y="250"/>
                  <a:pt x="206" y="246"/>
                </a:cubicBezTo>
                <a:cubicBezTo>
                  <a:pt x="206" y="244"/>
                  <a:pt x="206" y="244"/>
                  <a:pt x="206" y="244"/>
                </a:cubicBezTo>
                <a:cubicBezTo>
                  <a:pt x="209" y="241"/>
                  <a:pt x="214" y="237"/>
                  <a:pt x="219" y="234"/>
                </a:cubicBezTo>
                <a:cubicBezTo>
                  <a:pt x="223" y="231"/>
                  <a:pt x="229" y="229"/>
                  <a:pt x="234" y="228"/>
                </a:cubicBezTo>
                <a:cubicBezTo>
                  <a:pt x="253" y="226"/>
                  <a:pt x="272" y="235"/>
                  <a:pt x="281" y="251"/>
                </a:cubicBezTo>
                <a:cubicBezTo>
                  <a:pt x="294" y="273"/>
                  <a:pt x="287" y="301"/>
                  <a:pt x="265" y="313"/>
                </a:cubicBezTo>
                <a:close/>
              </a:path>
            </a:pathLst>
          </a:custGeom>
          <a:noFill/>
          <a:ln w="25400" cap="flat" cmpd="sng">
            <a:solidFill>
              <a:schemeClr val="accent6"/>
            </a:solidFill>
            <a:prstDash val="solid"/>
            <a:round/>
            <a:headEnd type="none" w="sm" len="sm"/>
            <a:tailEnd type="none" w="sm" len="sm"/>
          </a:ln>
          <a:effectLst>
            <a:outerShdw blurRad="139700" dist="88900" dir="2700000" algn="tl" rotWithShape="0">
              <a:srgbClr val="000000">
                <a:alpha val="35686"/>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accent6"/>
              </a:solidFill>
              <a:latin typeface="Trebuchet MS"/>
              <a:ea typeface="Trebuchet MS"/>
              <a:cs typeface="Trebuchet MS"/>
              <a:sym typeface="Trebuchet MS"/>
            </a:endParaRPr>
          </a:p>
        </p:txBody>
      </p:sp>
      <p:sp>
        <p:nvSpPr>
          <p:cNvPr id="268" name="Google Shape;268;p14"/>
          <p:cNvSpPr/>
          <p:nvPr/>
        </p:nvSpPr>
        <p:spPr>
          <a:xfrm>
            <a:off x="7037388" y="2701925"/>
            <a:ext cx="117475" cy="92075"/>
          </a:xfrm>
          <a:custGeom>
            <a:avLst/>
            <a:gdLst/>
            <a:ahLst/>
            <a:cxnLst/>
            <a:rect l="l" t="t" r="r" b="b"/>
            <a:pathLst>
              <a:path w="74" h="58" extrusionOk="0">
                <a:moveTo>
                  <a:pt x="34" y="2"/>
                </a:moveTo>
                <a:lnTo>
                  <a:pt x="36" y="2"/>
                </a:lnTo>
                <a:lnTo>
                  <a:pt x="36" y="2"/>
                </a:lnTo>
                <a:lnTo>
                  <a:pt x="38" y="0"/>
                </a:lnTo>
                <a:lnTo>
                  <a:pt x="40" y="2"/>
                </a:lnTo>
                <a:lnTo>
                  <a:pt x="44" y="2"/>
                </a:lnTo>
                <a:lnTo>
                  <a:pt x="44" y="8"/>
                </a:lnTo>
                <a:lnTo>
                  <a:pt x="49" y="12"/>
                </a:lnTo>
                <a:lnTo>
                  <a:pt x="51" y="12"/>
                </a:lnTo>
                <a:lnTo>
                  <a:pt x="51" y="12"/>
                </a:lnTo>
                <a:lnTo>
                  <a:pt x="51" y="10"/>
                </a:lnTo>
                <a:lnTo>
                  <a:pt x="51" y="8"/>
                </a:lnTo>
                <a:lnTo>
                  <a:pt x="53" y="8"/>
                </a:lnTo>
                <a:lnTo>
                  <a:pt x="55" y="8"/>
                </a:lnTo>
                <a:lnTo>
                  <a:pt x="57" y="8"/>
                </a:lnTo>
                <a:lnTo>
                  <a:pt x="57" y="12"/>
                </a:lnTo>
                <a:lnTo>
                  <a:pt x="57" y="14"/>
                </a:lnTo>
                <a:lnTo>
                  <a:pt x="59" y="14"/>
                </a:lnTo>
                <a:lnTo>
                  <a:pt x="61" y="16"/>
                </a:lnTo>
                <a:lnTo>
                  <a:pt x="61" y="14"/>
                </a:lnTo>
                <a:lnTo>
                  <a:pt x="63" y="14"/>
                </a:lnTo>
                <a:lnTo>
                  <a:pt x="63" y="19"/>
                </a:lnTo>
                <a:lnTo>
                  <a:pt x="65" y="19"/>
                </a:lnTo>
                <a:lnTo>
                  <a:pt x="65" y="19"/>
                </a:lnTo>
                <a:lnTo>
                  <a:pt x="65" y="27"/>
                </a:lnTo>
                <a:lnTo>
                  <a:pt x="65" y="31"/>
                </a:lnTo>
                <a:lnTo>
                  <a:pt x="65" y="37"/>
                </a:lnTo>
                <a:lnTo>
                  <a:pt x="65" y="37"/>
                </a:lnTo>
                <a:lnTo>
                  <a:pt x="68" y="41"/>
                </a:lnTo>
                <a:lnTo>
                  <a:pt x="70" y="41"/>
                </a:lnTo>
                <a:lnTo>
                  <a:pt x="70" y="41"/>
                </a:lnTo>
                <a:lnTo>
                  <a:pt x="70" y="41"/>
                </a:lnTo>
                <a:lnTo>
                  <a:pt x="72" y="41"/>
                </a:lnTo>
                <a:lnTo>
                  <a:pt x="72" y="45"/>
                </a:lnTo>
                <a:lnTo>
                  <a:pt x="74" y="45"/>
                </a:lnTo>
                <a:lnTo>
                  <a:pt x="74" y="48"/>
                </a:lnTo>
                <a:lnTo>
                  <a:pt x="66" y="46"/>
                </a:lnTo>
                <a:lnTo>
                  <a:pt x="63" y="43"/>
                </a:lnTo>
                <a:lnTo>
                  <a:pt x="61" y="43"/>
                </a:lnTo>
                <a:lnTo>
                  <a:pt x="59" y="43"/>
                </a:lnTo>
                <a:lnTo>
                  <a:pt x="57" y="45"/>
                </a:lnTo>
                <a:lnTo>
                  <a:pt x="55" y="45"/>
                </a:lnTo>
                <a:lnTo>
                  <a:pt x="51" y="48"/>
                </a:lnTo>
                <a:lnTo>
                  <a:pt x="47" y="50"/>
                </a:lnTo>
                <a:lnTo>
                  <a:pt x="47" y="54"/>
                </a:lnTo>
                <a:lnTo>
                  <a:pt x="47" y="56"/>
                </a:lnTo>
                <a:lnTo>
                  <a:pt x="46" y="56"/>
                </a:lnTo>
                <a:lnTo>
                  <a:pt x="44" y="56"/>
                </a:lnTo>
                <a:lnTo>
                  <a:pt x="44" y="56"/>
                </a:lnTo>
                <a:lnTo>
                  <a:pt x="40" y="54"/>
                </a:lnTo>
                <a:lnTo>
                  <a:pt x="36" y="54"/>
                </a:lnTo>
                <a:lnTo>
                  <a:pt x="34" y="54"/>
                </a:lnTo>
                <a:lnTo>
                  <a:pt x="28" y="52"/>
                </a:lnTo>
                <a:lnTo>
                  <a:pt x="27" y="56"/>
                </a:lnTo>
                <a:lnTo>
                  <a:pt x="27" y="56"/>
                </a:lnTo>
                <a:lnTo>
                  <a:pt x="27" y="58"/>
                </a:lnTo>
                <a:lnTo>
                  <a:pt x="25" y="56"/>
                </a:lnTo>
                <a:lnTo>
                  <a:pt x="25" y="56"/>
                </a:lnTo>
                <a:lnTo>
                  <a:pt x="19" y="54"/>
                </a:lnTo>
                <a:lnTo>
                  <a:pt x="17" y="56"/>
                </a:lnTo>
                <a:lnTo>
                  <a:pt x="15" y="56"/>
                </a:lnTo>
                <a:lnTo>
                  <a:pt x="13" y="56"/>
                </a:lnTo>
                <a:lnTo>
                  <a:pt x="9" y="58"/>
                </a:lnTo>
                <a:lnTo>
                  <a:pt x="9" y="58"/>
                </a:lnTo>
                <a:lnTo>
                  <a:pt x="13" y="56"/>
                </a:lnTo>
                <a:lnTo>
                  <a:pt x="13" y="56"/>
                </a:lnTo>
                <a:lnTo>
                  <a:pt x="13" y="54"/>
                </a:lnTo>
                <a:lnTo>
                  <a:pt x="9" y="56"/>
                </a:lnTo>
                <a:lnTo>
                  <a:pt x="8" y="52"/>
                </a:lnTo>
                <a:lnTo>
                  <a:pt x="8" y="52"/>
                </a:lnTo>
                <a:lnTo>
                  <a:pt x="9" y="52"/>
                </a:lnTo>
                <a:lnTo>
                  <a:pt x="9" y="50"/>
                </a:lnTo>
                <a:lnTo>
                  <a:pt x="6" y="50"/>
                </a:lnTo>
                <a:lnTo>
                  <a:pt x="6" y="50"/>
                </a:lnTo>
                <a:lnTo>
                  <a:pt x="4" y="48"/>
                </a:lnTo>
                <a:lnTo>
                  <a:pt x="4" y="48"/>
                </a:lnTo>
                <a:lnTo>
                  <a:pt x="2" y="46"/>
                </a:lnTo>
                <a:lnTo>
                  <a:pt x="2" y="46"/>
                </a:lnTo>
                <a:lnTo>
                  <a:pt x="4" y="43"/>
                </a:lnTo>
                <a:lnTo>
                  <a:pt x="6" y="39"/>
                </a:lnTo>
                <a:lnTo>
                  <a:pt x="6" y="35"/>
                </a:lnTo>
                <a:lnTo>
                  <a:pt x="4" y="33"/>
                </a:lnTo>
                <a:lnTo>
                  <a:pt x="0" y="33"/>
                </a:lnTo>
                <a:lnTo>
                  <a:pt x="2" y="31"/>
                </a:lnTo>
                <a:lnTo>
                  <a:pt x="2" y="29"/>
                </a:lnTo>
                <a:lnTo>
                  <a:pt x="2" y="27"/>
                </a:lnTo>
                <a:lnTo>
                  <a:pt x="2" y="25"/>
                </a:lnTo>
                <a:lnTo>
                  <a:pt x="2" y="21"/>
                </a:lnTo>
                <a:lnTo>
                  <a:pt x="4" y="21"/>
                </a:lnTo>
                <a:lnTo>
                  <a:pt x="4" y="23"/>
                </a:lnTo>
                <a:lnTo>
                  <a:pt x="9" y="23"/>
                </a:lnTo>
                <a:lnTo>
                  <a:pt x="9" y="27"/>
                </a:lnTo>
                <a:lnTo>
                  <a:pt x="9" y="27"/>
                </a:lnTo>
                <a:lnTo>
                  <a:pt x="13" y="27"/>
                </a:lnTo>
                <a:lnTo>
                  <a:pt x="19" y="19"/>
                </a:lnTo>
                <a:lnTo>
                  <a:pt x="19" y="17"/>
                </a:lnTo>
                <a:lnTo>
                  <a:pt x="21" y="17"/>
                </a:lnTo>
                <a:lnTo>
                  <a:pt x="23" y="16"/>
                </a:lnTo>
                <a:lnTo>
                  <a:pt x="23" y="14"/>
                </a:lnTo>
                <a:lnTo>
                  <a:pt x="27" y="12"/>
                </a:lnTo>
                <a:lnTo>
                  <a:pt x="28" y="12"/>
                </a:lnTo>
                <a:lnTo>
                  <a:pt x="30" y="12"/>
                </a:lnTo>
                <a:lnTo>
                  <a:pt x="30" y="14"/>
                </a:lnTo>
                <a:lnTo>
                  <a:pt x="32" y="12"/>
                </a:lnTo>
                <a:lnTo>
                  <a:pt x="32" y="10"/>
                </a:lnTo>
                <a:lnTo>
                  <a:pt x="32" y="10"/>
                </a:lnTo>
                <a:lnTo>
                  <a:pt x="32" y="8"/>
                </a:lnTo>
                <a:lnTo>
                  <a:pt x="32" y="4"/>
                </a:lnTo>
                <a:lnTo>
                  <a:pt x="32" y="2"/>
                </a:lnTo>
                <a:lnTo>
                  <a:pt x="32" y="2"/>
                </a:lnTo>
                <a:lnTo>
                  <a:pt x="34" y="2"/>
                </a:lnTo>
                <a:lnTo>
                  <a:pt x="34" y="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69" name="Google Shape;269;p14"/>
          <p:cNvSpPr txBox="1"/>
          <p:nvPr/>
        </p:nvSpPr>
        <p:spPr>
          <a:xfrm>
            <a:off x="1199185" y="1748341"/>
            <a:ext cx="430396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dirty="0">
                <a:latin typeface="Trebuchet MS" panose="020B0603020202020204" pitchFamily="34" charset="0"/>
              </a:rPr>
              <a:t>Marie Denninghaus</a:t>
            </a:r>
          </a:p>
          <a:p>
            <a:pPr marL="0" marR="0" lvl="0" indent="0" algn="l" rtl="0">
              <a:spcBef>
                <a:spcPts val="0"/>
              </a:spcBef>
              <a:spcAft>
                <a:spcPts val="0"/>
              </a:spcAft>
              <a:buNone/>
            </a:pPr>
            <a:r>
              <a:rPr lang="de-DE" dirty="0">
                <a:latin typeface="Trebuchet MS" panose="020B0603020202020204" pitchFamily="34" charset="0"/>
              </a:rPr>
              <a:t>European Disability Forum</a:t>
            </a:r>
          </a:p>
        </p:txBody>
      </p:sp>
      <p:sp>
        <p:nvSpPr>
          <p:cNvPr id="271" name="Google Shape;271;p14"/>
          <p:cNvSpPr txBox="1"/>
          <p:nvPr/>
        </p:nvSpPr>
        <p:spPr>
          <a:xfrm>
            <a:off x="1221465" y="2698560"/>
            <a:ext cx="337791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1600" dirty="0">
                <a:solidFill>
                  <a:schemeClr val="dk1"/>
                </a:solidFill>
                <a:latin typeface="Trebuchet MS"/>
                <a:ea typeface="Trebuchet MS"/>
                <a:cs typeface="Trebuchet MS"/>
                <a:sym typeface="Trebuchet MS"/>
              </a:rPr>
              <a:t>M</a:t>
            </a:r>
            <a:r>
              <a:rPr lang="en-GB" sz="1600" dirty="0">
                <a:solidFill>
                  <a:schemeClr val="dk1"/>
                </a:solidFill>
                <a:latin typeface="Trebuchet MS"/>
                <a:ea typeface="Trebuchet MS"/>
                <a:cs typeface="Trebuchet MS"/>
                <a:sym typeface="Trebuchet MS"/>
              </a:rPr>
              <a:t>arie.denninghaus@edf-feph.org</a:t>
            </a:r>
            <a:endParaRPr sz="1600" dirty="0">
              <a:solidFill>
                <a:schemeClr val="dk1"/>
              </a:solidFill>
              <a:latin typeface="Trebuchet MS"/>
              <a:ea typeface="Trebuchet MS"/>
              <a:cs typeface="Trebuchet MS"/>
              <a:sym typeface="Trebuchet MS"/>
            </a:endParaRPr>
          </a:p>
        </p:txBody>
      </p:sp>
      <p:sp>
        <p:nvSpPr>
          <p:cNvPr id="272" name="Google Shape;272;p14"/>
          <p:cNvSpPr/>
          <p:nvPr/>
        </p:nvSpPr>
        <p:spPr>
          <a:xfrm>
            <a:off x="657421" y="2753259"/>
            <a:ext cx="168514" cy="102182"/>
          </a:xfrm>
          <a:custGeom>
            <a:avLst/>
            <a:gdLst/>
            <a:ahLst/>
            <a:cxnLst/>
            <a:rect l="l" t="t" r="r" b="b"/>
            <a:pathLst>
              <a:path w="229" h="137" extrusionOk="0">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lt2"/>
          </a:solidFill>
          <a:ln>
            <a:noFill/>
          </a:ln>
        </p:spPr>
        <p:txBody>
          <a:bodyPr spcFirstLastPara="1" wrap="square" lIns="76775" tIns="38375" rIns="76775" bIns="38375" anchor="t" anchorCtr="0">
            <a:noAutofit/>
          </a:bodyPr>
          <a:lstStyle/>
          <a:p>
            <a:pPr marL="0" marR="0" lvl="0" indent="0" algn="l" rtl="0">
              <a:spcBef>
                <a:spcPts val="0"/>
              </a:spcBef>
              <a:spcAft>
                <a:spcPts val="0"/>
              </a:spcAft>
              <a:buNone/>
            </a:pPr>
            <a:endParaRPr sz="1500">
              <a:solidFill>
                <a:schemeClr val="dk2"/>
              </a:solidFill>
              <a:latin typeface="Trebuchet MS"/>
              <a:ea typeface="Trebuchet MS"/>
              <a:cs typeface="Trebuchet MS"/>
              <a:sym typeface="Trebuchet MS"/>
            </a:endParaRPr>
          </a:p>
        </p:txBody>
      </p:sp>
      <p:sp>
        <p:nvSpPr>
          <p:cNvPr id="273" name="Google Shape;273;p14"/>
          <p:cNvSpPr/>
          <p:nvPr/>
        </p:nvSpPr>
        <p:spPr>
          <a:xfrm>
            <a:off x="639128" y="2427551"/>
            <a:ext cx="192091" cy="194696"/>
          </a:xfrm>
          <a:custGeom>
            <a:avLst/>
            <a:gdLst/>
            <a:ahLst/>
            <a:cxnLst/>
            <a:rect l="l" t="t" r="r" b="b"/>
            <a:pathLst>
              <a:path w="67" h="67" extrusionOk="0">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lt2"/>
          </a:solidFill>
          <a:ln>
            <a:noFill/>
          </a:ln>
        </p:spPr>
        <p:txBody>
          <a:bodyPr spcFirstLastPara="1" wrap="square" lIns="76775" tIns="38375" rIns="76775" bIns="38375" anchor="t" anchorCtr="0">
            <a:noAutofit/>
          </a:bodyPr>
          <a:lstStyle/>
          <a:p>
            <a:pPr marL="0" marR="0" lvl="0" indent="0" algn="l" rtl="0">
              <a:spcBef>
                <a:spcPts val="0"/>
              </a:spcBef>
              <a:spcAft>
                <a:spcPts val="0"/>
              </a:spcAft>
              <a:buNone/>
            </a:pPr>
            <a:endParaRPr sz="1500">
              <a:solidFill>
                <a:schemeClr val="dk2"/>
              </a:solidFill>
              <a:latin typeface="Trebuchet MS"/>
              <a:ea typeface="Trebuchet MS"/>
              <a:cs typeface="Trebuchet MS"/>
              <a:sym typeface="Trebuchet MS"/>
            </a:endParaRPr>
          </a:p>
        </p:txBody>
      </p:sp>
      <p:sp>
        <p:nvSpPr>
          <p:cNvPr id="274" name="Google Shape;274;p14"/>
          <p:cNvSpPr txBox="1"/>
          <p:nvPr/>
        </p:nvSpPr>
        <p:spPr>
          <a:xfrm>
            <a:off x="1221466" y="2413894"/>
            <a:ext cx="467051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1600" dirty="0">
                <a:solidFill>
                  <a:schemeClr val="dk1"/>
                </a:solidFill>
                <a:latin typeface="Trebuchet MS"/>
                <a:ea typeface="Trebuchet MS"/>
                <a:cs typeface="Trebuchet MS"/>
                <a:sym typeface="Trebuchet MS"/>
                <a:hlinkClick r:id="rId4"/>
              </a:rPr>
              <a:t>w</a:t>
            </a:r>
            <a:r>
              <a:rPr lang="en-GB" sz="1600" dirty="0">
                <a:solidFill>
                  <a:schemeClr val="dk1"/>
                </a:solidFill>
                <a:latin typeface="Trebuchet MS"/>
                <a:ea typeface="Trebuchet MS"/>
                <a:cs typeface="Trebuchet MS"/>
                <a:sym typeface="Trebuchet MS"/>
                <a:hlinkClick r:id="rId4"/>
              </a:rPr>
              <a:t>ww.edf-feph.org</a:t>
            </a:r>
            <a:r>
              <a:rPr lang="en-GB" sz="1600" dirty="0">
                <a:solidFill>
                  <a:schemeClr val="dk1"/>
                </a:solidFill>
                <a:latin typeface="Trebuchet MS"/>
                <a:ea typeface="Trebuchet MS"/>
                <a:cs typeface="Trebuchet MS"/>
                <a:sym typeface="Trebuchet MS"/>
              </a:rPr>
              <a:t> </a:t>
            </a:r>
            <a:endParaRPr sz="1600" dirty="0">
              <a:solidFill>
                <a:schemeClr val="dk1"/>
              </a:solidFill>
              <a:latin typeface="Trebuchet MS"/>
              <a:ea typeface="Trebuchet MS"/>
              <a:cs typeface="Trebuchet MS"/>
              <a:sym typeface="Trebuchet MS"/>
            </a:endParaRPr>
          </a:p>
        </p:txBody>
      </p:sp>
      <p:sp>
        <p:nvSpPr>
          <p:cNvPr id="275" name="Google Shape;275;p14"/>
          <p:cNvSpPr/>
          <p:nvPr/>
        </p:nvSpPr>
        <p:spPr>
          <a:xfrm>
            <a:off x="603173" y="1781618"/>
            <a:ext cx="267354" cy="270985"/>
          </a:xfrm>
          <a:custGeom>
            <a:avLst/>
            <a:gdLst/>
            <a:ahLst/>
            <a:cxnLst/>
            <a:rect l="l" t="t" r="r" b="b"/>
            <a:pathLst>
              <a:path w="1500" h="1500" extrusionOk="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lt2"/>
          </a:solidFill>
          <a:ln>
            <a:noFill/>
          </a:ln>
        </p:spPr>
        <p:txBody>
          <a:bodyPr spcFirstLastPara="1" wrap="square" lIns="38400" tIns="19200" rIns="38400" bIns="192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sp>
        <p:nvSpPr>
          <p:cNvPr id="286" name="Google Shape;286;p14"/>
          <p:cNvSpPr/>
          <p:nvPr/>
        </p:nvSpPr>
        <p:spPr>
          <a:xfrm>
            <a:off x="814388" y="4733187"/>
            <a:ext cx="26988" cy="26988"/>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Trebuchet MS"/>
              <a:ea typeface="Trebuchet MS"/>
              <a:cs typeface="Trebuchet MS"/>
              <a:sym typeface="Trebuchet MS"/>
            </a:endParaRPr>
          </a:p>
        </p:txBody>
      </p:sp>
      <p:pic>
        <p:nvPicPr>
          <p:cNvPr id="287" name="Google Shape;287;p14"/>
          <p:cNvPicPr preferRelativeResize="0"/>
          <p:nvPr/>
        </p:nvPicPr>
        <p:blipFill rotWithShape="1">
          <a:blip r:embed="rId5">
            <a:alphaModFix/>
          </a:blip>
          <a:srcRect/>
          <a:stretch/>
        </p:blipFill>
        <p:spPr>
          <a:xfrm>
            <a:off x="629655" y="200660"/>
            <a:ext cx="2775008" cy="117687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Recap: What is disability?</a:t>
            </a:r>
            <a:endParaRPr dirty="0"/>
          </a:p>
        </p:txBody>
      </p:sp>
      <p:sp>
        <p:nvSpPr>
          <p:cNvPr id="207" name="Google Shape;207;p8"/>
          <p:cNvSpPr txBox="1">
            <a:spLocks noGrp="1"/>
          </p:cNvSpPr>
          <p:nvPr>
            <p:ph type="body" idx="1"/>
          </p:nvPr>
        </p:nvSpPr>
        <p:spPr>
          <a:xfrm>
            <a:off x="577517" y="876360"/>
            <a:ext cx="7680960" cy="240827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r>
              <a:rPr lang="en-GB" sz="2000" dirty="0"/>
              <a:t>There is no single agreed upon definition of disability. EDF uses the UN Convention of on the Rights of Persons with Disabilities (UN CRPD), ratified by the EU and all Member States, entails a shift away from charity/medical perspectives towards a </a:t>
            </a:r>
            <a:r>
              <a:rPr lang="en-GB" sz="2000" b="1" dirty="0"/>
              <a:t>human rights perspective</a:t>
            </a:r>
            <a:r>
              <a:rPr lang="en-GB" sz="2000" dirty="0"/>
              <a:t>. The definition of disability is therefore:</a:t>
            </a:r>
          </a:p>
          <a:p>
            <a:pPr marL="0" lvl="0" indent="0" algn="l" rtl="0">
              <a:spcBef>
                <a:spcPts val="0"/>
              </a:spcBef>
              <a:spcAft>
                <a:spcPts val="0"/>
              </a:spcAft>
              <a:buSzPts val="1760"/>
            </a:pPr>
            <a:endParaRPr lang="en-GB" sz="2000" dirty="0"/>
          </a:p>
          <a:p>
            <a:pPr marL="0" lvl="0" indent="0" algn="l" rtl="0">
              <a:spcBef>
                <a:spcPts val="0"/>
              </a:spcBef>
              <a:spcAft>
                <a:spcPts val="0"/>
              </a:spcAft>
              <a:buSzPts val="1760"/>
            </a:pPr>
            <a:r>
              <a:rPr lang="en-GB" sz="2000" dirty="0"/>
              <a:t>“</a:t>
            </a:r>
            <a:r>
              <a:rPr lang="en-GB" sz="2000" i="1" dirty="0"/>
              <a:t>Persons with disabilities include those who have long-term physical, mental, intellectual or sensory impairments which in interaction with various barriers may hinder their full and effective participation in society on an equal basis with others</a:t>
            </a:r>
            <a:r>
              <a:rPr lang="en-GB" sz="2000" dirty="0"/>
              <a:t>.“</a:t>
            </a:r>
          </a:p>
          <a:p>
            <a:pPr marL="0" lvl="0" indent="0" algn="l" rtl="0">
              <a:spcBef>
                <a:spcPts val="0"/>
              </a:spcBef>
              <a:spcAft>
                <a:spcPts val="0"/>
              </a:spcAft>
              <a:buSzPts val="1760"/>
            </a:pPr>
            <a:endParaRPr lang="en-GB" sz="2000" dirty="0"/>
          </a:p>
          <a:p>
            <a:pPr marL="0" lvl="0" indent="0" algn="l" rtl="0">
              <a:spcBef>
                <a:spcPts val="0"/>
              </a:spcBef>
              <a:spcAft>
                <a:spcPts val="0"/>
              </a:spcAft>
              <a:buSzPts val="1760"/>
            </a:pPr>
            <a:r>
              <a:rPr lang="en-GB" sz="2000" dirty="0">
                <a:sym typeface="Wingdings" panose="05000000000000000000" pitchFamily="2" charset="2"/>
              </a:rPr>
              <a:t> Disability is a flexible concept, there are no “categories”!</a:t>
            </a:r>
            <a:endParaRPr sz="2000" dirty="0"/>
          </a:p>
        </p:txBody>
      </p:sp>
    </p:spTree>
    <p:extLst>
      <p:ext uri="{BB962C8B-B14F-4D97-AF65-F5344CB8AC3E}">
        <p14:creationId xmlns:p14="http://schemas.microsoft.com/office/powerpoint/2010/main" val="401176227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Some examples of disabilities </a:t>
            </a:r>
            <a:endParaRPr dirty="0"/>
          </a:p>
        </p:txBody>
      </p:sp>
      <p:sp>
        <p:nvSpPr>
          <p:cNvPr id="207" name="Google Shape;207;p8"/>
          <p:cNvSpPr txBox="1">
            <a:spLocks noGrp="1"/>
          </p:cNvSpPr>
          <p:nvPr>
            <p:ph type="body" idx="1"/>
          </p:nvPr>
        </p:nvSpPr>
        <p:spPr>
          <a:xfrm>
            <a:off x="290513" y="876360"/>
            <a:ext cx="5910984" cy="240827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r>
              <a:rPr lang="de-DE" sz="2000" dirty="0"/>
              <a:t>Persons with </a:t>
            </a:r>
            <a:r>
              <a:rPr lang="de-DE" sz="2000" b="1" dirty="0"/>
              <a:t>mobility impairments</a:t>
            </a:r>
          </a:p>
          <a:p>
            <a:pPr marL="0" lvl="0" indent="0" algn="l" rtl="0">
              <a:spcBef>
                <a:spcPts val="0"/>
              </a:spcBef>
              <a:spcAft>
                <a:spcPts val="0"/>
              </a:spcAft>
              <a:buSzPts val="1760"/>
            </a:pPr>
            <a:endParaRPr lang="de-DE" sz="2000" dirty="0"/>
          </a:p>
          <a:p>
            <a:pPr marL="342900" lvl="0" indent="-342900" algn="l" rtl="0">
              <a:spcBef>
                <a:spcPts val="0"/>
              </a:spcBef>
              <a:spcAft>
                <a:spcPts val="0"/>
              </a:spcAft>
              <a:buSzPts val="1760"/>
              <a:buFont typeface="Arial" panose="020B0604020202020204" pitchFamily="34" charset="0"/>
              <a:buChar char="•"/>
            </a:pPr>
            <a:r>
              <a:rPr lang="en-GB" sz="2000" dirty="0"/>
              <a:t>Persons using wheelchairs or other kinds of mobility equipment like crutches, canes, walking frames, etc.</a:t>
            </a:r>
          </a:p>
          <a:p>
            <a:pPr marL="342900" lvl="0" indent="-342900" algn="l" rtl="0">
              <a:spcBef>
                <a:spcPts val="0"/>
              </a:spcBef>
              <a:spcAft>
                <a:spcPts val="0"/>
              </a:spcAft>
              <a:buSzPts val="1760"/>
              <a:buFont typeface="Arial" panose="020B0604020202020204" pitchFamily="34" charset="0"/>
              <a:buChar char="•"/>
            </a:pPr>
            <a:r>
              <a:rPr lang="en-GB" sz="2000" dirty="0"/>
              <a:t>Persons with artificial or missing limbs. </a:t>
            </a:r>
          </a:p>
          <a:p>
            <a:pPr marL="342900" lvl="0" indent="-342900" algn="l" rtl="0">
              <a:spcBef>
                <a:spcPts val="0"/>
              </a:spcBef>
              <a:spcAft>
                <a:spcPts val="0"/>
              </a:spcAft>
              <a:buSzPts val="1760"/>
              <a:buFont typeface="Arial" panose="020B0604020202020204" pitchFamily="34" charset="0"/>
              <a:buChar char="•"/>
            </a:pPr>
            <a:r>
              <a:rPr lang="en-GB" sz="2000" dirty="0"/>
              <a:t>Person of short/tall stature.</a:t>
            </a:r>
          </a:p>
          <a:p>
            <a:pPr marL="342900" lvl="0" indent="-342900" algn="l" rtl="0">
              <a:spcBef>
                <a:spcPts val="0"/>
              </a:spcBef>
              <a:spcAft>
                <a:spcPts val="0"/>
              </a:spcAft>
              <a:buSzPts val="1760"/>
              <a:buFont typeface="Arial" panose="020B0604020202020204" pitchFamily="34" charset="0"/>
              <a:buChar char="•"/>
            </a:pPr>
            <a:r>
              <a:rPr lang="en-GB" sz="2000" dirty="0"/>
              <a:t>Many mobility impairments are not visible (e.g. heart disorders, diabetes), but still make it difficult for persons to move around</a:t>
            </a:r>
          </a:p>
          <a:p>
            <a:pPr marL="0" lvl="0" indent="0" algn="l" rtl="0">
              <a:spcBef>
                <a:spcPts val="0"/>
              </a:spcBef>
              <a:spcAft>
                <a:spcPts val="0"/>
              </a:spcAft>
              <a:buSzPts val="1760"/>
            </a:pPr>
            <a:endParaRPr sz="2000" dirty="0"/>
          </a:p>
        </p:txBody>
      </p:sp>
      <p:pic>
        <p:nvPicPr>
          <p:cNvPr id="2" name="Picture 1" descr="A female wheelchair user with a red jacket pressing the assistance button in a railway station">
            <a:extLst>
              <a:ext uri="{FF2B5EF4-FFF2-40B4-BE49-F238E27FC236}">
                <a16:creationId xmlns:a16="http://schemas.microsoft.com/office/drawing/2014/main" id="{C2CA6702-05DB-D424-AA59-5913699A207C}"/>
              </a:ext>
            </a:extLst>
          </p:cNvPr>
          <p:cNvPicPr>
            <a:picLocks noChangeAspect="1"/>
          </p:cNvPicPr>
          <p:nvPr/>
        </p:nvPicPr>
        <p:blipFill>
          <a:blip r:embed="rId3"/>
          <a:stretch>
            <a:fillRect/>
          </a:stretch>
        </p:blipFill>
        <p:spPr>
          <a:xfrm>
            <a:off x="6201497" y="1703077"/>
            <a:ext cx="2651990" cy="1767993"/>
          </a:xfrm>
          <a:prstGeom prst="rect">
            <a:avLst/>
          </a:prstGeom>
        </p:spPr>
      </p:pic>
      <p:sp>
        <p:nvSpPr>
          <p:cNvPr id="4" name="TextBox 3">
            <a:extLst>
              <a:ext uri="{FF2B5EF4-FFF2-40B4-BE49-F238E27FC236}">
                <a16:creationId xmlns:a16="http://schemas.microsoft.com/office/drawing/2014/main" id="{0D4CC16E-8B9D-83C1-EB44-21B4E09F8F45}"/>
              </a:ext>
            </a:extLst>
          </p:cNvPr>
          <p:cNvSpPr txBox="1"/>
          <p:nvPr/>
        </p:nvSpPr>
        <p:spPr>
          <a:xfrm>
            <a:off x="5970606" y="3471070"/>
            <a:ext cx="3113772" cy="317972"/>
          </a:xfrm>
          <a:prstGeom prst="rect">
            <a:avLst/>
          </a:prstGeom>
          <a:noFill/>
        </p:spPr>
        <p:txBody>
          <a:bodyPr wrap="square">
            <a:spAutoFit/>
          </a:bodyPr>
          <a:lstStyle/>
          <a:p>
            <a:pPr algn="r">
              <a:lnSpc>
                <a:spcPct val="115000"/>
              </a:lnSpc>
              <a:spcAft>
                <a:spcPts val="1000"/>
              </a:spcAft>
            </a:pPr>
            <a:r>
              <a:rPr lang="de-DE" sz="900" i="1"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rPr>
              <a:t>Copyright: Joite |Berliner Verkehrsbetriebe (BVG</a:t>
            </a:r>
            <a:r>
              <a:rPr lang="de-DE" sz="1400" i="1"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16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67342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Possible accessibility needs</a:t>
            </a:r>
            <a:endParaRPr dirty="0"/>
          </a:p>
        </p:txBody>
      </p:sp>
      <p:sp>
        <p:nvSpPr>
          <p:cNvPr id="207" name="Google Shape;207;p8"/>
          <p:cNvSpPr txBox="1">
            <a:spLocks noGrp="1"/>
          </p:cNvSpPr>
          <p:nvPr>
            <p:ph type="body" idx="1"/>
          </p:nvPr>
        </p:nvSpPr>
        <p:spPr>
          <a:xfrm>
            <a:off x="296864" y="945136"/>
            <a:ext cx="8562974" cy="31616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dirty="0"/>
          </a:p>
        </p:txBody>
      </p:sp>
      <p:sp>
        <p:nvSpPr>
          <p:cNvPr id="2" name="TextBox 1">
            <a:extLst>
              <a:ext uri="{FF2B5EF4-FFF2-40B4-BE49-F238E27FC236}">
                <a16:creationId xmlns:a16="http://schemas.microsoft.com/office/drawing/2014/main" id="{39E530C9-78C8-A0F2-5846-0024A0B332DE}"/>
              </a:ext>
            </a:extLst>
          </p:cNvPr>
          <p:cNvSpPr txBox="1"/>
          <p:nvPr/>
        </p:nvSpPr>
        <p:spPr>
          <a:xfrm>
            <a:off x="660828" y="1091133"/>
            <a:ext cx="4187798" cy="3539430"/>
          </a:xfrm>
          <a:prstGeom prst="rect">
            <a:avLst/>
          </a:prstGeom>
          <a:noFill/>
        </p:spPr>
        <p:txBody>
          <a:bodyPr wrap="square" rtlCol="0">
            <a:spAutoFit/>
          </a:bodyPr>
          <a:lstStyle/>
          <a:p>
            <a:pPr marL="171450" indent="-171450">
              <a:buFont typeface="Arial" panose="020B0604020202020204" pitchFamily="34" charset="0"/>
              <a:buChar char="•"/>
            </a:pPr>
            <a:r>
              <a:rPr lang="de-DE" sz="2000" dirty="0">
                <a:latin typeface="Trebuchet MS" panose="020B0603020202020204" pitchFamily="34" charset="0"/>
              </a:rPr>
              <a:t>Step-free access</a:t>
            </a:r>
          </a:p>
          <a:p>
            <a:pPr marL="171450" indent="-171450">
              <a:buFont typeface="Arial" panose="020B0604020202020204" pitchFamily="34" charset="0"/>
              <a:buChar char="•"/>
            </a:pPr>
            <a:r>
              <a:rPr lang="de-DE" sz="2000" dirty="0">
                <a:latin typeface="Trebuchet MS" panose="020B0603020202020204" pitchFamily="34" charset="0"/>
              </a:rPr>
              <a:t>Handrails</a:t>
            </a:r>
          </a:p>
          <a:p>
            <a:pPr marL="171450" indent="-171450">
              <a:buFont typeface="Arial" panose="020B0604020202020204" pitchFamily="34" charset="0"/>
              <a:buChar char="•"/>
            </a:pPr>
            <a:r>
              <a:rPr lang="de-DE" sz="2000" dirty="0">
                <a:latin typeface="Trebuchet MS" panose="020B0603020202020204" pitchFamily="34" charset="0"/>
              </a:rPr>
              <a:t>Lower counters/tables</a:t>
            </a:r>
          </a:p>
          <a:p>
            <a:pPr marL="171450" indent="-171450">
              <a:buFont typeface="Arial" panose="020B0604020202020204" pitchFamily="34" charset="0"/>
              <a:buChar char="•"/>
            </a:pPr>
            <a:r>
              <a:rPr lang="de-DE" sz="2000" dirty="0">
                <a:latin typeface="Trebuchet MS" panose="020B0603020202020204" pitchFamily="34" charset="0"/>
              </a:rPr>
              <a:t>Smooth surfaces but not slippery</a:t>
            </a:r>
          </a:p>
          <a:p>
            <a:pPr marL="171450" indent="-171450">
              <a:buFont typeface="Arial" panose="020B0604020202020204" pitchFamily="34" charset="0"/>
              <a:buChar char="•"/>
            </a:pPr>
            <a:r>
              <a:rPr lang="de-DE" sz="2000" dirty="0">
                <a:latin typeface="Trebuchet MS" panose="020B0603020202020204" pitchFamily="34" charset="0"/>
              </a:rPr>
              <a:t>Websites and mobile applications accessible with limited dexterity/movement</a:t>
            </a:r>
          </a:p>
          <a:p>
            <a:pPr marL="171450" indent="-171450">
              <a:buFont typeface="Arial" panose="020B0604020202020204" pitchFamily="34" charset="0"/>
              <a:buChar char="•"/>
            </a:pPr>
            <a:r>
              <a:rPr lang="de-DE" sz="2000" dirty="0">
                <a:latin typeface="Trebuchet MS" panose="020B0603020202020204" pitchFamily="34" charset="0"/>
              </a:rPr>
              <a:t>Assistance service e.g. to carry luggage</a:t>
            </a:r>
          </a:p>
          <a:p>
            <a:pPr marL="171450" indent="-171450">
              <a:buFont typeface="Arial" panose="020B0604020202020204" pitchFamily="34" charset="0"/>
              <a:buChar char="•"/>
            </a:pPr>
            <a:r>
              <a:rPr lang="de-DE" sz="2000" dirty="0">
                <a:latin typeface="Trebuchet MS" panose="020B0603020202020204" pitchFamily="34" charset="0"/>
              </a:rPr>
              <a:t>Amenities for Assistance Dogs</a:t>
            </a:r>
          </a:p>
          <a:p>
            <a:pPr marL="171450" indent="-171450">
              <a:buFont typeface="Arial" panose="020B0604020202020204" pitchFamily="34" charset="0"/>
              <a:buChar char="•"/>
            </a:pPr>
            <a:endParaRPr lang="de-DE" sz="1200" dirty="0">
              <a:latin typeface="Trebuchet MS" panose="020B0603020202020204" pitchFamily="34" charset="0"/>
            </a:endParaRPr>
          </a:p>
          <a:p>
            <a:pPr marL="171450" indent="-171450">
              <a:buFont typeface="Arial" panose="020B0604020202020204" pitchFamily="34" charset="0"/>
              <a:buChar char="•"/>
            </a:pPr>
            <a:endParaRPr lang="en-GB" sz="1200" dirty="0">
              <a:latin typeface="Trebuchet MS" panose="020B0603020202020204" pitchFamily="34" charset="0"/>
            </a:endParaRPr>
          </a:p>
        </p:txBody>
      </p:sp>
      <p:pic>
        <p:nvPicPr>
          <p:cNvPr id="4" name="Picture 3" descr="A person on a wheelchair approaching a ramp">
            <a:extLst>
              <a:ext uri="{FF2B5EF4-FFF2-40B4-BE49-F238E27FC236}">
                <a16:creationId xmlns:a16="http://schemas.microsoft.com/office/drawing/2014/main" id="{354471DF-1A25-BF4C-379F-E63BCD1789C8}"/>
              </a:ext>
            </a:extLst>
          </p:cNvPr>
          <p:cNvPicPr>
            <a:picLocks noChangeAspect="1"/>
          </p:cNvPicPr>
          <p:nvPr/>
        </p:nvPicPr>
        <p:blipFill>
          <a:blip r:embed="rId3"/>
          <a:stretch>
            <a:fillRect/>
          </a:stretch>
        </p:blipFill>
        <p:spPr>
          <a:xfrm>
            <a:off x="5596931" y="1951210"/>
            <a:ext cx="3332243" cy="2410827"/>
          </a:xfrm>
          <a:prstGeom prst="rect">
            <a:avLst/>
          </a:prstGeom>
        </p:spPr>
      </p:pic>
    </p:spTree>
    <p:extLst>
      <p:ext uri="{BB962C8B-B14F-4D97-AF65-F5344CB8AC3E}">
        <p14:creationId xmlns:p14="http://schemas.microsoft.com/office/powerpoint/2010/main" val="18463314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Some examples of disabilities </a:t>
            </a:r>
            <a:endParaRPr dirty="0"/>
          </a:p>
        </p:txBody>
      </p:sp>
      <p:sp>
        <p:nvSpPr>
          <p:cNvPr id="207" name="Google Shape;207;p8"/>
          <p:cNvSpPr txBox="1">
            <a:spLocks noGrp="1"/>
          </p:cNvSpPr>
          <p:nvPr>
            <p:ph type="body" idx="1"/>
          </p:nvPr>
        </p:nvSpPr>
        <p:spPr>
          <a:xfrm>
            <a:off x="290513" y="876360"/>
            <a:ext cx="5022632" cy="240827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r>
              <a:rPr lang="de-DE" sz="2000" dirty="0"/>
              <a:t>Persons who are </a:t>
            </a:r>
            <a:r>
              <a:rPr lang="de-DE" sz="2000" b="1" dirty="0"/>
              <a:t>blind or partially sighted</a:t>
            </a:r>
          </a:p>
          <a:p>
            <a:pPr marL="0" lvl="0" indent="0" algn="l" rtl="0">
              <a:spcBef>
                <a:spcPts val="0"/>
              </a:spcBef>
              <a:spcAft>
                <a:spcPts val="0"/>
              </a:spcAft>
              <a:buSzPts val="1760"/>
            </a:pPr>
            <a:endParaRPr lang="de-DE" sz="2000" dirty="0"/>
          </a:p>
          <a:p>
            <a:pPr marL="342900" lvl="0" indent="-342900" algn="l" rtl="0">
              <a:spcBef>
                <a:spcPts val="0"/>
              </a:spcBef>
              <a:spcAft>
                <a:spcPts val="0"/>
              </a:spcAft>
              <a:buSzPts val="1760"/>
              <a:buFont typeface="Arial" panose="020B0604020202020204" pitchFamily="34" charset="0"/>
              <a:buChar char="•"/>
            </a:pPr>
            <a:r>
              <a:rPr lang="en-GB" sz="2000" dirty="0"/>
              <a:t>Some persons who are blind or partially sighted use white canes. </a:t>
            </a:r>
          </a:p>
          <a:p>
            <a:pPr marL="342900" lvl="0" indent="-342900" algn="l" rtl="0">
              <a:spcBef>
                <a:spcPts val="0"/>
              </a:spcBef>
              <a:spcAft>
                <a:spcPts val="0"/>
              </a:spcAft>
              <a:buSzPts val="1760"/>
              <a:buFont typeface="Arial" panose="020B0604020202020204" pitchFamily="34" charset="0"/>
              <a:buChar char="•"/>
            </a:pPr>
            <a:r>
              <a:rPr lang="en-GB" sz="2000" dirty="0"/>
              <a:t>A red and white cane often indicates that the person is deaf-blind.</a:t>
            </a:r>
          </a:p>
          <a:p>
            <a:pPr marL="342900" lvl="0" indent="-342900" algn="l" rtl="0">
              <a:spcBef>
                <a:spcPts val="0"/>
              </a:spcBef>
              <a:spcAft>
                <a:spcPts val="0"/>
              </a:spcAft>
              <a:buSzPts val="1760"/>
              <a:buFont typeface="Arial" panose="020B0604020202020204" pitchFamily="34" charset="0"/>
              <a:buChar char="•"/>
            </a:pPr>
            <a:r>
              <a:rPr lang="en-GB" sz="2000" dirty="0"/>
              <a:t>Some people might wear dark glasses.</a:t>
            </a:r>
          </a:p>
          <a:p>
            <a:pPr marL="342900" lvl="0" indent="-342900" algn="l" rtl="0">
              <a:spcBef>
                <a:spcPts val="0"/>
              </a:spcBef>
              <a:spcAft>
                <a:spcPts val="0"/>
              </a:spcAft>
              <a:buSzPts val="1760"/>
              <a:buFont typeface="Arial" panose="020B0604020202020204" pitchFamily="34" charset="0"/>
              <a:buChar char="•"/>
            </a:pPr>
            <a:r>
              <a:rPr lang="en-GB" sz="2000" dirty="0"/>
              <a:t>Others might be accompanied by a personal assistant or a guide dog with a distinctive harness. </a:t>
            </a:r>
          </a:p>
          <a:p>
            <a:pPr marL="342900" lvl="0" indent="-342900" algn="l" rtl="0">
              <a:spcBef>
                <a:spcPts val="0"/>
              </a:spcBef>
              <a:spcAft>
                <a:spcPts val="0"/>
              </a:spcAft>
              <a:buSzPts val="1760"/>
              <a:buFont typeface="Arial" panose="020B0604020202020204" pitchFamily="34" charset="0"/>
              <a:buChar char="•"/>
            </a:pPr>
            <a:r>
              <a:rPr lang="en-GB" sz="2000" dirty="0"/>
              <a:t>But not all blind or partially sighted persons have any of these characteristics! </a:t>
            </a:r>
          </a:p>
          <a:p>
            <a:pPr marL="0" lvl="0" indent="0" algn="l" rtl="0">
              <a:spcBef>
                <a:spcPts val="0"/>
              </a:spcBef>
              <a:spcAft>
                <a:spcPts val="0"/>
              </a:spcAft>
              <a:buSzPts val="1760"/>
            </a:pPr>
            <a:endParaRPr sz="2000" b="1" dirty="0"/>
          </a:p>
        </p:txBody>
      </p:sp>
      <p:pic>
        <p:nvPicPr>
          <p:cNvPr id="2" name="Picture 1" descr="A white man with dark sunglasses, a white cane, and an armband sitting on a bus or tram">
            <a:extLst>
              <a:ext uri="{FF2B5EF4-FFF2-40B4-BE49-F238E27FC236}">
                <a16:creationId xmlns:a16="http://schemas.microsoft.com/office/drawing/2014/main" id="{2913C815-4AEF-6AFC-AE49-66D27213E726}"/>
              </a:ext>
            </a:extLst>
          </p:cNvPr>
          <p:cNvPicPr>
            <a:picLocks noChangeAspect="1"/>
          </p:cNvPicPr>
          <p:nvPr/>
        </p:nvPicPr>
        <p:blipFill>
          <a:blip r:embed="rId3"/>
          <a:stretch>
            <a:fillRect/>
          </a:stretch>
        </p:blipFill>
        <p:spPr>
          <a:xfrm>
            <a:off x="5456510" y="1503346"/>
            <a:ext cx="3396977" cy="2136808"/>
          </a:xfrm>
          <a:prstGeom prst="rect">
            <a:avLst/>
          </a:prstGeom>
        </p:spPr>
      </p:pic>
      <p:sp>
        <p:nvSpPr>
          <p:cNvPr id="3" name="Text Box 2">
            <a:extLst>
              <a:ext uri="{FF2B5EF4-FFF2-40B4-BE49-F238E27FC236}">
                <a16:creationId xmlns:a16="http://schemas.microsoft.com/office/drawing/2014/main" id="{CF8AA30F-D206-2A03-7854-B1DB3334C97F}"/>
              </a:ext>
            </a:extLst>
          </p:cNvPr>
          <p:cNvSpPr txBox="1">
            <a:spLocks noChangeArrowheads="1"/>
          </p:cNvSpPr>
          <p:nvPr/>
        </p:nvSpPr>
        <p:spPr bwMode="auto">
          <a:xfrm>
            <a:off x="6010792" y="3748288"/>
            <a:ext cx="2647315" cy="24574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r">
              <a:lnSpc>
                <a:spcPct val="115000"/>
              </a:lnSpc>
              <a:spcAft>
                <a:spcPts val="1000"/>
              </a:spcAft>
            </a:pPr>
            <a:r>
              <a:rPr lang="de-DE" sz="800" i="1">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rPr>
              <a:t>Copyright: Wiener Linien</a:t>
            </a:r>
            <a:endParaRPr lang="en-GB" sz="90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06010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Possible accessibility needs</a:t>
            </a:r>
            <a:endParaRPr dirty="0"/>
          </a:p>
        </p:txBody>
      </p:sp>
      <p:sp>
        <p:nvSpPr>
          <p:cNvPr id="207" name="Google Shape;207;p8"/>
          <p:cNvSpPr txBox="1">
            <a:spLocks noGrp="1"/>
          </p:cNvSpPr>
          <p:nvPr>
            <p:ph type="body" idx="1"/>
          </p:nvPr>
        </p:nvSpPr>
        <p:spPr>
          <a:xfrm>
            <a:off x="296864" y="945136"/>
            <a:ext cx="8562974" cy="31616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dirty="0"/>
          </a:p>
        </p:txBody>
      </p:sp>
      <p:sp>
        <p:nvSpPr>
          <p:cNvPr id="2" name="TextBox 1" descr="A person with a white cane approaching a yellow tactile marking tile ">
            <a:extLst>
              <a:ext uri="{FF2B5EF4-FFF2-40B4-BE49-F238E27FC236}">
                <a16:creationId xmlns:a16="http://schemas.microsoft.com/office/drawing/2014/main" id="{4B4E7185-1172-181D-21D4-480B747B9176}"/>
              </a:ext>
            </a:extLst>
          </p:cNvPr>
          <p:cNvSpPr txBox="1"/>
          <p:nvPr/>
        </p:nvSpPr>
        <p:spPr>
          <a:xfrm>
            <a:off x="599355" y="1206393"/>
            <a:ext cx="4971569" cy="3477875"/>
          </a:xfrm>
          <a:prstGeom prst="rect">
            <a:avLst/>
          </a:prstGeom>
          <a:noFill/>
        </p:spPr>
        <p:txBody>
          <a:bodyPr wrap="square" rtlCol="0">
            <a:spAutoFit/>
          </a:bodyPr>
          <a:lstStyle/>
          <a:p>
            <a:pPr marL="285750" indent="-285750">
              <a:buFont typeface="Arial" panose="020B0604020202020204" pitchFamily="34" charset="0"/>
              <a:buChar char="•"/>
            </a:pPr>
            <a:r>
              <a:rPr lang="de-DE" sz="2000" dirty="0">
                <a:latin typeface="Trebuchet MS" panose="020B0603020202020204" pitchFamily="34" charset="0"/>
              </a:rPr>
              <a:t>Tactile walking surface indicators</a:t>
            </a:r>
          </a:p>
          <a:p>
            <a:pPr marL="285750" indent="-285750">
              <a:buFont typeface="Arial" panose="020B0604020202020204" pitchFamily="34" charset="0"/>
              <a:buChar char="•"/>
            </a:pPr>
            <a:r>
              <a:rPr lang="de-DE" sz="2000" dirty="0">
                <a:latin typeface="Trebuchet MS" panose="020B0603020202020204" pitchFamily="34" charset="0"/>
              </a:rPr>
              <a:t>Tactile and/or audio information</a:t>
            </a:r>
          </a:p>
          <a:p>
            <a:pPr marL="285750" indent="-285750">
              <a:buFont typeface="Arial" panose="020B0604020202020204" pitchFamily="34" charset="0"/>
              <a:buChar char="•"/>
            </a:pPr>
            <a:r>
              <a:rPr lang="de-DE" sz="2000" dirty="0">
                <a:latin typeface="Trebuchet MS" panose="020B0603020202020204" pitchFamily="34" charset="0"/>
              </a:rPr>
              <a:t>No overhead obstacles</a:t>
            </a:r>
          </a:p>
          <a:p>
            <a:pPr marL="285750" indent="-285750">
              <a:buFont typeface="Arial" panose="020B0604020202020204" pitchFamily="34" charset="0"/>
              <a:buChar char="•"/>
            </a:pPr>
            <a:r>
              <a:rPr lang="de-DE" sz="2000" dirty="0">
                <a:latin typeface="Trebuchet MS" panose="020B0603020202020204" pitchFamily="34" charset="0"/>
              </a:rPr>
              <a:t>Labelling in Braille</a:t>
            </a:r>
          </a:p>
          <a:p>
            <a:pPr marL="285750" indent="-285750">
              <a:buFont typeface="Arial" panose="020B0604020202020204" pitchFamily="34" charset="0"/>
              <a:buChar char="•"/>
            </a:pPr>
            <a:r>
              <a:rPr lang="de-DE" sz="2000" dirty="0">
                <a:latin typeface="Trebuchet MS" panose="020B0603020202020204" pitchFamily="34" charset="0"/>
              </a:rPr>
              <a:t>Audio signal for location</a:t>
            </a:r>
          </a:p>
          <a:p>
            <a:pPr marL="285750" indent="-285750">
              <a:buFont typeface="Arial" panose="020B0604020202020204" pitchFamily="34" charset="0"/>
              <a:buChar char="•"/>
            </a:pPr>
            <a:r>
              <a:rPr lang="de-DE" sz="2000" dirty="0">
                <a:latin typeface="Trebuchet MS" panose="020B0603020202020204" pitchFamily="34" charset="0"/>
              </a:rPr>
              <a:t>Accessible websites and mobile applications to be compatible with screen readers</a:t>
            </a:r>
          </a:p>
          <a:p>
            <a:pPr marL="285750" indent="-285750">
              <a:buFont typeface="Arial" panose="020B0604020202020204" pitchFamily="34" charset="0"/>
              <a:buChar char="•"/>
            </a:pPr>
            <a:r>
              <a:rPr lang="de-DE" sz="2000" dirty="0">
                <a:latin typeface="Trebuchet MS" panose="020B0603020202020204" pitchFamily="34" charset="0"/>
              </a:rPr>
              <a:t>Amenities for Assistance Dogs</a:t>
            </a:r>
          </a:p>
          <a:p>
            <a:pPr marL="285750" indent="-285750">
              <a:buFont typeface="Arial" panose="020B0604020202020204" pitchFamily="34" charset="0"/>
              <a:buChar char="•"/>
            </a:pPr>
            <a:endParaRPr lang="de-DE" sz="2000" dirty="0">
              <a:latin typeface="Trebuchet MS" panose="020B0603020202020204" pitchFamily="34" charset="0"/>
            </a:endParaRPr>
          </a:p>
          <a:p>
            <a:pPr marL="285750" indent="-285750">
              <a:buFont typeface="Arial" panose="020B0604020202020204" pitchFamily="34" charset="0"/>
              <a:buChar char="•"/>
            </a:pPr>
            <a:endParaRPr lang="en-GB" sz="2000" dirty="0"/>
          </a:p>
        </p:txBody>
      </p:sp>
      <p:pic>
        <p:nvPicPr>
          <p:cNvPr id="4" name="Picture 3" descr="A person standing on a sidewalk&#10;&#10;Description automatically generated with low confidence">
            <a:extLst>
              <a:ext uri="{FF2B5EF4-FFF2-40B4-BE49-F238E27FC236}">
                <a16:creationId xmlns:a16="http://schemas.microsoft.com/office/drawing/2014/main" id="{8E7CAAD8-48FA-923A-4991-EC38A0C1415B}"/>
              </a:ext>
            </a:extLst>
          </p:cNvPr>
          <p:cNvPicPr>
            <a:picLocks noChangeAspect="1"/>
          </p:cNvPicPr>
          <p:nvPr/>
        </p:nvPicPr>
        <p:blipFill>
          <a:blip r:embed="rId3"/>
          <a:stretch>
            <a:fillRect/>
          </a:stretch>
        </p:blipFill>
        <p:spPr>
          <a:xfrm>
            <a:off x="5332719" y="1427317"/>
            <a:ext cx="3301991" cy="2197325"/>
          </a:xfrm>
          <a:prstGeom prst="rect">
            <a:avLst/>
          </a:prstGeom>
        </p:spPr>
      </p:pic>
    </p:spTree>
    <p:extLst>
      <p:ext uri="{BB962C8B-B14F-4D97-AF65-F5344CB8AC3E}">
        <p14:creationId xmlns:p14="http://schemas.microsoft.com/office/powerpoint/2010/main" val="26613547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Some examples of disabilities </a:t>
            </a:r>
            <a:endParaRPr dirty="0"/>
          </a:p>
        </p:txBody>
      </p:sp>
      <p:sp>
        <p:nvSpPr>
          <p:cNvPr id="207" name="Google Shape;207;p8"/>
          <p:cNvSpPr txBox="1">
            <a:spLocks noGrp="1"/>
          </p:cNvSpPr>
          <p:nvPr>
            <p:ph type="body" idx="1"/>
          </p:nvPr>
        </p:nvSpPr>
        <p:spPr>
          <a:xfrm>
            <a:off x="290513" y="876360"/>
            <a:ext cx="8562974" cy="240827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r>
              <a:rPr lang="de-DE" sz="2000" dirty="0"/>
              <a:t>Persons who are deaf or hard of hearing</a:t>
            </a:r>
            <a:endParaRPr sz="2000" dirty="0"/>
          </a:p>
        </p:txBody>
      </p:sp>
      <p:pic>
        <p:nvPicPr>
          <p:cNvPr id="2" name="Grafik 12" descr="Two women communicating with each other using sign language&#10;">
            <a:extLst>
              <a:ext uri="{FF2B5EF4-FFF2-40B4-BE49-F238E27FC236}">
                <a16:creationId xmlns:a16="http://schemas.microsoft.com/office/drawing/2014/main" id="{612CE746-FBAC-6931-5C6A-D5C50B075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264" y="1196894"/>
            <a:ext cx="2651125" cy="1767205"/>
          </a:xfrm>
          <a:prstGeom prst="rect">
            <a:avLst/>
          </a:prstGeom>
        </p:spPr>
      </p:pic>
      <p:sp>
        <p:nvSpPr>
          <p:cNvPr id="4" name="TextBox 3">
            <a:extLst>
              <a:ext uri="{FF2B5EF4-FFF2-40B4-BE49-F238E27FC236}">
                <a16:creationId xmlns:a16="http://schemas.microsoft.com/office/drawing/2014/main" id="{FD701867-EDF0-F097-DBCF-DD39B36C0A55}"/>
              </a:ext>
            </a:extLst>
          </p:cNvPr>
          <p:cNvSpPr txBox="1"/>
          <p:nvPr/>
        </p:nvSpPr>
        <p:spPr>
          <a:xfrm>
            <a:off x="416610" y="1355925"/>
            <a:ext cx="5300795" cy="2990562"/>
          </a:xfrm>
          <a:prstGeom prst="rect">
            <a:avLst/>
          </a:prstGeom>
          <a:noFill/>
        </p:spPr>
        <p:txBody>
          <a:bodyPr wrap="square">
            <a:spAutoFit/>
          </a:bodyPr>
          <a:lstStyle/>
          <a:p>
            <a:pPr marL="285750" lvl="0" indent="-285750" algn="just">
              <a:buFont typeface="Arial" panose="020B0604020202020204" pitchFamily="34" charset="0"/>
              <a:buChar char="•"/>
            </a:pPr>
            <a:r>
              <a:rPr lang="en-US" sz="1800" dirty="0">
                <a:solidFill>
                  <a:srgbClr val="002930"/>
                </a:solidFill>
                <a:latin typeface="Trebuchet MS" panose="020B0603020202020204" pitchFamily="34" charset="0"/>
                <a:ea typeface="Calibri" panose="020F0502020204030204" pitchFamily="34" charset="0"/>
                <a:cs typeface="Arial" panose="020B0604020202020204" pitchFamily="34" charset="0"/>
              </a:rPr>
              <a:t>Various hearing impairments – deaf is not the same as hard of hearing! </a:t>
            </a:r>
            <a:endParaRPr lang="en-US" sz="1800" dirty="0">
              <a:solidFill>
                <a:srgbClr val="002930"/>
              </a:solidFill>
              <a:effectLst/>
              <a:latin typeface="Trebuchet MS" panose="020B0603020202020204" pitchFamily="34" charset="0"/>
              <a:ea typeface="Calibri" panose="020F0502020204030204" pitchFamily="34" charset="0"/>
              <a:cs typeface="Arial" panose="020B0604020202020204" pitchFamily="34" charset="0"/>
            </a:endParaRPr>
          </a:p>
          <a:p>
            <a:pPr marL="285750" lvl="0" indent="-285750" algn="just">
              <a:buFont typeface="Arial" panose="020B0604020202020204" pitchFamily="34" charset="0"/>
              <a:buChar char="•"/>
            </a:pPr>
            <a:r>
              <a:rPr lang="en-US" sz="1800" dirty="0">
                <a:solidFill>
                  <a:srgbClr val="002930"/>
                </a:solidFill>
                <a:effectLst/>
                <a:latin typeface="Trebuchet MS" panose="020B0603020202020204" pitchFamily="34" charset="0"/>
                <a:ea typeface="Calibri" panose="020F0502020204030204" pitchFamily="34" charset="0"/>
                <a:cs typeface="Arial" panose="020B0604020202020204" pitchFamily="34" charset="0"/>
              </a:rPr>
              <a:t>Chances are you won’t notice a person who is deaf or hearing impaired unless you see the person using sign language or wearing a hearing aid. </a:t>
            </a:r>
          </a:p>
          <a:p>
            <a:pPr marL="285750" lvl="0" indent="-285750" algn="just">
              <a:buFont typeface="Arial" panose="020B0604020202020204" pitchFamily="34" charset="0"/>
              <a:buChar char="•"/>
            </a:pPr>
            <a:r>
              <a:rPr lang="en-US" sz="1800" dirty="0">
                <a:solidFill>
                  <a:srgbClr val="002930"/>
                </a:solidFill>
                <a:latin typeface="Trebuchet MS" panose="020B0603020202020204" pitchFamily="34" charset="0"/>
                <a:ea typeface="Calibri" panose="020F0502020204030204" pitchFamily="34" charset="0"/>
                <a:cs typeface="Arial" panose="020B0604020202020204" pitchFamily="34" charset="0"/>
              </a:rPr>
              <a:t>Sign Language is the first language for many deaf persons</a:t>
            </a:r>
          </a:p>
          <a:p>
            <a:pPr marL="285750" lvl="0" indent="-285750" algn="just">
              <a:spcBef>
                <a:spcPts val="1000"/>
              </a:spcBef>
              <a:spcAft>
                <a:spcPts val="1000"/>
              </a:spcAft>
              <a:buFont typeface="Arial" panose="020B0604020202020204" pitchFamily="34" charset="0"/>
              <a:buChar char="•"/>
            </a:pPr>
            <a:r>
              <a:rPr lang="en-US" sz="1800" dirty="0">
                <a:solidFill>
                  <a:srgbClr val="002930"/>
                </a:solidFill>
                <a:effectLst/>
                <a:latin typeface="Trebuchet MS" panose="020B0603020202020204" pitchFamily="34" charset="0"/>
                <a:ea typeface="Calibri" panose="020F0502020204030204" pitchFamily="34" charset="0"/>
                <a:cs typeface="Arial" panose="020B0604020202020204" pitchFamily="34" charset="0"/>
              </a:rPr>
              <a:t>There are (almost) as many sig</a:t>
            </a:r>
            <a:r>
              <a:rPr lang="en-US" sz="1800" dirty="0">
                <a:solidFill>
                  <a:srgbClr val="002930"/>
                </a:solidFill>
                <a:latin typeface="Trebuchet MS" panose="020B0603020202020204" pitchFamily="34" charset="0"/>
                <a:ea typeface="Calibri" panose="020F0502020204030204" pitchFamily="34" charset="0"/>
                <a:cs typeface="Arial" panose="020B0604020202020204" pitchFamily="34" charset="0"/>
              </a:rPr>
              <a:t>n languages as spoken languages!</a:t>
            </a:r>
            <a:endParaRPr lang="en-GB" sz="1800" dirty="0">
              <a:solidFill>
                <a:srgbClr val="002930"/>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0707638-8B0C-2E35-CEF5-E0475AB15EEE}"/>
              </a:ext>
            </a:extLst>
          </p:cNvPr>
          <p:cNvSpPr txBox="1"/>
          <p:nvPr/>
        </p:nvSpPr>
        <p:spPr>
          <a:xfrm>
            <a:off x="5192829" y="3001767"/>
            <a:ext cx="3441032" cy="237373"/>
          </a:xfrm>
          <a:prstGeom prst="rect">
            <a:avLst/>
          </a:prstGeom>
          <a:noFill/>
        </p:spPr>
        <p:txBody>
          <a:bodyPr wrap="square">
            <a:spAutoFit/>
          </a:bodyPr>
          <a:lstStyle/>
          <a:p>
            <a:pPr algn="r">
              <a:lnSpc>
                <a:spcPct val="115000"/>
              </a:lnSpc>
              <a:spcAft>
                <a:spcPts val="680"/>
              </a:spcAft>
            </a:pPr>
            <a:r>
              <a:rPr lang="de-DE" sz="900" i="1"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rPr>
              <a:t>Copyright: Shutterstock / Vladimir Mucibabic</a:t>
            </a:r>
            <a:endParaRPr lang="en-GB" sz="900" dirty="0">
              <a:solidFill>
                <a:srgbClr val="00293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04254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761" y="175419"/>
            <a:ext cx="6596948" cy="514505"/>
          </a:xfrm>
          <a:prstGeom prst="rect">
            <a:avLst/>
          </a:prstGeom>
          <a:noFill/>
          <a:ln>
            <a:noFill/>
          </a:ln>
        </p:spPr>
        <p:txBody>
          <a:bodyPr spcFirstLastPara="1" wrap="square" lIns="91425" tIns="45700" rIns="91425" bIns="45700" anchor="ctr" anchorCtr="0">
            <a:normAutofit fontScale="90000"/>
          </a:bodyPr>
          <a:lstStyle/>
          <a:p>
            <a:pPr marL="216000" lvl="0" indent="0" algn="l" rtl="0">
              <a:spcBef>
                <a:spcPts val="0"/>
              </a:spcBef>
              <a:spcAft>
                <a:spcPts val="0"/>
              </a:spcAft>
              <a:buClr>
                <a:schemeClr val="dk1"/>
              </a:buClr>
              <a:buSzPct val="100000"/>
              <a:buFont typeface="Trebuchet MS"/>
              <a:buNone/>
            </a:pPr>
            <a:r>
              <a:rPr lang="de-DE" dirty="0"/>
              <a:t>Possible accessibility needs</a:t>
            </a:r>
            <a:endParaRPr dirty="0"/>
          </a:p>
        </p:txBody>
      </p:sp>
      <p:sp>
        <p:nvSpPr>
          <p:cNvPr id="207" name="Google Shape;207;p8"/>
          <p:cNvSpPr txBox="1">
            <a:spLocks noGrp="1"/>
          </p:cNvSpPr>
          <p:nvPr>
            <p:ph type="body" idx="1"/>
          </p:nvPr>
        </p:nvSpPr>
        <p:spPr>
          <a:xfrm>
            <a:off x="296864" y="945136"/>
            <a:ext cx="8562974" cy="31616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lang="de-DE" dirty="0"/>
          </a:p>
          <a:p>
            <a:pPr marL="0" lvl="0" indent="0" algn="l" rtl="0">
              <a:spcBef>
                <a:spcPts val="0"/>
              </a:spcBef>
              <a:spcAft>
                <a:spcPts val="0"/>
              </a:spcAft>
              <a:buSzPts val="1760"/>
            </a:pPr>
            <a:endParaRPr dirty="0"/>
          </a:p>
        </p:txBody>
      </p:sp>
      <p:sp>
        <p:nvSpPr>
          <p:cNvPr id="2" name="TextBox 1">
            <a:extLst>
              <a:ext uri="{FF2B5EF4-FFF2-40B4-BE49-F238E27FC236}">
                <a16:creationId xmlns:a16="http://schemas.microsoft.com/office/drawing/2014/main" id="{2845DC12-0F05-E7BD-8167-F780C3DF4C0D}"/>
              </a:ext>
            </a:extLst>
          </p:cNvPr>
          <p:cNvSpPr txBox="1"/>
          <p:nvPr/>
        </p:nvSpPr>
        <p:spPr>
          <a:xfrm>
            <a:off x="753034" y="1191025"/>
            <a:ext cx="7929923" cy="3046988"/>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Trebuchet MS" panose="020B0603020202020204" pitchFamily="34" charset="0"/>
              </a:rPr>
              <a:t>Written/visual information</a:t>
            </a:r>
          </a:p>
          <a:p>
            <a:pPr marL="285750" indent="-285750">
              <a:buFont typeface="Arial" panose="020B0604020202020204" pitchFamily="34" charset="0"/>
              <a:buChar char="•"/>
            </a:pPr>
            <a:r>
              <a:rPr lang="de-DE" sz="2400" dirty="0">
                <a:latin typeface="Trebuchet MS" panose="020B0603020202020204" pitchFamily="34" charset="0"/>
              </a:rPr>
              <a:t>Sign Language interpretation </a:t>
            </a:r>
          </a:p>
          <a:p>
            <a:pPr marL="285750" indent="-285750">
              <a:buFont typeface="Arial" panose="020B0604020202020204" pitchFamily="34" charset="0"/>
              <a:buChar char="•"/>
            </a:pPr>
            <a:r>
              <a:rPr lang="de-DE" sz="2400" dirty="0">
                <a:latin typeface="Trebuchet MS" panose="020B0603020202020204" pitchFamily="34" charset="0"/>
              </a:rPr>
              <a:t>Hearing Loops</a:t>
            </a:r>
          </a:p>
          <a:p>
            <a:pPr marL="285750" indent="-285750">
              <a:buFont typeface="Arial" panose="020B0604020202020204" pitchFamily="34" charset="0"/>
              <a:buChar char="•"/>
            </a:pPr>
            <a:r>
              <a:rPr lang="de-DE" sz="2400" dirty="0">
                <a:latin typeface="Trebuchet MS" panose="020B0603020202020204" pitchFamily="34" charset="0"/>
              </a:rPr>
              <a:t>Good lighting</a:t>
            </a:r>
            <a:r>
              <a:rPr lang="en-GB" sz="2400" dirty="0">
                <a:latin typeface="Trebuchet MS" panose="020B0603020202020204" pitchFamily="34" charset="0"/>
              </a:rPr>
              <a:t> and acoustics indoors</a:t>
            </a:r>
          </a:p>
          <a:p>
            <a:pPr marL="285750" indent="-285750">
              <a:buFont typeface="Arial" panose="020B0604020202020204" pitchFamily="34" charset="0"/>
              <a:buChar char="•"/>
            </a:pPr>
            <a:r>
              <a:rPr lang="en-GB" sz="2400" dirty="0">
                <a:latin typeface="Trebuchet MS" panose="020B0603020202020204" pitchFamily="34" charset="0"/>
              </a:rPr>
              <a:t>Limiting background noise</a:t>
            </a:r>
          </a:p>
          <a:p>
            <a:pPr marL="285750" indent="-285750">
              <a:buFont typeface="Arial" panose="020B0604020202020204" pitchFamily="34" charset="0"/>
              <a:buChar char="•"/>
            </a:pPr>
            <a:r>
              <a:rPr lang="en-GB" sz="2400" dirty="0">
                <a:latin typeface="Trebuchet MS" panose="020B0603020202020204" pitchFamily="34" charset="0"/>
              </a:rPr>
              <a:t>Direct contact face-to-face</a:t>
            </a:r>
          </a:p>
          <a:p>
            <a:pPr marL="285750" indent="-285750">
              <a:buFont typeface="Arial" panose="020B0604020202020204" pitchFamily="34" charset="0"/>
              <a:buChar char="•"/>
            </a:pPr>
            <a:r>
              <a:rPr lang="en-GB" sz="2400" dirty="0">
                <a:latin typeface="Trebuchet MS" panose="020B0603020202020204" pitchFamily="34" charset="0"/>
              </a:rPr>
              <a:t>In (online) meetings or events: speech-to-text interpretation (live captioning)</a:t>
            </a:r>
            <a:endParaRPr lang="de-DE" sz="2400" dirty="0">
              <a:latin typeface="Trebuchet MS" panose="020B0603020202020204" pitchFamily="34" charset="0"/>
            </a:endParaRPr>
          </a:p>
        </p:txBody>
      </p:sp>
      <p:pic>
        <p:nvPicPr>
          <p:cNvPr id="4" name="Picture 3" descr="Hearing loop symbol in white and blue">
            <a:extLst>
              <a:ext uri="{FF2B5EF4-FFF2-40B4-BE49-F238E27FC236}">
                <a16:creationId xmlns:a16="http://schemas.microsoft.com/office/drawing/2014/main" id="{85DFB566-7D1E-20FF-8064-92B58232069F}"/>
              </a:ext>
            </a:extLst>
          </p:cNvPr>
          <p:cNvPicPr>
            <a:picLocks noChangeAspect="1"/>
          </p:cNvPicPr>
          <p:nvPr/>
        </p:nvPicPr>
        <p:blipFill>
          <a:blip r:embed="rId3"/>
          <a:stretch>
            <a:fillRect/>
          </a:stretch>
        </p:blipFill>
        <p:spPr>
          <a:xfrm>
            <a:off x="6432817" y="813948"/>
            <a:ext cx="2133600" cy="2143125"/>
          </a:xfrm>
          <a:prstGeom prst="rect">
            <a:avLst/>
          </a:prstGeom>
        </p:spPr>
      </p:pic>
    </p:spTree>
    <p:extLst>
      <p:ext uri="{BB962C8B-B14F-4D97-AF65-F5344CB8AC3E}">
        <p14:creationId xmlns:p14="http://schemas.microsoft.com/office/powerpoint/2010/main" val="3922822978"/>
      </p:ext>
    </p:extLst>
  </p:cSld>
  <p:clrMapOvr>
    <a:masterClrMapping/>
  </p:clrMapOvr>
  <p:transition spd="slow">
    <p:push/>
  </p:transition>
</p:sld>
</file>

<file path=ppt/theme/theme1.xml><?xml version="1.0" encoding="utf-8"?>
<a:theme xmlns:a="http://schemas.openxmlformats.org/drawingml/2006/main" name="CentralEurope_iService">
  <a:themeElements>
    <a:clrScheme name="CENTRAL EUROPE 21/27">
      <a:dk1>
        <a:srgbClr val="000000"/>
      </a:dk1>
      <a:lt1>
        <a:srgbClr val="FFFFFF"/>
      </a:lt1>
      <a:dk2>
        <a:srgbClr val="0C0C0C"/>
      </a:dk2>
      <a:lt2>
        <a:srgbClr val="708792"/>
      </a:lt2>
      <a:accent1>
        <a:srgbClr val="90ABB1"/>
      </a:accent1>
      <a:accent2>
        <a:srgbClr val="C8D3D8"/>
      </a:accent2>
      <a:accent3>
        <a:srgbClr val="18BAA8"/>
      </a:accent3>
      <a:accent4>
        <a:srgbClr val="9ACA3C"/>
      </a:accent4>
      <a:accent5>
        <a:srgbClr val="F68A42"/>
      </a:accent5>
      <a:accent6>
        <a:srgbClr val="0E6EB6"/>
      </a:accent6>
      <a:hlink>
        <a:srgbClr val="708792"/>
      </a:hlink>
      <a:folHlink>
        <a:srgbClr val="708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2804</Words>
  <Application>Microsoft Office PowerPoint</Application>
  <PresentationFormat>On-screen Show (16:9)</PresentationFormat>
  <Paragraphs>239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Century Gothic</vt:lpstr>
      <vt:lpstr>Symbol</vt:lpstr>
      <vt:lpstr>Noto Sans Symbols</vt:lpstr>
      <vt:lpstr>Times New Roman</vt:lpstr>
      <vt:lpstr>Arial</vt:lpstr>
      <vt:lpstr>Trebuchet MS</vt:lpstr>
      <vt:lpstr>Wingdings</vt:lpstr>
      <vt:lpstr>CentralEurope_iService</vt:lpstr>
      <vt:lpstr>PowerPoint Presentation</vt:lpstr>
      <vt:lpstr>PowerPoint Presentation</vt:lpstr>
      <vt:lpstr>Recap: What is disability?</vt:lpstr>
      <vt:lpstr>Some examples of disabilities </vt:lpstr>
      <vt:lpstr>Possible accessibility needs</vt:lpstr>
      <vt:lpstr>Some examples of disabilities </vt:lpstr>
      <vt:lpstr>Possible accessibility needs</vt:lpstr>
      <vt:lpstr>Some examples of disabilities </vt:lpstr>
      <vt:lpstr>Possible accessibility needs</vt:lpstr>
      <vt:lpstr>Some examples of disabilities </vt:lpstr>
      <vt:lpstr>Possible accessibility needs</vt:lpstr>
      <vt:lpstr>Examples of areas that should be accessible in tourism</vt:lpstr>
      <vt:lpstr>But: Persons with disabilities are diverse!</vt:lpstr>
      <vt:lpstr>PowerPoint Presentation</vt:lpstr>
      <vt:lpstr>EU tourism policy  - introduction</vt:lpstr>
      <vt:lpstr>Accessible tourism – the benefits</vt:lpstr>
      <vt:lpstr>But this is too expensive!</vt:lpstr>
      <vt:lpstr>Examples of EU actions on accessible tourism</vt:lpstr>
      <vt:lpstr>EU and international standards</vt:lpstr>
      <vt:lpstr>Last but not least: the Disability Card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An-Sofie Leenknecht</cp:lastModifiedBy>
  <cp:revision>37</cp:revision>
  <dcterms:created xsi:type="dcterms:W3CDTF">2014-11-12T21:47:38Z</dcterms:created>
  <dcterms:modified xsi:type="dcterms:W3CDTF">2023-06-09T12:28:03Z</dcterms:modified>
</cp:coreProperties>
</file>