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6" r:id="rId3"/>
    <p:sldId id="293" r:id="rId4"/>
    <p:sldId id="296" r:id="rId5"/>
    <p:sldId id="295" r:id="rId6"/>
    <p:sldId id="312" r:id="rId7"/>
    <p:sldId id="279" r:id="rId8"/>
    <p:sldId id="297" r:id="rId9"/>
    <p:sldId id="307" r:id="rId10"/>
    <p:sldId id="298" r:id="rId11"/>
    <p:sldId id="299" r:id="rId12"/>
    <p:sldId id="309" r:id="rId13"/>
    <p:sldId id="301" r:id="rId14"/>
    <p:sldId id="282" r:id="rId15"/>
    <p:sldId id="300" r:id="rId16"/>
    <p:sldId id="281" r:id="rId17"/>
    <p:sldId id="264" r:id="rId18"/>
    <p:sldId id="313" r:id="rId19"/>
    <p:sldId id="302" r:id="rId20"/>
    <p:sldId id="278" r:id="rId21"/>
    <p:sldId id="314" r:id="rId22"/>
    <p:sldId id="305" r:id="rId23"/>
    <p:sldId id="310" r:id="rId24"/>
    <p:sldId id="269" r:id="rId25"/>
    <p:sldId id="284" r:id="rId26"/>
    <p:sldId id="285" r:id="rId27"/>
    <p:sldId id="275" r:id="rId28"/>
    <p:sldId id="290" r:id="rId29"/>
    <p:sldId id="294" r:id="rId30"/>
    <p:sldId id="258" r:id="rId31"/>
    <p:sldId id="27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69150" autoAdjust="0"/>
  </p:normalViewPr>
  <p:slideViewPr>
    <p:cSldViewPr snapToGrid="0">
      <p:cViewPr varScale="1">
        <p:scale>
          <a:sx n="57" d="100"/>
          <a:sy n="57" d="100"/>
        </p:scale>
        <p:origin x="778" y="48"/>
      </p:cViewPr>
      <p:guideLst>
        <p:guide orient="horz" pos="2160"/>
        <p:guide pos="384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Sofie Leenknecht" userId="0b42260d-c519-4214-a968-50d5531fc0e3" providerId="ADAL" clId="{C620AC96-04EB-49A3-9014-54E0053D1879}"/>
    <pc:docChg chg="custSel modSld">
      <pc:chgData name="An-Sofie Leenknecht" userId="0b42260d-c519-4214-a968-50d5531fc0e3" providerId="ADAL" clId="{C620AC96-04EB-49A3-9014-54E0053D1879}" dt="2023-06-05T13:17:23.730" v="93" actId="20577"/>
      <pc:docMkLst>
        <pc:docMk/>
      </pc:docMkLst>
      <pc:sldChg chg="modSp mod">
        <pc:chgData name="An-Sofie Leenknecht" userId="0b42260d-c519-4214-a968-50d5531fc0e3" providerId="ADAL" clId="{C620AC96-04EB-49A3-9014-54E0053D1879}" dt="2023-06-05T12:47:31.508" v="77" actId="113"/>
        <pc:sldMkLst>
          <pc:docMk/>
          <pc:sldMk cId="629912105" sldId="284"/>
        </pc:sldMkLst>
        <pc:spChg chg="mod">
          <ac:chgData name="An-Sofie Leenknecht" userId="0b42260d-c519-4214-a968-50d5531fc0e3" providerId="ADAL" clId="{C620AC96-04EB-49A3-9014-54E0053D1879}" dt="2023-06-05T12:47:31.508" v="77" actId="113"/>
          <ac:spMkLst>
            <pc:docMk/>
            <pc:sldMk cId="629912105" sldId="284"/>
            <ac:spMk id="3" creationId="{9EE7A17D-756F-4DA2-913D-E122435B28EE}"/>
          </ac:spMkLst>
        </pc:spChg>
      </pc:sldChg>
      <pc:sldChg chg="modSp mod">
        <pc:chgData name="An-Sofie Leenknecht" userId="0b42260d-c519-4214-a968-50d5531fc0e3" providerId="ADAL" clId="{C620AC96-04EB-49A3-9014-54E0053D1879}" dt="2023-06-05T12:09:12.819" v="50" actId="20577"/>
        <pc:sldMkLst>
          <pc:docMk/>
          <pc:sldMk cId="2246389265" sldId="306"/>
        </pc:sldMkLst>
        <pc:spChg chg="mod">
          <ac:chgData name="An-Sofie Leenknecht" userId="0b42260d-c519-4214-a968-50d5531fc0e3" providerId="ADAL" clId="{C620AC96-04EB-49A3-9014-54E0053D1879}" dt="2023-06-05T12:09:12.819" v="50" actId="20577"/>
          <ac:spMkLst>
            <pc:docMk/>
            <pc:sldMk cId="2246389265" sldId="306"/>
            <ac:spMk id="3" creationId="{91807828-E7FA-42DB-A4E7-0446BF36DF74}"/>
          </ac:spMkLst>
        </pc:spChg>
      </pc:sldChg>
      <pc:sldChg chg="delSp modSp mod">
        <pc:chgData name="An-Sofie Leenknecht" userId="0b42260d-c519-4214-a968-50d5531fc0e3" providerId="ADAL" clId="{C620AC96-04EB-49A3-9014-54E0053D1879}" dt="2023-06-05T13:17:23.730" v="93" actId="20577"/>
        <pc:sldMkLst>
          <pc:docMk/>
          <pc:sldMk cId="2533490693" sldId="314"/>
        </pc:sldMkLst>
        <pc:spChg chg="mod">
          <ac:chgData name="An-Sofie Leenknecht" userId="0b42260d-c519-4214-a968-50d5531fc0e3" providerId="ADAL" clId="{C620AC96-04EB-49A3-9014-54E0053D1879}" dt="2023-06-05T13:17:23.730" v="93" actId="20577"/>
          <ac:spMkLst>
            <pc:docMk/>
            <pc:sldMk cId="2533490693" sldId="314"/>
            <ac:spMk id="2" creationId="{02F0EE56-9F71-C962-7D80-2EAF0AB104EA}"/>
          </ac:spMkLst>
        </pc:spChg>
        <pc:picChg chg="del">
          <ac:chgData name="An-Sofie Leenknecht" userId="0b42260d-c519-4214-a968-50d5531fc0e3" providerId="ADAL" clId="{C620AC96-04EB-49A3-9014-54E0053D1879}" dt="2023-06-05T13:17:19.576" v="78" actId="478"/>
          <ac:picMkLst>
            <pc:docMk/>
            <pc:sldMk cId="2533490693" sldId="314"/>
            <ac:picMk id="7" creationId="{4988D0A9-47EA-B0A5-8399-7992679D72C5}"/>
          </ac:picMkLst>
        </pc:picChg>
      </pc:sldChg>
    </pc:docChg>
  </pc:docChgLst>
  <pc:docChgLst>
    <pc:chgData name="An-Sofie Leenknecht" userId="0b42260d-c519-4214-a968-50d5531fc0e3" providerId="ADAL" clId="{4732F065-890F-4948-A51F-86342DE9C1EC}"/>
    <pc:docChg chg="custSel modSld">
      <pc:chgData name="An-Sofie Leenknecht" userId="0b42260d-c519-4214-a968-50d5531fc0e3" providerId="ADAL" clId="{4732F065-890F-4948-A51F-86342DE9C1EC}" dt="2023-06-04T13:08:21.573" v="131" actId="20577"/>
      <pc:docMkLst>
        <pc:docMk/>
      </pc:docMkLst>
      <pc:sldChg chg="modSp mod modNotesTx">
        <pc:chgData name="An-Sofie Leenknecht" userId="0b42260d-c519-4214-a968-50d5531fc0e3" providerId="ADAL" clId="{4732F065-890F-4948-A51F-86342DE9C1EC}" dt="2023-06-04T12:42:27.780" v="17"/>
        <pc:sldMkLst>
          <pc:docMk/>
          <pc:sldMk cId="3062044066" sldId="269"/>
        </pc:sldMkLst>
        <pc:spChg chg="mod">
          <ac:chgData name="An-Sofie Leenknecht" userId="0b42260d-c519-4214-a968-50d5531fc0e3" providerId="ADAL" clId="{4732F065-890F-4948-A51F-86342DE9C1EC}" dt="2023-06-04T12:42:18.805" v="14" actId="108"/>
          <ac:spMkLst>
            <pc:docMk/>
            <pc:sldMk cId="3062044066" sldId="269"/>
            <ac:spMk id="3" creationId="{00000000-0000-0000-0000-000000000000}"/>
          </ac:spMkLst>
        </pc:spChg>
      </pc:sldChg>
      <pc:sldChg chg="modSp mod">
        <pc:chgData name="An-Sofie Leenknecht" userId="0b42260d-c519-4214-a968-50d5531fc0e3" providerId="ADAL" clId="{4732F065-890F-4948-A51F-86342DE9C1EC}" dt="2023-06-04T13:08:21.573" v="131" actId="20577"/>
        <pc:sldMkLst>
          <pc:docMk/>
          <pc:sldMk cId="1396462998" sldId="275"/>
        </pc:sldMkLst>
        <pc:spChg chg="mod">
          <ac:chgData name="An-Sofie Leenknecht" userId="0b42260d-c519-4214-a968-50d5531fc0e3" providerId="ADAL" clId="{4732F065-890F-4948-A51F-86342DE9C1EC}" dt="2023-06-04T13:08:21.573" v="131" actId="20577"/>
          <ac:spMkLst>
            <pc:docMk/>
            <pc:sldMk cId="1396462998" sldId="275"/>
            <ac:spMk id="3" creationId="{64D31242-D25A-41B9-ADC2-09F49A12EE26}"/>
          </ac:spMkLst>
        </pc:spChg>
      </pc:sldChg>
      <pc:sldChg chg="modSp mod">
        <pc:chgData name="An-Sofie Leenknecht" userId="0b42260d-c519-4214-a968-50d5531fc0e3" providerId="ADAL" clId="{4732F065-890F-4948-A51F-86342DE9C1EC}" dt="2023-06-04T12:47:22.841" v="23" actId="27636"/>
        <pc:sldMkLst>
          <pc:docMk/>
          <pc:sldMk cId="629912105" sldId="284"/>
        </pc:sldMkLst>
        <pc:spChg chg="mod">
          <ac:chgData name="An-Sofie Leenknecht" userId="0b42260d-c519-4214-a968-50d5531fc0e3" providerId="ADAL" clId="{4732F065-890F-4948-A51F-86342DE9C1EC}" dt="2023-06-04T12:47:22.841" v="23" actId="27636"/>
          <ac:spMkLst>
            <pc:docMk/>
            <pc:sldMk cId="629912105" sldId="284"/>
            <ac:spMk id="3" creationId="{9EE7A17D-756F-4DA2-913D-E122435B28EE}"/>
          </ac:spMkLst>
        </pc:spChg>
      </pc:sldChg>
      <pc:sldChg chg="modSp mod">
        <pc:chgData name="An-Sofie Leenknecht" userId="0b42260d-c519-4214-a968-50d5531fc0e3" providerId="ADAL" clId="{4732F065-890F-4948-A51F-86342DE9C1EC}" dt="2023-06-04T12:50:23.668" v="61" actId="113"/>
        <pc:sldMkLst>
          <pc:docMk/>
          <pc:sldMk cId="2711985113" sldId="285"/>
        </pc:sldMkLst>
        <pc:spChg chg="mod">
          <ac:chgData name="An-Sofie Leenknecht" userId="0b42260d-c519-4214-a968-50d5531fc0e3" providerId="ADAL" clId="{4732F065-890F-4948-A51F-86342DE9C1EC}" dt="2023-06-04T12:50:23.668" v="61" actId="113"/>
          <ac:spMkLst>
            <pc:docMk/>
            <pc:sldMk cId="2711985113" sldId="285"/>
            <ac:spMk id="3" creationId="{56568C92-1F29-4125-AEF1-4EB9052F5971}"/>
          </ac:spMkLst>
        </pc:spChg>
      </pc:sldChg>
      <pc:sldChg chg="modSp mod">
        <pc:chgData name="An-Sofie Leenknecht" userId="0b42260d-c519-4214-a968-50d5531fc0e3" providerId="ADAL" clId="{4732F065-890F-4948-A51F-86342DE9C1EC}" dt="2023-06-04T13:01:26.232" v="71" actId="113"/>
        <pc:sldMkLst>
          <pc:docMk/>
          <pc:sldMk cId="1968765595" sldId="290"/>
        </pc:sldMkLst>
        <pc:spChg chg="mod">
          <ac:chgData name="An-Sofie Leenknecht" userId="0b42260d-c519-4214-a968-50d5531fc0e3" providerId="ADAL" clId="{4732F065-890F-4948-A51F-86342DE9C1EC}" dt="2023-06-04T13:01:26.232" v="71" actId="113"/>
          <ac:spMkLst>
            <pc:docMk/>
            <pc:sldMk cId="1968765595" sldId="290"/>
            <ac:spMk id="3" creationId="{1497EEC9-5994-478E-96CE-C2D326843B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edf_guide_for_accessible_meetings_1.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Accessibility-GO-A-Guide-to-Action-WBU-CBM-Global.pd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edf-feph.org/publications/accessible-social-media-toolkit/" TargetMode="External"/><Relationship Id="rId5" Type="http://schemas.openxmlformats.org/officeDocument/2006/relationships/hyperlink" Target="https://www.edf-feph.org/publications/accessible-powerpoint-toolkit/" TargetMode="External"/><Relationship Id="rId4" Type="http://schemas.openxmlformats.org/officeDocument/2006/relationships/hyperlink" Target="https://www.edf-feph.org/publications/digital-accessibility-training-session-1-making-word-documents-accessi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support.google.com/hangouts/answer/3112005" TargetMode="External"/><Relationship Id="rId3" Type="http://schemas.openxmlformats.org/officeDocument/2006/relationships/hyperlink" Target="https://zoom.us/accessibility" TargetMode="External"/><Relationship Id="rId7" Type="http://schemas.openxmlformats.org/officeDocument/2006/relationships/hyperlink" Target="https://support.google.com/hangouts/answer/6320673?hl=en"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support.goto.com/meeting/help/what-accessbility-features-are-available-in-gotomeeting" TargetMode="External"/><Relationship Id="rId5" Type="http://schemas.openxmlformats.org/officeDocument/2006/relationships/hyperlink" Target="https://support.microsoft.com/en-us/office/accessibility-support-for-microsoft-teams-d12ee53f-d15f-445e-be8d-f0ba2c5ee68f?ui=en-us&amp;rs=en-us&amp;ad=us" TargetMode="External"/><Relationship Id="rId4" Type="http://schemas.openxmlformats.org/officeDocument/2006/relationships/hyperlink" Target="https://support.zoom.us/hc/en-us/articles/207279736-Managing-and-viewing-closed-captioning" TargetMode="External"/><Relationship Id="rId9" Type="http://schemas.openxmlformats.org/officeDocument/2006/relationships/hyperlink" Target="https://support.google.com/meet/answer/7313544?hl=en"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Accessible Spaces for All </a:t>
            </a:r>
            <a:br>
              <a:rPr kumimoji="0" lang="en-US" sz="3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br>
            <a:r>
              <a:rPr kumimoji="0" lang="en-US" sz="3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Training on accessible events and communication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Roberta Lulli</a:t>
            </a:r>
            <a:r>
              <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Digital Accessibility Trainer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An-Sofie Leenknecht, </a:t>
            </a:r>
            <a:r>
              <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Human Rights Coordinator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5</a:t>
            </a:r>
            <a:r>
              <a:rPr kumimoji="0" lang="en-US" sz="28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th</a:t>
            </a:r>
            <a:r>
              <a:rPr kumimoji="0" lang="en-US"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June 2023</a:t>
            </a:r>
          </a:p>
          <a:p>
            <a:endParaRPr kumimoji="0" lang="en-US" sz="3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endParaRPr lang="en-GB" baseline="0" dirty="0"/>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Meeting and event invitations </a:t>
            </a:r>
          </a:p>
          <a:p>
            <a:pPr marL="171450" indent="-171450">
              <a:buFont typeface="Arial" panose="020B0604020202020204" pitchFamily="34" charset="0"/>
              <a:buChar char="•"/>
            </a:pPr>
            <a:r>
              <a:rPr lang="en-US" sz="1200" dirty="0"/>
              <a:t>Send the link to register via email / post on social media </a:t>
            </a:r>
          </a:p>
          <a:p>
            <a:pPr marL="171450" indent="-171450">
              <a:lnSpc>
                <a:spcPct val="150000"/>
              </a:lnSpc>
              <a:buFont typeface="Arial" panose="020B0604020202020204" pitchFamily="34" charset="0"/>
              <a:buChar char="•"/>
            </a:pPr>
            <a:r>
              <a:rPr lang="en-US" sz="1200" dirty="0"/>
              <a:t>The invitation may have multiple graphical elements, ensure that images and logos have alt text and documents/programs are accessible </a:t>
            </a:r>
          </a:p>
          <a:p>
            <a:pPr marL="171450" indent="-171450">
              <a:lnSpc>
                <a:spcPct val="150000"/>
              </a:lnSpc>
              <a:buFont typeface="Arial" panose="020B0604020202020204" pitchFamily="34" charset="0"/>
              <a:buChar char="•"/>
            </a:pPr>
            <a:r>
              <a:rPr lang="en-US" sz="1200" dirty="0"/>
              <a:t>If you are including a submission form, ensure that the form and the platform is accessible, especially to users who might not be using a mouse, or use a screen reader.</a:t>
            </a:r>
          </a:p>
          <a:p>
            <a:pPr marL="171450" indent="-171450">
              <a:lnSpc>
                <a:spcPct val="150000"/>
              </a:lnSpc>
              <a:buFont typeface="Arial" panose="020B0604020202020204" pitchFamily="34" charset="0"/>
              <a:buChar char="•"/>
            </a:pPr>
            <a:r>
              <a:rPr lang="en-US" sz="1200" dirty="0"/>
              <a:t>Include a statement letting individuals know that they can </a:t>
            </a:r>
            <a:r>
              <a:rPr lang="en-US" sz="1200" b="1" dirty="0"/>
              <a:t>request accessibility requirements.  </a:t>
            </a:r>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66461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7200" b="1" dirty="0"/>
              <a:t>Accessibility requirements </a:t>
            </a:r>
            <a:endParaRPr lang="en-US" sz="2400" b="1" dirty="0"/>
          </a:p>
          <a:p>
            <a:pPr>
              <a:lnSpc>
                <a:spcPct val="150000"/>
              </a:lnSpc>
            </a:pPr>
            <a:r>
              <a:rPr lang="en-US" sz="2400" dirty="0"/>
              <a:t>Ask accessibility requirements. Give options like:</a:t>
            </a:r>
          </a:p>
          <a:p>
            <a:pPr lvl="1">
              <a:lnSpc>
                <a:spcPct val="150000"/>
              </a:lnSpc>
              <a:buFont typeface="Wingdings" panose="05000000000000000000" pitchFamily="2" charset="2"/>
              <a:buChar char="Ø"/>
            </a:pPr>
            <a:r>
              <a:rPr lang="en-US" sz="2400" dirty="0"/>
              <a:t> Real time captioning in English </a:t>
            </a:r>
          </a:p>
          <a:p>
            <a:pPr lvl="1">
              <a:lnSpc>
                <a:spcPct val="150000"/>
              </a:lnSpc>
              <a:buFont typeface="Wingdings" panose="05000000000000000000" pitchFamily="2" charset="2"/>
              <a:buChar char="Ø"/>
            </a:pPr>
            <a:r>
              <a:rPr lang="en-US" sz="2400" dirty="0"/>
              <a:t> International Sign Interpretation </a:t>
            </a:r>
          </a:p>
          <a:p>
            <a:pPr lvl="1">
              <a:lnSpc>
                <a:spcPct val="150000"/>
              </a:lnSpc>
              <a:buFont typeface="Wingdings" panose="05000000000000000000" pitchFamily="2" charset="2"/>
              <a:buChar char="Ø"/>
            </a:pPr>
            <a:r>
              <a:rPr lang="en-US" sz="2400" dirty="0"/>
              <a:t> Other </a:t>
            </a:r>
          </a:p>
          <a:p>
            <a:pPr>
              <a:lnSpc>
                <a:spcPct val="150000"/>
              </a:lnSpc>
            </a:pPr>
            <a:r>
              <a:rPr lang="en-US" sz="2400" dirty="0"/>
              <a:t>Gives a deadline for requests </a:t>
            </a:r>
          </a:p>
          <a:p>
            <a:pPr>
              <a:lnSpc>
                <a:spcPct val="150000"/>
              </a:lnSpc>
            </a:pPr>
            <a:r>
              <a:rPr lang="en-US" sz="2400" dirty="0"/>
              <a:t>Provides the name, email address, or phone number of the individual to contact. </a:t>
            </a:r>
          </a:p>
          <a:p>
            <a:pPr marL="0" indent="0">
              <a:lnSpc>
                <a:spcPct val="150000"/>
              </a:lnSpc>
              <a:buNone/>
            </a:pPr>
            <a:r>
              <a:rPr lang="en-GB" sz="2400" b="1" dirty="0">
                <a:solidFill>
                  <a:srgbClr val="C00000"/>
                </a:solidFill>
              </a:rPr>
              <a:t>Did you know… </a:t>
            </a:r>
            <a:r>
              <a:rPr lang="en-GB" sz="2400" dirty="0"/>
              <a:t>on zoom you can customise your questions.  </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120597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Zoom accessibility requirements </a:t>
            </a:r>
          </a:p>
          <a:p>
            <a:pPr marL="0" indent="0">
              <a:buNone/>
            </a:pPr>
            <a:r>
              <a:rPr lang="en-US" sz="1200" dirty="0"/>
              <a:t>At the bottom of your event click on:</a:t>
            </a:r>
          </a:p>
          <a:p>
            <a:pPr marL="0" indent="0">
              <a:buNone/>
            </a:pPr>
            <a:endParaRPr lang="en-US" sz="1200" dirty="0"/>
          </a:p>
          <a:p>
            <a:pPr marL="0" indent="0">
              <a:buNone/>
            </a:pPr>
            <a:r>
              <a:rPr lang="en-US" sz="1200" dirty="0"/>
              <a:t>Registration &gt; edit &gt; Custom Questions </a:t>
            </a:r>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12</a:t>
            </a:fld>
            <a:endParaRPr lang="en-GB"/>
          </a:p>
        </p:txBody>
      </p:sp>
    </p:spTree>
    <p:extLst>
      <p:ext uri="{BB962C8B-B14F-4D97-AF65-F5344CB8AC3E}">
        <p14:creationId xmlns:p14="http://schemas.microsoft.com/office/powerpoint/2010/main" val="180048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Real time captioning </a:t>
            </a:r>
            <a:endParaRPr lang="en-US" b="1" dirty="0"/>
          </a:p>
          <a:p>
            <a:pPr marL="171450" indent="-171450">
              <a:buFont typeface="Arial" panose="020B0604020202020204" pitchFamily="34" charset="0"/>
              <a:buChar char="•"/>
            </a:pPr>
            <a:r>
              <a:rPr lang="en-US" dirty="0"/>
              <a:t>Allows participants to follow the event simultaneously and in text </a:t>
            </a:r>
          </a:p>
          <a:p>
            <a:pPr marL="171450" indent="-171450">
              <a:buFont typeface="Arial" panose="020B0604020202020204" pitchFamily="34" charset="0"/>
              <a:buChar char="•"/>
            </a:pPr>
            <a:r>
              <a:rPr lang="en-US" dirty="0"/>
              <a:t>Useful for many participants (hard of hearing people)</a:t>
            </a:r>
          </a:p>
          <a:p>
            <a:pPr marL="171450" indent="-171450">
              <a:buFont typeface="Arial" panose="020B0604020202020204" pitchFamily="34" charset="0"/>
              <a:buChar char="•"/>
            </a:pPr>
            <a:r>
              <a:rPr lang="en-US" dirty="0"/>
              <a:t>Integrated in the platform (Zoom) or through an external link</a:t>
            </a:r>
          </a:p>
          <a:p>
            <a:pPr marL="171450" indent="-171450">
              <a:buFont typeface="Arial" panose="020B0604020202020204" pitchFamily="34" charset="0"/>
              <a:buChar char="•"/>
            </a:pPr>
            <a:r>
              <a:rPr lang="en-US" dirty="0"/>
              <a:t>Subtitles and/or full transcript</a:t>
            </a:r>
          </a:p>
          <a:p>
            <a:pPr marL="171450" indent="-171450">
              <a:buFont typeface="Arial" panose="020B0604020202020204" pitchFamily="34" charset="0"/>
              <a:buChar char="•"/>
            </a:pPr>
            <a:r>
              <a:rPr lang="en-US" dirty="0"/>
              <a:t>Different languages available but only one as subtitle and the rest in external links (Zoom)</a:t>
            </a:r>
          </a:p>
          <a:p>
            <a:pPr marL="171450" indent="-171450">
              <a:buFont typeface="Arial" panose="020B0604020202020204" pitchFamily="34" charset="0"/>
              <a:buChar char="•"/>
            </a:pPr>
            <a:r>
              <a:rPr lang="en-US" dirty="0"/>
              <a:t>One captioner per language</a:t>
            </a:r>
          </a:p>
          <a:p>
            <a:endParaRPr lang="es-ES" dirty="0"/>
          </a:p>
        </p:txBody>
      </p:sp>
      <p:sp>
        <p:nvSpPr>
          <p:cNvPr id="4" name="Slide Number Placeholder 3"/>
          <p:cNvSpPr>
            <a:spLocks noGrp="1"/>
          </p:cNvSpPr>
          <p:nvPr>
            <p:ph type="sldNum" sz="quarter" idx="5"/>
          </p:nvPr>
        </p:nvSpPr>
        <p:spPr/>
        <p:txBody>
          <a:bodyPr/>
          <a:lstStyle/>
          <a:p>
            <a:fld id="{6C3637DA-ECFF-4E30-8019-BCDA5E2DDEE1}" type="slidenum">
              <a:rPr lang="en-GB" smtClean="0"/>
              <a:t>13</a:t>
            </a:fld>
            <a:endParaRPr lang="en-GB"/>
          </a:p>
        </p:txBody>
      </p:sp>
    </p:spTree>
    <p:extLst>
      <p:ext uri="{BB962C8B-B14F-4D97-AF65-F5344CB8AC3E}">
        <p14:creationId xmlns:p14="http://schemas.microsoft.com/office/powerpoint/2010/main" val="347071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b="1" dirty="0"/>
              <a:t>Sign interpretation</a:t>
            </a:r>
            <a:endParaRPr lang="en-US" sz="1200" b="1" dirty="0"/>
          </a:p>
          <a:p>
            <a:pPr marL="171450" indent="-171450">
              <a:lnSpc>
                <a:spcPct val="150000"/>
              </a:lnSpc>
              <a:buFont typeface="Arial" panose="020B0604020202020204" pitchFamily="34" charset="0"/>
              <a:buChar char="•"/>
            </a:pPr>
            <a:r>
              <a:rPr lang="en-US" sz="1200" dirty="0"/>
              <a:t>Hire a sign language interpreter through a service as early as possible. </a:t>
            </a:r>
          </a:p>
          <a:p>
            <a:pPr marL="171450" indent="-171450">
              <a:lnSpc>
                <a:spcPct val="150000"/>
              </a:lnSpc>
              <a:buFont typeface="Arial" panose="020B0604020202020204" pitchFamily="34" charset="0"/>
              <a:buChar char="•"/>
            </a:pPr>
            <a:r>
              <a:rPr lang="en-US" sz="1200" dirty="0"/>
              <a:t>Allows participants to follow the event with sign interpretation</a:t>
            </a:r>
          </a:p>
          <a:p>
            <a:pPr marL="171450" indent="-171450">
              <a:lnSpc>
                <a:spcPct val="150000"/>
              </a:lnSpc>
              <a:buFont typeface="Arial" panose="020B0604020202020204" pitchFamily="34" charset="0"/>
              <a:buChar char="•"/>
            </a:pPr>
            <a:r>
              <a:rPr lang="en-US" sz="1200" dirty="0"/>
              <a:t>Useful for deaf and hard of hearing</a:t>
            </a:r>
          </a:p>
          <a:p>
            <a:pPr marL="171450" indent="-171450">
              <a:lnSpc>
                <a:spcPct val="150000"/>
              </a:lnSpc>
              <a:buFont typeface="Arial" panose="020B0604020202020204" pitchFamily="34" charset="0"/>
              <a:buChar char="•"/>
            </a:pPr>
            <a:r>
              <a:rPr lang="en-US" sz="1200" dirty="0"/>
              <a:t>Usually, 2 interpreters switching every 10 minutes</a:t>
            </a:r>
          </a:p>
          <a:p>
            <a:pPr marL="171450" indent="-171450">
              <a:lnSpc>
                <a:spcPct val="150000"/>
              </a:lnSpc>
              <a:buFont typeface="Arial" panose="020B0604020202020204" pitchFamily="34" charset="0"/>
              <a:buChar char="•"/>
            </a:pPr>
            <a:r>
              <a:rPr lang="en-US" sz="1200" dirty="0"/>
              <a:t>Possibility to pin and resize the images (Zoom allows to multi-pin)</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14</a:t>
            </a:fld>
            <a:endParaRPr lang="en-GB"/>
          </a:p>
        </p:txBody>
      </p:sp>
    </p:spTree>
    <p:extLst>
      <p:ext uri="{BB962C8B-B14F-4D97-AF65-F5344CB8AC3E}">
        <p14:creationId xmlns:p14="http://schemas.microsoft.com/office/powerpoint/2010/main" val="156220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 the material in advance </a:t>
            </a:r>
          </a:p>
          <a:p>
            <a:pPr marL="171450" indent="-171450">
              <a:lnSpc>
                <a:spcPct val="150000"/>
              </a:lnSpc>
              <a:buFont typeface="Arial" panose="020B0604020202020204" pitchFamily="34" charset="0"/>
              <a:buChar char="•"/>
            </a:pPr>
            <a:r>
              <a:rPr lang="en-US" sz="1200" dirty="0"/>
              <a:t>Create in advance all documents in an accessible format. </a:t>
            </a:r>
          </a:p>
          <a:p>
            <a:pPr marL="171450" indent="-171450">
              <a:lnSpc>
                <a:spcPct val="150000"/>
              </a:lnSpc>
              <a:buFont typeface="Arial" panose="020B0604020202020204" pitchFamily="34" charset="0"/>
              <a:buChar char="•"/>
            </a:pPr>
            <a:r>
              <a:rPr lang="en-US" sz="1200" dirty="0"/>
              <a:t>(PowerPoint presentation, program of the day, reports, videos)</a:t>
            </a:r>
          </a:p>
          <a:p>
            <a:pPr marL="171450" indent="-171450">
              <a:lnSpc>
                <a:spcPct val="150000"/>
              </a:lnSpc>
              <a:buFont typeface="Arial" panose="020B0604020202020204" pitchFamily="34" charset="0"/>
              <a:buChar char="•"/>
            </a:pPr>
            <a:r>
              <a:rPr lang="en-US" sz="1200" dirty="0"/>
              <a:t>Send all the material to the </a:t>
            </a:r>
            <a:r>
              <a:rPr lang="en-US" sz="1200" b="1" dirty="0"/>
              <a:t>interpreters and participants </a:t>
            </a:r>
            <a:r>
              <a:rPr lang="en-US" sz="1200" dirty="0"/>
              <a:t>in advance</a:t>
            </a:r>
          </a:p>
          <a:p>
            <a:pPr marL="171450" indent="-171450">
              <a:lnSpc>
                <a:spcPct val="150000"/>
              </a:lnSpc>
              <a:buFont typeface="Arial" panose="020B0604020202020204" pitchFamily="34" charset="0"/>
              <a:buChar char="•"/>
            </a:pPr>
            <a:r>
              <a:rPr lang="en-US" sz="1200" dirty="0"/>
              <a:t>Ask the permission from speakers</a:t>
            </a:r>
          </a:p>
          <a:p>
            <a:pPr marL="171450" indent="-171450">
              <a:lnSpc>
                <a:spcPct val="150000"/>
              </a:lnSpc>
              <a:buFont typeface="Arial" panose="020B0604020202020204" pitchFamily="34" charset="0"/>
              <a:buChar char="•"/>
            </a:pPr>
            <a:r>
              <a:rPr lang="en-US" sz="1200" dirty="0"/>
              <a:t>Share names of speakers and any PowerPoints ahead of time so the interpreters and participants can become familiar with the materials.</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119134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During the online event </a:t>
            </a:r>
          </a:p>
          <a:p>
            <a:pPr marL="171450" indent="-171450">
              <a:lnSpc>
                <a:spcPct val="150000"/>
              </a:lnSpc>
              <a:buFont typeface="Arial" panose="020B0604020202020204" pitchFamily="34" charset="0"/>
              <a:buChar char="•"/>
            </a:pPr>
            <a:r>
              <a:rPr lang="en-US" sz="1200" dirty="0"/>
              <a:t>Say your name every time you speak</a:t>
            </a:r>
          </a:p>
          <a:p>
            <a:pPr marL="171450" indent="-171450">
              <a:lnSpc>
                <a:spcPct val="150000"/>
              </a:lnSpc>
              <a:buFont typeface="Arial" panose="020B0604020202020204" pitchFamily="34" charset="0"/>
              <a:buChar char="•"/>
            </a:pPr>
            <a:r>
              <a:rPr lang="en-US" sz="1200" dirty="0"/>
              <a:t>Speak slowly and not too fast </a:t>
            </a:r>
          </a:p>
          <a:p>
            <a:pPr marL="171450" indent="-171450">
              <a:lnSpc>
                <a:spcPct val="150000"/>
              </a:lnSpc>
              <a:buFont typeface="Arial" panose="020B0604020202020204" pitchFamily="34" charset="0"/>
              <a:buChar char="•"/>
            </a:pPr>
            <a:r>
              <a:rPr lang="en-US" sz="1200" dirty="0"/>
              <a:t>For events where everyone is visible and able to speak, any individual not speaking should be on mute.</a:t>
            </a:r>
          </a:p>
          <a:p>
            <a:pPr marL="171450" indent="-171450">
              <a:lnSpc>
                <a:spcPct val="150000"/>
              </a:lnSpc>
              <a:buFont typeface="Arial" panose="020B0604020202020204" pitchFamily="34" charset="0"/>
              <a:buChar char="•"/>
            </a:pPr>
            <a:r>
              <a:rPr lang="en-US" sz="1200" dirty="0"/>
              <a:t>Consider having breaks to have time to process information.</a:t>
            </a:r>
          </a:p>
          <a:p>
            <a:pPr marL="171450" indent="-171450">
              <a:lnSpc>
                <a:spcPct val="150000"/>
              </a:lnSpc>
              <a:buFont typeface="Arial" panose="020B0604020202020204" pitchFamily="34" charset="0"/>
              <a:buChar char="•"/>
            </a:pPr>
            <a:r>
              <a:rPr lang="en-US" sz="1200" dirty="0"/>
              <a:t>It is recommended to have a 10-minute break every hour or so.</a:t>
            </a:r>
          </a:p>
          <a:p>
            <a:pPr marL="171450" indent="-171450">
              <a:lnSpc>
                <a:spcPct val="150000"/>
              </a:lnSpc>
              <a:buFont typeface="Arial" panose="020B0604020202020204" pitchFamily="34" charset="0"/>
              <a:buChar char="•"/>
            </a:pPr>
            <a:r>
              <a:rPr lang="en-US" sz="1200" dirty="0"/>
              <a:t>Have a staff person monitor the chat or Q&amp;A function for accessibility issues</a:t>
            </a:r>
            <a:endParaRPr lang="en-GB" sz="1200"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879583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b="1" dirty="0">
                <a:solidFill>
                  <a:srgbClr val="0070C0"/>
                </a:solidFill>
              </a:rPr>
              <a:t>Present in an Accessible Manner</a:t>
            </a:r>
            <a:endParaRPr lang="en-US" sz="1200" dirty="0"/>
          </a:p>
          <a:p>
            <a:pPr marL="171450" indent="-171450">
              <a:lnSpc>
                <a:spcPct val="150000"/>
              </a:lnSpc>
              <a:buFont typeface="Arial" panose="020B0604020202020204" pitchFamily="34" charset="0"/>
              <a:buChar char="•"/>
            </a:pPr>
            <a:r>
              <a:rPr lang="en-US" sz="1200" dirty="0"/>
              <a:t>Turn on your video and face the camera. Seeing the speaker helps participants maintain attention, and it can be helpful for anyone who is reading lips.</a:t>
            </a:r>
          </a:p>
          <a:p>
            <a:pPr marL="171450" indent="-171450">
              <a:lnSpc>
                <a:spcPct val="150000"/>
              </a:lnSpc>
              <a:buFont typeface="Arial" panose="020B0604020202020204" pitchFamily="34" charset="0"/>
              <a:buChar char="•"/>
            </a:pPr>
            <a:r>
              <a:rPr lang="en-US" sz="1200" dirty="0"/>
              <a:t>Encourage all attendees to identify themselves by name before speaking. </a:t>
            </a:r>
          </a:p>
          <a:p>
            <a:pPr marL="171450" indent="-171450">
              <a:lnSpc>
                <a:spcPct val="150000"/>
              </a:lnSpc>
              <a:buFont typeface="Arial" panose="020B0604020202020204" pitchFamily="34" charset="0"/>
              <a:buChar char="•"/>
            </a:pPr>
            <a:r>
              <a:rPr lang="en-US" sz="1200" dirty="0"/>
              <a:t>Be descriptive and describe visual content (including videos)</a:t>
            </a:r>
          </a:p>
          <a:p>
            <a:pPr marL="171450" indent="-171450">
              <a:lnSpc>
                <a:spcPct val="150000"/>
              </a:lnSpc>
              <a:buFont typeface="Arial" panose="020B0604020202020204" pitchFamily="34" charset="0"/>
              <a:buChar char="•"/>
            </a:pPr>
            <a:r>
              <a:rPr lang="en-US" sz="1200" dirty="0"/>
              <a:t>Keep in mind that expressions such as, “right here” or “here we see” or "in the upper-right" will not translate well to participants who cannot see the screen. </a:t>
            </a:r>
          </a:p>
          <a:p>
            <a:endParaRPr lang="en-GB" b="1" dirty="0"/>
          </a:p>
        </p:txBody>
      </p:sp>
      <p:sp>
        <p:nvSpPr>
          <p:cNvPr id="4" name="Slide Number Placeholder 3"/>
          <p:cNvSpPr>
            <a:spLocks noGrp="1"/>
          </p:cNvSpPr>
          <p:nvPr>
            <p:ph type="sldNum" sz="quarter" idx="10"/>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PowerPoint </a:t>
            </a:r>
            <a:r>
              <a:rPr lang="fr-BE" dirty="0" err="1"/>
              <a:t>presentations</a:t>
            </a:r>
            <a:r>
              <a:rPr lang="fr-BE" dirty="0"/>
              <a:t> </a:t>
            </a:r>
          </a:p>
          <a:p>
            <a:endParaRPr lang="fr-BE" dirty="0"/>
          </a:p>
          <a:p>
            <a:r>
              <a:rPr lang="en-US" dirty="0"/>
              <a:t>• Remove acronyms from any document, including agenda, working documents, presentations and briefings. </a:t>
            </a:r>
          </a:p>
          <a:p>
            <a:r>
              <a:rPr lang="en-US" dirty="0"/>
              <a:t>• Ask presentations from speakers in advance.</a:t>
            </a:r>
          </a:p>
          <a:p>
            <a:r>
              <a:rPr lang="en-US" dirty="0"/>
              <a:t>• The organizer of the event is responsible to send some suggested links or useful readings to participants in advance</a:t>
            </a:r>
          </a:p>
          <a:p>
            <a:r>
              <a:rPr lang="en-US" dirty="0"/>
              <a:t>Be descriptive and describe visual content (including videos)</a:t>
            </a:r>
          </a:p>
          <a:p>
            <a:endParaRPr lang="fr-BE"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327316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b="1" dirty="0"/>
              <a:t>How you take questions</a:t>
            </a:r>
            <a:endParaRPr lang="en-US" sz="1200" b="1" dirty="0"/>
          </a:p>
          <a:p>
            <a:pPr marL="0" indent="0">
              <a:lnSpc>
                <a:spcPct val="150000"/>
              </a:lnSpc>
              <a:buNone/>
            </a:pPr>
            <a:r>
              <a:rPr lang="en-US" sz="1200" dirty="0"/>
              <a:t>Participants have a few options for asking questions in a web conferencing </a:t>
            </a:r>
          </a:p>
          <a:p>
            <a:pPr marL="457200" indent="-457200">
              <a:lnSpc>
                <a:spcPct val="150000"/>
              </a:lnSpc>
              <a:buFont typeface="+mj-lt"/>
              <a:buAutoNum type="arabicPeriod"/>
            </a:pPr>
            <a:r>
              <a:rPr lang="en-US" sz="1200" dirty="0"/>
              <a:t>Raise their virtual hands and unmute themselves </a:t>
            </a:r>
          </a:p>
          <a:p>
            <a:pPr marL="457200" indent="-457200">
              <a:lnSpc>
                <a:spcPct val="150000"/>
              </a:lnSpc>
              <a:buFont typeface="+mj-lt"/>
              <a:buAutoNum type="arabicPeriod"/>
            </a:pPr>
            <a:r>
              <a:rPr lang="en-US" sz="1200" dirty="0"/>
              <a:t>They can post questions directly in the chat window, to be answered whenever possible. </a:t>
            </a:r>
          </a:p>
          <a:p>
            <a:pPr>
              <a:lnSpc>
                <a:spcPct val="150000"/>
              </a:lnSpc>
            </a:pPr>
            <a:r>
              <a:rPr lang="en-US" sz="1200" dirty="0"/>
              <a:t>Always repeat any questions posed in the chat. </a:t>
            </a:r>
          </a:p>
          <a:p>
            <a:pPr marL="0" indent="0">
              <a:lnSpc>
                <a:spcPct val="150000"/>
              </a:lnSpc>
              <a:buNone/>
            </a:pPr>
            <a:r>
              <a:rPr lang="en-US" sz="1200" dirty="0"/>
              <a:t>Repeating the questions helps anyone who can’t access the chat visually during the session, and it can even improve quality of captioning.</a:t>
            </a:r>
            <a:endParaRPr lang="en-GB" sz="1200" dirty="0"/>
          </a:p>
          <a:p>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292198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 </a:t>
            </a:r>
          </a:p>
          <a:p>
            <a:pPr marL="171450" indent="-171450">
              <a:buFont typeface="Arial" panose="020B0604020202020204" pitchFamily="34" charset="0"/>
              <a:buChar char="•"/>
            </a:pPr>
            <a:r>
              <a:rPr lang="en-GB" sz="1200" dirty="0"/>
              <a:t>Online meetings/events </a:t>
            </a:r>
          </a:p>
          <a:p>
            <a:pPr marL="171450" indent="-171450">
              <a:buFont typeface="Arial" panose="020B0604020202020204" pitchFamily="34" charset="0"/>
              <a:buChar char="•"/>
            </a:pPr>
            <a:r>
              <a:rPr lang="en-GB" sz="1200" dirty="0"/>
              <a:t>Face to Face meetings/events </a:t>
            </a:r>
          </a:p>
          <a:p>
            <a:pPr marL="171450" indent="-171450">
              <a:buFont typeface="Arial" panose="020B0604020202020204" pitchFamily="34" charset="0"/>
              <a:buChar char="•"/>
            </a:pPr>
            <a:r>
              <a:rPr lang="en-GB" sz="1200" dirty="0"/>
              <a:t>Questions &amp; Answers </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252095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b="1" dirty="0"/>
              <a:t>After the event </a:t>
            </a:r>
            <a:endParaRPr lang="en-US" b="1" dirty="0"/>
          </a:p>
          <a:p>
            <a:pPr marL="171450" indent="-171450">
              <a:lnSpc>
                <a:spcPct val="150000"/>
              </a:lnSpc>
              <a:buFont typeface="Arial" panose="020B0604020202020204" pitchFamily="34" charset="0"/>
              <a:buChar char="•"/>
            </a:pPr>
            <a:r>
              <a:rPr lang="en-US" dirty="0"/>
              <a:t>Follow up after the meeting sharing materials (notes, transcript, recording, links, resources) in an accessible format.</a:t>
            </a:r>
          </a:p>
          <a:p>
            <a:pPr marL="171450" indent="-171450">
              <a:lnSpc>
                <a:spcPct val="150000"/>
              </a:lnSpc>
              <a:buFont typeface="Arial" panose="020B0604020202020204" pitchFamily="34" charset="0"/>
              <a:buChar char="•"/>
            </a:pPr>
            <a:r>
              <a:rPr lang="en-US" dirty="0"/>
              <a:t>Post a Video Recording of the Meeting with accurate captions</a:t>
            </a:r>
          </a:p>
          <a:p>
            <a:pPr marL="171450" indent="-171450">
              <a:lnSpc>
                <a:spcPct val="150000"/>
              </a:lnSpc>
              <a:buFont typeface="Arial" panose="020B0604020202020204" pitchFamily="34" charset="0"/>
              <a:buChar char="•"/>
            </a:pPr>
            <a:r>
              <a:rPr lang="en-US" dirty="0"/>
              <a:t>Post-event Survey</a:t>
            </a:r>
          </a:p>
          <a:p>
            <a:pPr marL="171450" indent="-171450">
              <a:lnSpc>
                <a:spcPct val="150000"/>
              </a:lnSpc>
              <a:buFont typeface="Arial" panose="020B0604020202020204" pitchFamily="34" charset="0"/>
              <a:buChar char="•"/>
            </a:pPr>
            <a:r>
              <a:rPr lang="en-US" dirty="0"/>
              <a:t>Collect feedback from participants on the content and  accessibility of your event.</a:t>
            </a:r>
          </a:p>
          <a:p>
            <a:pPr marL="171450" indent="-171450">
              <a:lnSpc>
                <a:spcPct val="150000"/>
              </a:lnSpc>
              <a:buFont typeface="Arial" panose="020B0604020202020204" pitchFamily="34" charset="0"/>
              <a:buChar char="•"/>
            </a:pPr>
            <a:r>
              <a:rPr lang="en-US" dirty="0"/>
              <a:t>Do not exceed 15 questions if possible</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215474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a:t>
            </a: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235541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Face to face meeting</a:t>
            </a:r>
          </a:p>
          <a:p>
            <a:pPr marL="0" indent="0">
              <a:lnSpc>
                <a:spcPct val="150000"/>
              </a:lnSpc>
              <a:buNone/>
            </a:pPr>
            <a:r>
              <a:rPr lang="en-GB" sz="1200" dirty="0"/>
              <a:t>Plan the logistics of the meeting </a:t>
            </a:r>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Before </a:t>
            </a:r>
            <a:endParaRPr lang="en-GB" dirty="0"/>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During </a:t>
            </a:r>
            <a:endParaRPr lang="en-GB" dirty="0"/>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After </a:t>
            </a:r>
            <a:endParaRPr lang="en-US" dirty="0"/>
          </a:p>
          <a:p>
            <a:pPr marL="0" indent="0">
              <a:lnSpc>
                <a:spcPct val="150000"/>
              </a:lnSpc>
              <a:buNone/>
            </a:pPr>
            <a:r>
              <a:rPr lang="en-US" sz="1200" dirty="0"/>
              <a:t>If this is your first time planning an accessible event, then ask OPDs and other </a:t>
            </a:r>
            <a:r>
              <a:rPr lang="en-US" sz="1200" dirty="0" err="1"/>
              <a:t>organisations</a:t>
            </a:r>
            <a:r>
              <a:rPr lang="en-US" sz="1200" dirty="0"/>
              <a:t> with experience to advise you.</a:t>
            </a:r>
          </a:p>
          <a:p>
            <a:pPr>
              <a:lnSpc>
                <a:spcPct val="150000"/>
              </a:lnSpc>
            </a:pPr>
            <a:r>
              <a:rPr lang="en-US" sz="1200" dirty="0"/>
              <a:t>Download </a:t>
            </a:r>
            <a:r>
              <a:rPr lang="en-US" sz="1200" dirty="0">
                <a:hlinkClick r:id="rId3"/>
              </a:rPr>
              <a:t>EDF guide for accessible Meetings for all </a:t>
            </a:r>
            <a:endParaRPr lang="en-US" sz="1200" dirty="0"/>
          </a:p>
          <a:p>
            <a:endParaRPr lang="en-GB" b="1" dirty="0"/>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22831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Logistics to access the event</a:t>
            </a:r>
          </a:p>
          <a:p>
            <a:pPr>
              <a:lnSpc>
                <a:spcPct val="150000"/>
              </a:lnSpc>
            </a:pPr>
            <a:r>
              <a:rPr lang="en-US" sz="1200" dirty="0"/>
              <a:t>Visit the venue of the meeting in advance and consider the: </a:t>
            </a:r>
          </a:p>
          <a:p>
            <a:pPr marL="0" indent="0">
              <a:lnSpc>
                <a:spcPct val="150000"/>
              </a:lnSpc>
              <a:buNone/>
            </a:pPr>
            <a:r>
              <a:rPr lang="en-US" sz="1200" b="1" dirty="0"/>
              <a:t>Accessibility of </a:t>
            </a:r>
            <a:r>
              <a:rPr lang="en-US" sz="1200" dirty="0"/>
              <a:t>the entrance, meeting room, corridors, toilets and breakfast room, lifts, the surrounding areas including proximity to public transport and parking.</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46738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Before the Meeting</a:t>
            </a:r>
          </a:p>
          <a:p>
            <a:pPr marL="0" indent="0">
              <a:lnSpc>
                <a:spcPct val="150000"/>
              </a:lnSpc>
              <a:buNone/>
            </a:pPr>
            <a:r>
              <a:rPr lang="en-US" sz="1400" dirty="0"/>
              <a:t>Make sure the online registration form is accessible and ask for accessibility requirements:</a:t>
            </a:r>
          </a:p>
          <a:p>
            <a:pPr marL="0" indent="0">
              <a:lnSpc>
                <a:spcPct val="150000"/>
              </a:lnSpc>
              <a:buNone/>
            </a:pPr>
            <a:r>
              <a:rPr lang="en-US" sz="1200" b="1" dirty="0"/>
              <a:t>Special dietary </a:t>
            </a:r>
            <a:r>
              <a:rPr lang="en-US" sz="1200" dirty="0"/>
              <a:t>       </a:t>
            </a:r>
            <a:r>
              <a:rPr lang="en-US" sz="1200" b="1" dirty="0"/>
              <a:t>Transport needs     Accessible parking </a:t>
            </a:r>
            <a:endParaRPr lang="en-US" sz="1200" dirty="0"/>
          </a:p>
          <a:p>
            <a:pPr marL="0" indent="0">
              <a:lnSpc>
                <a:spcPct val="150000"/>
              </a:lnSpc>
              <a:buNone/>
            </a:pPr>
            <a:r>
              <a:rPr lang="en-US" sz="1200" dirty="0"/>
              <a:t>Documents in accessible formats </a:t>
            </a:r>
            <a:r>
              <a:rPr lang="en-US" sz="1200" b="1" dirty="0"/>
              <a:t>(large print, easy to-read, </a:t>
            </a:r>
            <a:r>
              <a:rPr lang="en-GB" sz="1400" b="1" dirty="0"/>
              <a:t>accessible electronic format</a:t>
            </a:r>
            <a:r>
              <a:rPr lang="en-US" sz="1400" b="1" dirty="0"/>
              <a:t>) </a:t>
            </a:r>
          </a:p>
          <a:p>
            <a:br>
              <a:rPr lang="en-GB" dirty="0"/>
            </a:br>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24</a:t>
            </a:fld>
            <a:endParaRPr lang="en-GB"/>
          </a:p>
        </p:txBody>
      </p:sp>
    </p:spTree>
    <p:extLst>
      <p:ext uri="{BB962C8B-B14F-4D97-AF65-F5344CB8AC3E}">
        <p14:creationId xmlns:p14="http://schemas.microsoft.com/office/powerpoint/2010/main" val="945581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Programme of the event</a:t>
            </a:r>
          </a:p>
          <a:p>
            <a:pPr>
              <a:lnSpc>
                <a:spcPct val="150000"/>
              </a:lnSpc>
            </a:pPr>
            <a:r>
              <a:rPr lang="en-US" sz="1200" dirty="0" err="1"/>
              <a:t>Organise</a:t>
            </a:r>
            <a:r>
              <a:rPr lang="en-US" sz="1200" dirty="0"/>
              <a:t> the </a:t>
            </a:r>
            <a:r>
              <a:rPr lang="en-US" sz="1200" dirty="0" err="1"/>
              <a:t>programme</a:t>
            </a:r>
            <a:r>
              <a:rPr lang="en-US" sz="1200" dirty="0"/>
              <a:t> with appropriate breaks.</a:t>
            </a:r>
          </a:p>
          <a:p>
            <a:pPr>
              <a:lnSpc>
                <a:spcPct val="150000"/>
              </a:lnSpc>
            </a:pPr>
            <a:r>
              <a:rPr lang="en-US" sz="1200" dirty="0"/>
              <a:t>Send practical details in advance: </a:t>
            </a:r>
          </a:p>
          <a:p>
            <a:pPr>
              <a:lnSpc>
                <a:spcPct val="150000"/>
              </a:lnSpc>
              <a:buFont typeface="Wingdings" panose="05000000000000000000" pitchFamily="2" charset="2"/>
              <a:buChar char="Ø"/>
            </a:pPr>
            <a:r>
              <a:rPr lang="en-US" sz="1200" dirty="0"/>
              <a:t> Venue of the meeting and the address of the hotel</a:t>
            </a:r>
          </a:p>
          <a:p>
            <a:pPr>
              <a:lnSpc>
                <a:spcPct val="150000"/>
              </a:lnSpc>
              <a:buFont typeface="Wingdings" panose="05000000000000000000" pitchFamily="2" charset="2"/>
              <a:buChar char="Ø"/>
            </a:pPr>
            <a:r>
              <a:rPr lang="en-US" sz="1200" dirty="0"/>
              <a:t> Telephone number of the </a:t>
            </a:r>
            <a:r>
              <a:rPr lang="en-US" sz="1200" dirty="0" err="1"/>
              <a:t>organisers</a:t>
            </a:r>
            <a:r>
              <a:rPr lang="en-US" sz="1200" dirty="0"/>
              <a:t>, contact details</a:t>
            </a:r>
          </a:p>
          <a:p>
            <a:pPr>
              <a:lnSpc>
                <a:spcPct val="150000"/>
              </a:lnSpc>
              <a:buFont typeface="Wingdings" panose="05000000000000000000" pitchFamily="2" charset="2"/>
              <a:buChar char="Ø"/>
            </a:pPr>
            <a:r>
              <a:rPr lang="en-US" sz="1200" dirty="0"/>
              <a:t> Transport information </a:t>
            </a:r>
          </a:p>
          <a:p>
            <a:pPr>
              <a:lnSpc>
                <a:spcPct val="150000"/>
              </a:lnSpc>
              <a:buFont typeface="Wingdings" panose="05000000000000000000" pitchFamily="2" charset="2"/>
              <a:buChar char="Ø"/>
            </a:pPr>
            <a:r>
              <a:rPr lang="en-US" sz="1200" dirty="0"/>
              <a:t> Location of reserved parking places</a:t>
            </a:r>
          </a:p>
          <a:p>
            <a:pPr>
              <a:lnSpc>
                <a:spcPct val="150000"/>
              </a:lnSpc>
            </a:pPr>
            <a:r>
              <a:rPr lang="en-US" sz="1200" dirty="0"/>
              <a:t>Distribute the </a:t>
            </a:r>
            <a:r>
              <a:rPr lang="en-US" sz="1200" dirty="0" err="1"/>
              <a:t>programme</a:t>
            </a:r>
            <a:r>
              <a:rPr lang="en-US" sz="1200" dirty="0"/>
              <a:t> in accessible formats, ideally ahead of time</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231402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During the Meeting</a:t>
            </a:r>
          </a:p>
          <a:p>
            <a:pPr marL="171450" indent="-171450">
              <a:lnSpc>
                <a:spcPct val="150000"/>
              </a:lnSpc>
              <a:buFont typeface="Arial" panose="020B0604020202020204" pitchFamily="34" charset="0"/>
              <a:buChar char="•"/>
            </a:pPr>
            <a:r>
              <a:rPr lang="en-US" sz="1200" dirty="0"/>
              <a:t>One or two people should be available at arrival and departure</a:t>
            </a:r>
          </a:p>
          <a:p>
            <a:pPr marL="171450" indent="-171450">
              <a:lnSpc>
                <a:spcPct val="150000"/>
              </a:lnSpc>
              <a:buFont typeface="Arial" panose="020B0604020202020204" pitchFamily="34" charset="0"/>
              <a:buChar char="•"/>
            </a:pPr>
            <a:r>
              <a:rPr lang="en-US" sz="1200" dirty="0"/>
              <a:t>When the person is there, address her or him directly to the person assistant or sign language interpreter.</a:t>
            </a:r>
          </a:p>
          <a:p>
            <a:pPr marL="171450" indent="-171450">
              <a:lnSpc>
                <a:spcPct val="150000"/>
              </a:lnSpc>
              <a:buFont typeface="Arial" panose="020B0604020202020204" pitchFamily="34" charset="0"/>
              <a:buChar char="•"/>
            </a:pPr>
            <a:r>
              <a:rPr lang="en-US" sz="1200" dirty="0"/>
              <a:t>Find out how people with hearing impairments prefers to communicate – signing, lips reading or captioning </a:t>
            </a:r>
          </a:p>
          <a:p>
            <a:pPr marL="171450" indent="-171450">
              <a:lnSpc>
                <a:spcPct val="150000"/>
              </a:lnSpc>
              <a:buFont typeface="Arial" panose="020B0604020202020204" pitchFamily="34" charset="0"/>
              <a:buChar char="•"/>
            </a:pPr>
            <a:r>
              <a:rPr lang="en-US" sz="1200" dirty="0"/>
              <a:t>With people with visual impairments always speak first. Introduce yourself and other persons clearly, explaining where they are in relation to the person.</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26</a:t>
            </a:fld>
            <a:endParaRPr lang="en-GB"/>
          </a:p>
        </p:txBody>
      </p:sp>
    </p:spTree>
    <p:extLst>
      <p:ext uri="{BB962C8B-B14F-4D97-AF65-F5344CB8AC3E}">
        <p14:creationId xmlns:p14="http://schemas.microsoft.com/office/powerpoint/2010/main" val="247969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Speakers and presentation </a:t>
            </a:r>
          </a:p>
          <a:p>
            <a:pPr marL="171450" indent="-171450">
              <a:lnSpc>
                <a:spcPct val="150000"/>
              </a:lnSpc>
              <a:buFont typeface="Arial" panose="020B0604020202020204" pitchFamily="34" charset="0"/>
              <a:buChar char="•"/>
            </a:pPr>
            <a:r>
              <a:rPr lang="en-US" sz="1200" dirty="0"/>
              <a:t>Inform speakers about the accessibility needs of the participants.</a:t>
            </a:r>
          </a:p>
          <a:p>
            <a:pPr marL="171450" indent="-171450">
              <a:lnSpc>
                <a:spcPct val="150000"/>
              </a:lnSpc>
              <a:buFont typeface="Arial" panose="020B0604020202020204" pitchFamily="34" charset="0"/>
              <a:buChar char="•"/>
            </a:pPr>
            <a:r>
              <a:rPr lang="en-US" sz="1200" dirty="0"/>
              <a:t>Speakers should talk speak as slowly and clearly as possible.</a:t>
            </a:r>
          </a:p>
          <a:p>
            <a:pPr marL="171450" indent="-171450">
              <a:lnSpc>
                <a:spcPct val="150000"/>
              </a:lnSpc>
              <a:buFont typeface="Arial" panose="020B0604020202020204" pitchFamily="34" charset="0"/>
              <a:buChar char="•"/>
            </a:pPr>
            <a:r>
              <a:rPr lang="en-US" sz="1200" dirty="0"/>
              <a:t>Check if the speaking arrangement is accessible. Speakers may need a ramp to get onto the stage, or the removal of a chair for a panel discussion.</a:t>
            </a:r>
          </a:p>
          <a:p>
            <a:pPr marL="171450" indent="-171450">
              <a:lnSpc>
                <a:spcPct val="150000"/>
              </a:lnSpc>
              <a:buFont typeface="Arial" panose="020B0604020202020204" pitchFamily="34" charset="0"/>
              <a:buChar char="•"/>
            </a:pPr>
            <a:r>
              <a:rPr lang="en-US" sz="1200" dirty="0"/>
              <a:t>The content should be clear, concrete, and easy to understand</a:t>
            </a:r>
            <a:r>
              <a:rPr lang="en-US" dirty="0"/>
              <a:t>.</a:t>
            </a: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551218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After the meeting </a:t>
            </a:r>
          </a:p>
          <a:p>
            <a:pPr marL="171450" indent="-171450">
              <a:lnSpc>
                <a:spcPct val="150000"/>
              </a:lnSpc>
              <a:buFont typeface="Arial" panose="020B0604020202020204" pitchFamily="34" charset="0"/>
              <a:buChar char="•"/>
            </a:pPr>
            <a:r>
              <a:rPr lang="en-US" sz="1200" dirty="0"/>
              <a:t>Follow up in writing the key points of the discussion and any agreed outcomes or actions.</a:t>
            </a:r>
          </a:p>
          <a:p>
            <a:pPr marL="171450" indent="-171450">
              <a:lnSpc>
                <a:spcPct val="150000"/>
              </a:lnSpc>
              <a:buFont typeface="Arial" panose="020B0604020202020204" pitchFamily="34" charset="0"/>
              <a:buChar char="•"/>
            </a:pPr>
            <a:r>
              <a:rPr lang="en-US" sz="1200" dirty="0"/>
              <a:t>Provide copies of any documents discussed in the meeting. It can be helpful to share as much written information as you can</a:t>
            </a:r>
          </a:p>
          <a:p>
            <a:pPr marL="171450" indent="-171450">
              <a:lnSpc>
                <a:spcPct val="150000"/>
              </a:lnSpc>
              <a:buFont typeface="Arial" panose="020B0604020202020204" pitchFamily="34" charset="0"/>
              <a:buChar char="•"/>
            </a:pPr>
            <a:r>
              <a:rPr lang="en-US" sz="1200" dirty="0"/>
              <a:t>Follow up with any attendees that required communication support to find out what worked well and what could be improved for next time.</a:t>
            </a:r>
          </a:p>
          <a:p>
            <a:pPr marL="171450" indent="-171450">
              <a:lnSpc>
                <a:spcPct val="150000"/>
              </a:lnSpc>
              <a:buFont typeface="Arial" panose="020B0604020202020204" pitchFamily="34" charset="0"/>
              <a:buChar char="•"/>
            </a:pPr>
            <a:r>
              <a:rPr lang="en-US" sz="1200" dirty="0"/>
              <a:t>Ask feedback on the event venue, suppliers, accessibility</a:t>
            </a:r>
          </a:p>
          <a:p>
            <a:pPr marL="171450" indent="-171450">
              <a:lnSpc>
                <a:spcPct val="150000"/>
              </a:lnSpc>
              <a:buFont typeface="Arial" panose="020B0604020202020204" pitchFamily="34" charset="0"/>
              <a:buChar char="•"/>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Be ready to learn from the feedback you receive!</a:t>
            </a:r>
            <a:endParaRPr lang="en-US" dirty="0"/>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773504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Inclusive Meetings &amp; Events Self-Assessment Template </a:t>
            </a:r>
          </a:p>
          <a:p>
            <a:pPr marL="0" indent="0">
              <a:buNone/>
            </a:pPr>
            <a:r>
              <a:rPr lang="en-GB" sz="1200" dirty="0">
                <a:hlinkClick r:id="rId3"/>
              </a:rPr>
              <a:t>Accessibility Go! A guide to action</a:t>
            </a:r>
            <a:r>
              <a:rPr lang="en-GB" sz="1200" dirty="0"/>
              <a:t> by </a:t>
            </a:r>
          </a:p>
          <a:p>
            <a:pPr marL="0" indent="0">
              <a:buNone/>
            </a:pPr>
            <a:r>
              <a:rPr lang="en-US" sz="1200" dirty="0"/>
              <a:t>The World Blind Union (WBU)</a:t>
            </a:r>
            <a:r>
              <a:rPr lang="en-GB" sz="1200" dirty="0"/>
              <a:t> and CBM Global.</a:t>
            </a:r>
          </a:p>
          <a:p>
            <a:pPr marL="0" indent="0">
              <a:buNone/>
            </a:pPr>
            <a:endParaRPr lang="en-GB" sz="1200" dirty="0"/>
          </a:p>
          <a:p>
            <a:pPr marL="0" indent="0">
              <a:buNone/>
            </a:pPr>
            <a:r>
              <a:rPr lang="en-GB" sz="1200" dirty="0"/>
              <a:t> Download the Self-Assessment Template</a:t>
            </a:r>
          </a:p>
          <a:p>
            <a:pPr marL="0" indent="0">
              <a:buNone/>
            </a:pPr>
            <a:r>
              <a:rPr lang="en-GB" sz="1200" dirty="0"/>
              <a:t> Useful recourses: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Accessible Word Documents Toolkit </a:t>
            </a:r>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5"/>
              </a:rPr>
              <a:t>Accessible PowerPoint presentation Toolkit </a:t>
            </a:r>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6"/>
              </a:rPr>
              <a:t>Accessible Social Media Toolkit </a:t>
            </a:r>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357656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Accessibility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Accessibility is all about making something easily available for as many people as possible.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It benefits everyone.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rPr>
              <a:t>It's about ability, not disability.</a:t>
            </a: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537903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fr-BE" b="1" dirty="0"/>
              <a:t>Platform </a:t>
            </a:r>
            <a:r>
              <a:rPr lang="fr-BE" b="1" dirty="0" err="1"/>
              <a:t>Accessibility</a:t>
            </a:r>
            <a:r>
              <a:rPr lang="fr-BE" b="1" dirty="0"/>
              <a:t> Links</a:t>
            </a:r>
            <a:endParaRPr lang="en-GB" sz="1200" b="0" i="0" dirty="0">
              <a:solidFill>
                <a:srgbClr val="000000"/>
              </a:solidFill>
              <a:effectLst/>
            </a:endParaRPr>
          </a:p>
          <a:p>
            <a:pPr>
              <a:lnSpc>
                <a:spcPct val="160000"/>
              </a:lnSpc>
            </a:pPr>
            <a:r>
              <a:rPr lang="en-GB" sz="1200" b="0" i="0" dirty="0">
                <a:solidFill>
                  <a:srgbClr val="000000"/>
                </a:solidFill>
                <a:effectLst/>
              </a:rPr>
              <a:t>Zoom: </a:t>
            </a:r>
            <a:r>
              <a:rPr lang="en-GB" sz="1200" b="0" i="0" u="none" strike="noStrike" dirty="0">
                <a:solidFill>
                  <a:srgbClr val="006AA9"/>
                </a:solidFill>
                <a:effectLst/>
                <a:hlinkClick r:id="rId3"/>
              </a:rPr>
              <a:t>Zoom – Accessibility</a:t>
            </a:r>
            <a:r>
              <a:rPr lang="en-GB" sz="1200" b="0" i="0" u="none" strike="noStrike" dirty="0">
                <a:effectLst/>
              </a:rPr>
              <a:t>; </a:t>
            </a:r>
            <a:r>
              <a:rPr lang="en-GB" sz="1200" b="0" i="0" u="none" strike="noStrike" dirty="0">
                <a:solidFill>
                  <a:srgbClr val="006AA9"/>
                </a:solidFill>
                <a:effectLst/>
                <a:hlinkClick r:id="rId4"/>
              </a:rPr>
              <a:t>Zoom – Getting Started with Closed Captioning</a:t>
            </a:r>
            <a:endParaRPr lang="en-GB" sz="1200" b="0" i="0" dirty="0">
              <a:solidFill>
                <a:srgbClr val="000000"/>
              </a:solidFill>
              <a:effectLst/>
            </a:endParaRPr>
          </a:p>
          <a:p>
            <a:pPr>
              <a:lnSpc>
                <a:spcPct val="160000"/>
              </a:lnSpc>
            </a:pPr>
            <a:r>
              <a:rPr lang="en-GB" sz="1200" b="0" i="0" dirty="0">
                <a:solidFill>
                  <a:srgbClr val="000000"/>
                </a:solidFill>
                <a:effectLst/>
              </a:rPr>
              <a:t>Microsoft Teams: </a:t>
            </a:r>
            <a:r>
              <a:rPr lang="en-GB" sz="1200" b="0" i="0" u="none" strike="noStrike" dirty="0">
                <a:solidFill>
                  <a:srgbClr val="006AA9"/>
                </a:solidFill>
                <a:effectLst/>
                <a:hlinkClick r:id="rId5"/>
              </a:rPr>
              <a:t>Microsoft Teams Accessibility</a:t>
            </a:r>
            <a:endParaRPr lang="en-GB" sz="1200" b="0" i="0" dirty="0">
              <a:solidFill>
                <a:srgbClr val="000000"/>
              </a:solidFill>
              <a:effectLst/>
            </a:endParaRPr>
          </a:p>
          <a:p>
            <a:pPr>
              <a:lnSpc>
                <a:spcPct val="160000"/>
              </a:lnSpc>
            </a:pPr>
            <a:r>
              <a:rPr lang="en-GB" sz="1200" b="0" i="0" dirty="0">
                <a:solidFill>
                  <a:srgbClr val="000000"/>
                </a:solidFill>
                <a:effectLst/>
              </a:rPr>
              <a:t>GoToMeetings: </a:t>
            </a:r>
            <a:r>
              <a:rPr lang="en-GB" sz="1200" b="0" i="0" u="none" strike="noStrike" dirty="0">
                <a:solidFill>
                  <a:srgbClr val="006AA9"/>
                </a:solidFill>
                <a:effectLst/>
                <a:hlinkClick r:id="rId6"/>
              </a:rPr>
              <a:t>Accessibility Features</a:t>
            </a:r>
            <a:endParaRPr lang="en-GB" sz="1200" b="0" i="0" dirty="0">
              <a:solidFill>
                <a:srgbClr val="000000"/>
              </a:solidFill>
              <a:effectLst/>
            </a:endParaRPr>
          </a:p>
          <a:p>
            <a:pPr>
              <a:lnSpc>
                <a:spcPct val="160000"/>
              </a:lnSpc>
            </a:pPr>
            <a:r>
              <a:rPr lang="en-GB" sz="1200" b="0" i="0" dirty="0">
                <a:solidFill>
                  <a:srgbClr val="000000"/>
                </a:solidFill>
                <a:effectLst/>
              </a:rPr>
              <a:t>Google Hangouts:  </a:t>
            </a:r>
            <a:r>
              <a:rPr lang="en-GB" sz="1200" b="0" i="0" u="none" strike="noStrike" dirty="0">
                <a:solidFill>
                  <a:srgbClr val="006AA9"/>
                </a:solidFill>
                <a:effectLst/>
                <a:hlinkClick r:id="rId7"/>
              </a:rPr>
              <a:t>Using Hangouts with a Screen Reader</a:t>
            </a:r>
            <a:r>
              <a:rPr lang="en-GB" sz="1200" b="0" i="0" dirty="0">
                <a:solidFill>
                  <a:srgbClr val="000000"/>
                </a:solidFill>
                <a:effectLst/>
              </a:rPr>
              <a:t>; </a:t>
            </a:r>
            <a:r>
              <a:rPr lang="en-GB" sz="1200" b="0" i="0" u="none" strike="noStrike" dirty="0">
                <a:solidFill>
                  <a:srgbClr val="006AA9"/>
                </a:solidFill>
                <a:effectLst/>
                <a:hlinkClick r:id="rId8"/>
              </a:rPr>
              <a:t>Keyboard Shortcuts for Hangouts</a:t>
            </a:r>
            <a:endParaRPr lang="en-GB" sz="1200" b="0" i="0" dirty="0">
              <a:solidFill>
                <a:srgbClr val="000000"/>
              </a:solidFill>
              <a:effectLst/>
            </a:endParaRPr>
          </a:p>
          <a:p>
            <a:pPr>
              <a:lnSpc>
                <a:spcPct val="160000"/>
              </a:lnSpc>
            </a:pPr>
            <a:r>
              <a:rPr lang="en-GB" sz="1200" b="0" i="0" dirty="0">
                <a:solidFill>
                  <a:srgbClr val="000000"/>
                </a:solidFill>
                <a:effectLst/>
              </a:rPr>
              <a:t>Google Meet: </a:t>
            </a:r>
            <a:r>
              <a:rPr lang="en-GB" sz="1200" b="0" i="0" u="none" strike="noStrike" dirty="0">
                <a:solidFill>
                  <a:srgbClr val="006AA9"/>
                </a:solidFill>
                <a:effectLst/>
                <a:hlinkClick r:id="rId9"/>
              </a:rPr>
              <a:t>Google Meet Accessibility</a:t>
            </a:r>
            <a:endParaRPr lang="en-GB" sz="1200" b="0" i="0" dirty="0">
              <a:solidFill>
                <a:srgbClr val="000000"/>
              </a:solidFill>
              <a:effectLst/>
            </a:endParaRPr>
          </a:p>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394864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a:t>
            </a:r>
            <a:r>
              <a:rPr lang="en-GB" baseline="0" dirty="0" err="1"/>
              <a:t>Bruxelles</a:t>
            </a:r>
            <a:r>
              <a:rPr lang="en-GB" baseline="0" dirty="0"/>
              <a:t> 1210</a:t>
            </a:r>
          </a:p>
          <a:p>
            <a:r>
              <a:rPr lang="en-GB" baseline="0" dirty="0"/>
              <a:t>Belgium</a:t>
            </a:r>
          </a:p>
          <a:p>
            <a:r>
              <a:rPr lang="en-GB" baseline="0" dirty="0"/>
              <a:t>Twitter: @MyEdf @robiula</a:t>
            </a:r>
          </a:p>
          <a:p>
            <a:r>
              <a:rPr lang="en-GB" baseline="0" dirty="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18211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Accessible Communication </a:t>
            </a:r>
          </a:p>
          <a:p>
            <a:r>
              <a:rPr lang="en-US" b="0" dirty="0"/>
              <a:t>It about more than just sharing content.</a:t>
            </a:r>
          </a:p>
          <a:p>
            <a:r>
              <a:rPr lang="en-US" b="0" dirty="0"/>
              <a:t>We need to make sure we: </a:t>
            </a:r>
          </a:p>
          <a:p>
            <a:r>
              <a:rPr lang="en-US" b="0" dirty="0"/>
              <a:t>Inform – Connect – Engage with your Audience </a:t>
            </a:r>
            <a:endParaRPr lang="en-GB" b="0" dirty="0"/>
          </a:p>
        </p:txBody>
      </p:sp>
      <p:sp>
        <p:nvSpPr>
          <p:cNvPr id="4" name="Slide Number Placeholder 3"/>
          <p:cNvSpPr>
            <a:spLocks noGrp="1"/>
          </p:cNvSpPr>
          <p:nvPr>
            <p:ph type="sldNum" sz="quarter" idx="5"/>
          </p:nvPr>
        </p:nvSpPr>
        <p:spPr/>
        <p:txBody>
          <a:bodyPr/>
          <a:lstStyle/>
          <a:p>
            <a:fld id="{6C3637DA-ECFF-4E30-8019-BCDA5E2DDEE1}" type="slidenum">
              <a:rPr lang="en-GB" smtClean="0"/>
              <a:t>4</a:t>
            </a:fld>
            <a:endParaRPr lang="en-GB"/>
          </a:p>
        </p:txBody>
      </p:sp>
    </p:spTree>
    <p:extLst>
      <p:ext uri="{BB962C8B-B14F-4D97-AF65-F5344CB8AC3E}">
        <p14:creationId xmlns:p14="http://schemas.microsoft.com/office/powerpoint/2010/main" val="241409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Accessible events and meetings </a:t>
            </a:r>
          </a:p>
          <a:p>
            <a:r>
              <a:rPr lang="en-US" b="0" dirty="0"/>
              <a:t>When meetings and events are held remotely or in presence, accessibility is important to ensure that all attendees, including persons  with disabilities, are able to participate and engage with the  content and audience.  </a:t>
            </a:r>
          </a:p>
          <a:p>
            <a:pPr marL="171450" indent="-171450">
              <a:buFont typeface="Arial" panose="020B0604020202020204" pitchFamily="34" charset="0"/>
              <a:buChar char="•"/>
            </a:pPr>
            <a:r>
              <a:rPr lang="en-US" b="0" dirty="0"/>
              <a:t>Be accessible from the beginning! </a:t>
            </a:r>
          </a:p>
          <a:p>
            <a:pPr marL="171450" indent="-171450">
              <a:buFont typeface="Arial" panose="020B0604020202020204" pitchFamily="34" charset="0"/>
              <a:buChar char="•"/>
            </a:pPr>
            <a:r>
              <a:rPr lang="en-US" b="0" dirty="0"/>
              <a:t>Planning is the key </a:t>
            </a:r>
          </a:p>
          <a:p>
            <a:r>
              <a:rPr lang="en-US" b="0" dirty="0"/>
              <a:t>With a little pre-planning, event hosts can structure an inclusive and functional environment for all participants.</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5</a:t>
            </a:fld>
            <a:endParaRPr lang="en-GB"/>
          </a:p>
        </p:txBody>
      </p:sp>
    </p:spTree>
    <p:extLst>
      <p:ext uri="{BB962C8B-B14F-4D97-AF65-F5344CB8AC3E}">
        <p14:creationId xmlns:p14="http://schemas.microsoft.com/office/powerpoint/2010/main" val="222322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a:t>
            </a:r>
          </a:p>
          <a:p>
            <a:pPr>
              <a:lnSpc>
                <a:spcPct val="150000"/>
              </a:lnSpc>
            </a:pPr>
            <a:r>
              <a:rPr lang="fr-BE" sz="2400" dirty="0"/>
              <a:t>Persons with disabilities include persons who are blind, </a:t>
            </a:r>
            <a:r>
              <a:rPr lang="fr-BE" sz="2400" dirty="0" err="1"/>
              <a:t>Deafblind</a:t>
            </a:r>
            <a:r>
              <a:rPr lang="fr-BE" sz="2400" dirty="0"/>
              <a:t>, </a:t>
            </a:r>
            <a:r>
              <a:rPr lang="fr-BE" sz="2400" dirty="0" err="1"/>
              <a:t>Deaf</a:t>
            </a:r>
            <a:r>
              <a:rPr lang="fr-BE" sz="2400" dirty="0"/>
              <a:t>, who have </a:t>
            </a:r>
            <a:r>
              <a:rPr lang="fr-BE" sz="2400" dirty="0" err="1"/>
              <a:t>physical</a:t>
            </a:r>
            <a:r>
              <a:rPr lang="fr-BE" sz="2400" dirty="0"/>
              <a:t>, intellectual or psychosocial disabilities. </a:t>
            </a:r>
          </a:p>
          <a:p>
            <a:pPr>
              <a:lnSpc>
                <a:spcPct val="150000"/>
              </a:lnSpc>
            </a:pPr>
            <a:r>
              <a:rPr lang="fr-BE" sz="2400" dirty="0"/>
              <a:t>Example of support needs include accessible </a:t>
            </a:r>
            <a:r>
              <a:rPr lang="fr-BE" sz="2400" dirty="0" err="1"/>
              <a:t>rooms</a:t>
            </a:r>
            <a:r>
              <a:rPr lang="fr-BE" sz="2400" dirty="0"/>
              <a:t>, </a:t>
            </a:r>
            <a:r>
              <a:rPr lang="fr-BE" sz="2400" dirty="0" err="1"/>
              <a:t>sign</a:t>
            </a:r>
            <a:r>
              <a:rPr lang="fr-BE" sz="2400" dirty="0"/>
              <a:t> </a:t>
            </a:r>
            <a:r>
              <a:rPr lang="fr-BE" sz="2400" dirty="0" err="1"/>
              <a:t>language</a:t>
            </a:r>
            <a:r>
              <a:rPr lang="fr-BE" sz="2400" dirty="0"/>
              <a:t> </a:t>
            </a:r>
            <a:r>
              <a:rPr lang="fr-BE" sz="2400" dirty="0" err="1"/>
              <a:t>interpretation</a:t>
            </a:r>
            <a:r>
              <a:rPr lang="fr-BE" sz="2400" dirty="0"/>
              <a:t> and </a:t>
            </a:r>
            <a:r>
              <a:rPr lang="fr-BE" sz="2400" dirty="0" err="1"/>
              <a:t>captioning</a:t>
            </a:r>
            <a:r>
              <a:rPr lang="fr-BE" sz="2400" dirty="0"/>
              <a:t>, </a:t>
            </a:r>
            <a:r>
              <a:rPr lang="fr-BE" sz="2400" dirty="0" err="1"/>
              <a:t>easy</a:t>
            </a:r>
            <a:r>
              <a:rPr lang="fr-BE" sz="2400" dirty="0"/>
              <a:t> to </a:t>
            </a:r>
            <a:r>
              <a:rPr lang="fr-BE" sz="2400" dirty="0" err="1"/>
              <a:t>read</a:t>
            </a:r>
            <a:r>
              <a:rPr lang="fr-BE" sz="2400" dirty="0"/>
              <a:t> information and </a:t>
            </a:r>
            <a:r>
              <a:rPr lang="fr-BE" sz="2400" dirty="0" err="1"/>
              <a:t>explanation</a:t>
            </a:r>
            <a:r>
              <a:rPr lang="fr-BE" sz="2400" dirty="0"/>
              <a:t> about the meeting beforehand </a:t>
            </a:r>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185201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Online meetings/events </a:t>
            </a:r>
          </a:p>
          <a:p>
            <a:r>
              <a:rPr lang="en-US" b="1" dirty="0"/>
              <a:t>Make your check list!</a:t>
            </a:r>
          </a:p>
          <a:p>
            <a:pPr marL="171450" indent="-171450">
              <a:buFont typeface="Arial" panose="020B0604020202020204" pitchFamily="34" charset="0"/>
              <a:buChar char="•"/>
            </a:pPr>
            <a:r>
              <a:rPr lang="en-US" b="0" dirty="0"/>
              <a:t>Choose a platforms that support accessibility </a:t>
            </a:r>
          </a:p>
          <a:p>
            <a:pPr marL="171450" indent="-171450">
              <a:buFont typeface="Arial" panose="020B0604020202020204" pitchFamily="34" charset="0"/>
              <a:buChar char="•"/>
            </a:pPr>
            <a:r>
              <a:rPr lang="en-US" b="0" dirty="0"/>
              <a:t>Create and send accessible invitations </a:t>
            </a:r>
          </a:p>
          <a:p>
            <a:pPr marL="171450" indent="-171450">
              <a:buFont typeface="Arial" panose="020B0604020202020204" pitchFamily="34" charset="0"/>
              <a:buChar char="•"/>
            </a:pPr>
            <a:r>
              <a:rPr lang="en-US" b="0" dirty="0"/>
              <a:t>Add accessibility requirements section</a:t>
            </a:r>
          </a:p>
          <a:p>
            <a:pPr marL="171450" indent="-171450">
              <a:buFont typeface="Arial" panose="020B0604020202020204" pitchFamily="34" charset="0"/>
              <a:buChar char="•"/>
            </a:pPr>
            <a:r>
              <a:rPr lang="en-US" b="0" dirty="0"/>
              <a:t>Share information in advance </a:t>
            </a:r>
          </a:p>
          <a:p>
            <a:pPr marL="171450" indent="-171450">
              <a:buFont typeface="Arial" panose="020B0604020202020204" pitchFamily="34" charset="0"/>
              <a:buChar char="•"/>
            </a:pPr>
            <a:r>
              <a:rPr lang="en-US" b="0" dirty="0"/>
              <a:t>Provide Real-time captioning, International Sign interpretation</a:t>
            </a:r>
          </a:p>
          <a:p>
            <a:pPr marL="171450" indent="-171450">
              <a:buFont typeface="Arial" panose="020B0604020202020204" pitchFamily="34" charset="0"/>
              <a:buChar char="•"/>
            </a:pPr>
            <a:r>
              <a:rPr lang="en-US" b="0" dirty="0"/>
              <a:t>Follow up after the meeting/event</a:t>
            </a:r>
          </a:p>
          <a:p>
            <a:endParaRPr lang="en-GB" b="1" dirty="0"/>
          </a:p>
          <a:p>
            <a:endParaRPr lang="en-GB" b="1" dirty="0"/>
          </a:p>
        </p:txBody>
      </p:sp>
      <p:sp>
        <p:nvSpPr>
          <p:cNvPr id="4" name="Slide Number Placeholder 3"/>
          <p:cNvSpPr>
            <a:spLocks noGrp="1"/>
          </p:cNvSpPr>
          <p:nvPr>
            <p:ph type="sldNum" sz="quarter" idx="5"/>
          </p:nvPr>
        </p:nvSpPr>
        <p:spPr/>
        <p:txBody>
          <a:bodyPr/>
          <a:lstStyle/>
          <a:p>
            <a:fld id="{6C3637DA-ECFF-4E30-8019-BCDA5E2DDEE1}" type="slidenum">
              <a:rPr lang="en-GB" smtClean="0"/>
              <a:t>7</a:t>
            </a:fld>
            <a:endParaRPr lang="en-GB"/>
          </a:p>
        </p:txBody>
      </p:sp>
    </p:spTree>
    <p:extLst>
      <p:ext uri="{BB962C8B-B14F-4D97-AF65-F5344CB8AC3E}">
        <p14:creationId xmlns:p14="http://schemas.microsoft.com/office/powerpoint/2010/main" val="340197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Digital Meeting Platforms</a:t>
            </a:r>
          </a:p>
          <a:p>
            <a:pPr marL="0" indent="0">
              <a:lnSpc>
                <a:spcPct val="150000"/>
              </a:lnSpc>
              <a:buNone/>
            </a:pPr>
            <a:r>
              <a:rPr lang="en-US" sz="1200" dirty="0"/>
              <a:t>Choose a platform that supports accessibility. </a:t>
            </a:r>
          </a:p>
          <a:p>
            <a:pPr marL="0" indent="0">
              <a:lnSpc>
                <a:spcPct val="150000"/>
              </a:lnSpc>
              <a:buNone/>
            </a:pPr>
            <a:r>
              <a:rPr lang="nl-NL" sz="1200" dirty="0"/>
              <a:t>Zoom, Microsoft Teams, Google Meet, Skype, Webex… </a:t>
            </a:r>
          </a:p>
          <a:p>
            <a:pPr marL="0" indent="0">
              <a:lnSpc>
                <a:spcPct val="150000"/>
              </a:lnSpc>
              <a:buNone/>
            </a:pPr>
            <a:endParaRPr lang="en-US" sz="1200" dirty="0"/>
          </a:p>
          <a:p>
            <a:pPr marL="0" indent="0">
              <a:lnSpc>
                <a:spcPct val="150000"/>
              </a:lnSpc>
              <a:buNone/>
            </a:pPr>
            <a:endParaRPr lang="en-US" sz="1200" dirty="0"/>
          </a:p>
          <a:p>
            <a:pPr marL="0" indent="0">
              <a:lnSpc>
                <a:spcPct val="150000"/>
              </a:lnSpc>
              <a:buNone/>
            </a:pPr>
            <a:r>
              <a:rPr lang="en-US" sz="1200" dirty="0"/>
              <a:t>Before choosing one, consider some elements/features:</a:t>
            </a:r>
          </a:p>
          <a:p>
            <a:pPr marL="171450" indent="-171450">
              <a:lnSpc>
                <a:spcPct val="150000"/>
              </a:lnSpc>
              <a:buFont typeface="Arial" panose="020B0604020202020204" pitchFamily="34" charset="0"/>
              <a:buChar char="•"/>
            </a:pPr>
            <a:r>
              <a:rPr lang="en-US" sz="1200" dirty="0"/>
              <a:t>Provide Real-time captions or otherwise support captions, </a:t>
            </a:r>
          </a:p>
          <a:p>
            <a:pPr marL="171450" indent="-171450">
              <a:lnSpc>
                <a:spcPct val="150000"/>
              </a:lnSpc>
              <a:buFont typeface="Arial" panose="020B0604020202020204" pitchFamily="34" charset="0"/>
              <a:buChar char="•"/>
            </a:pPr>
            <a:r>
              <a:rPr lang="en-US" sz="1200" dirty="0"/>
              <a:t>Can be navigated by a keyboard only </a:t>
            </a:r>
          </a:p>
          <a:p>
            <a:pPr marL="171450" indent="-171450">
              <a:lnSpc>
                <a:spcPct val="150000"/>
              </a:lnSpc>
              <a:buFont typeface="Arial" panose="020B0604020202020204" pitchFamily="34" charset="0"/>
              <a:buChar char="•"/>
            </a:pPr>
            <a:r>
              <a:rPr lang="en-US" sz="1200" dirty="0"/>
              <a:t>Support screen readers and interpreters</a:t>
            </a:r>
          </a:p>
          <a:p>
            <a:endParaRPr lang="fr-BE" b="1" dirty="0"/>
          </a:p>
        </p:txBody>
      </p:sp>
      <p:sp>
        <p:nvSpPr>
          <p:cNvPr id="4" name="Slide Number Placeholder 3"/>
          <p:cNvSpPr>
            <a:spLocks noGrp="1"/>
          </p:cNvSpPr>
          <p:nvPr>
            <p:ph type="sldNum" sz="quarter" idx="5"/>
          </p:nvPr>
        </p:nvSpPr>
        <p:spPr/>
        <p:txBody>
          <a:bodyPr/>
          <a:lstStyle/>
          <a:p>
            <a:fld id="{6C3637DA-ECFF-4E30-8019-BCDA5E2DDEE1}" type="slidenum">
              <a:rPr lang="en-GB" smtClean="0"/>
              <a:t>8</a:t>
            </a:fld>
            <a:endParaRPr lang="en-GB"/>
          </a:p>
        </p:txBody>
      </p:sp>
    </p:spTree>
    <p:extLst>
      <p:ext uri="{BB962C8B-B14F-4D97-AF65-F5344CB8AC3E}">
        <p14:creationId xmlns:p14="http://schemas.microsoft.com/office/powerpoint/2010/main" val="255026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b="1" dirty="0"/>
              <a:t>Accessibility Features on Zoom</a:t>
            </a:r>
            <a:endParaRPr lang="en-GB" sz="1200" b="1" dirty="0"/>
          </a:p>
          <a:p>
            <a:pPr marL="0" indent="0">
              <a:lnSpc>
                <a:spcPct val="150000"/>
              </a:lnSpc>
              <a:buNone/>
            </a:pPr>
            <a:r>
              <a:rPr lang="en-GB" sz="1200" dirty="0"/>
              <a:t>Zoom is the most widely used platform for conferencing  </a:t>
            </a:r>
          </a:p>
          <a:p>
            <a:pPr>
              <a:buFont typeface="Wingdings" panose="05000000000000000000" pitchFamily="2" charset="2"/>
              <a:buChar char="Ø"/>
            </a:pPr>
            <a:r>
              <a:rPr lang="en-US" sz="1200" dirty="0">
                <a:latin typeface="Verdana" panose="020B0604030504040204" pitchFamily="34" charset="0"/>
                <a:ea typeface="Verdana" panose="020B0604030504040204" pitchFamily="34" charset="0"/>
              </a:rPr>
              <a:t>Real-time captioning integrated as subtitles and full transcript modes</a:t>
            </a:r>
          </a:p>
          <a:p>
            <a:pPr>
              <a:buFont typeface="Wingdings" panose="05000000000000000000" pitchFamily="2" charset="2"/>
              <a:buChar char="Ø"/>
            </a:pPr>
            <a:r>
              <a:rPr lang="en-US" sz="1200" dirty="0">
                <a:latin typeface="Verdana" panose="020B0604030504040204" pitchFamily="34" charset="0"/>
                <a:ea typeface="Verdana" panose="020B0604030504040204" pitchFamily="34" charset="0"/>
              </a:rPr>
              <a:t> Screen reader compatible </a:t>
            </a:r>
          </a:p>
          <a:p>
            <a:pPr>
              <a:buFont typeface="Wingdings" panose="05000000000000000000" pitchFamily="2" charset="2"/>
              <a:buChar char="Ø"/>
            </a:pPr>
            <a:r>
              <a:rPr lang="en-US" sz="1200" dirty="0"/>
              <a:t> </a:t>
            </a:r>
            <a:r>
              <a:rPr lang="en-US" sz="1200" dirty="0">
                <a:latin typeface="Verdana" panose="020B0604030504040204" pitchFamily="34" charset="0"/>
                <a:ea typeface="Verdana" panose="020B0604030504040204" pitchFamily="34" charset="0"/>
              </a:rPr>
              <a:t>Meeting and Webinar formats</a:t>
            </a:r>
          </a:p>
          <a:p>
            <a:pPr>
              <a:buFont typeface="Wingdings" panose="05000000000000000000" pitchFamily="2" charset="2"/>
              <a:buChar char="Ø"/>
            </a:pPr>
            <a:r>
              <a:rPr lang="en-US" sz="1200" dirty="0">
                <a:latin typeface="Verdana" panose="020B0604030504040204" pitchFamily="34" charset="0"/>
                <a:ea typeface="Verdana" panose="020B0604030504040204" pitchFamily="34" charset="0"/>
              </a:rPr>
              <a:t> Language interpretation up to 9 different languages</a:t>
            </a:r>
          </a:p>
          <a:p>
            <a:pPr>
              <a:buFont typeface="Wingdings" panose="05000000000000000000" pitchFamily="2" charset="2"/>
              <a:buChar char="Ø"/>
            </a:pPr>
            <a:r>
              <a:rPr lang="en-US" sz="1200" dirty="0">
                <a:latin typeface="Verdana" panose="020B0604030504040204" pitchFamily="34" charset="0"/>
                <a:ea typeface="Verdana" panose="020B0604030504040204" pitchFamily="34" charset="0"/>
              </a:rPr>
              <a:t> Breakout rooms </a:t>
            </a:r>
          </a:p>
          <a:p>
            <a:pPr>
              <a:buFont typeface="Wingdings" panose="05000000000000000000" pitchFamily="2" charset="2"/>
              <a:buChar char="Ø"/>
            </a:pPr>
            <a:r>
              <a:rPr lang="en-US" sz="1200" dirty="0">
                <a:latin typeface="Verdana" panose="020B0604030504040204" pitchFamily="34" charset="0"/>
                <a:ea typeface="Verdana" panose="020B0604030504040204" pitchFamily="34" charset="0"/>
              </a:rPr>
              <a:t> Buttons large and with icons</a:t>
            </a:r>
          </a:p>
          <a:p>
            <a:pPr>
              <a:buFont typeface="Wingdings" panose="05000000000000000000" pitchFamily="2" charset="2"/>
              <a:buChar char="Ø"/>
            </a:pPr>
            <a:r>
              <a:rPr lang="en-US" sz="1200" dirty="0">
                <a:latin typeface="Verdana" panose="020B0604030504040204" pitchFamily="34" charset="0"/>
                <a:ea typeface="Verdana" panose="020B0604030504040204" pitchFamily="34" charset="0"/>
              </a:rPr>
              <a:t> Does not require download, launches on Browser</a:t>
            </a:r>
          </a:p>
          <a:p>
            <a:pPr marL="0" indent="0">
              <a:lnSpc>
                <a:spcPct val="150000"/>
              </a:lnSpc>
              <a:buNone/>
            </a:pPr>
            <a:r>
              <a:rPr lang="en-US" sz="1200" b="1" dirty="0">
                <a:solidFill>
                  <a:srgbClr val="C00000"/>
                </a:solidFill>
                <a:latin typeface="Verdana" panose="020B0604030504040204" pitchFamily="34" charset="0"/>
                <a:ea typeface="Verdana" panose="020B0604030504040204" pitchFamily="34" charset="0"/>
              </a:rPr>
              <a:t>Requires a good internet connection and mobile version less accessible than desktop. </a:t>
            </a:r>
            <a:endParaRPr lang="fr-BE" dirty="0"/>
          </a:p>
        </p:txBody>
      </p:sp>
      <p:sp>
        <p:nvSpPr>
          <p:cNvPr id="4" name="Slide Number Placeholder 3"/>
          <p:cNvSpPr>
            <a:spLocks noGrp="1"/>
          </p:cNvSpPr>
          <p:nvPr>
            <p:ph type="sldNum" sz="quarter" idx="5"/>
          </p:nvPr>
        </p:nvSpPr>
        <p:spPr/>
        <p:txBody>
          <a:bodyPr/>
          <a:lstStyle/>
          <a:p>
            <a:fld id="{6C3637DA-ECFF-4E30-8019-BCDA5E2DDEE1}" type="slidenum">
              <a:rPr lang="en-GB" smtClean="0"/>
              <a:t>9</a:t>
            </a:fld>
            <a:endParaRPr lang="en-GB"/>
          </a:p>
        </p:txBody>
      </p:sp>
    </p:spTree>
    <p:extLst>
      <p:ext uri="{BB962C8B-B14F-4D97-AF65-F5344CB8AC3E}">
        <p14:creationId xmlns:p14="http://schemas.microsoft.com/office/powerpoint/2010/main" val="199656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070C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05-06-23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7" name="Rectangle 6"/>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528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05-06-23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3479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05-06-23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7562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05-06-23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
        <p:nvSpPr>
          <p:cNvPr id="9" name="Rectangle 8"/>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B872FB7-52F7-47EC-87D7-765A0F918F4F}" type="datetimeFigureOut">
              <a:rPr lang="fr-BE" smtClean="0"/>
              <a:t>05-06-23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879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05-06-23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
        <p:nvSpPr>
          <p:cNvPr id="8" name="Rectangle 7"/>
          <p:cNvSpPr/>
          <p:nvPr userDrawn="1"/>
        </p:nvSpPr>
        <p:spPr>
          <a:xfrm>
            <a:off x="146050" y="139700"/>
            <a:ext cx="11899900" cy="6581775"/>
          </a:xfrm>
          <a:prstGeom prst="rect">
            <a:avLst/>
          </a:prstGeom>
          <a:solidFill>
            <a:schemeClr val="accent1">
              <a:alpha val="0"/>
            </a:schemeClr>
          </a:solidFill>
          <a:ln w="381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23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Date Placeholder 6"/>
          <p:cNvSpPr>
            <a:spLocks noGrp="1"/>
          </p:cNvSpPr>
          <p:nvPr>
            <p:ph type="dt" sz="half" idx="10"/>
          </p:nvPr>
        </p:nvSpPr>
        <p:spPr/>
        <p:txBody>
          <a:bodyPr/>
          <a:lstStyle/>
          <a:p>
            <a:fld id="{5B872FB7-52F7-47EC-87D7-765A0F918F4F}" type="datetimeFigureOut">
              <a:rPr lang="fr-BE" smtClean="0"/>
              <a:t>05-06-23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881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Date Placeholder 2"/>
          <p:cNvSpPr>
            <a:spLocks noGrp="1"/>
          </p:cNvSpPr>
          <p:nvPr>
            <p:ph type="dt" sz="half" idx="10"/>
          </p:nvPr>
        </p:nvSpPr>
        <p:spPr/>
        <p:txBody>
          <a:bodyPr/>
          <a:lstStyle/>
          <a:p>
            <a:fld id="{5B872FB7-52F7-47EC-87D7-765A0F918F4F}" type="datetimeFigureOut">
              <a:rPr lang="fr-BE" smtClean="0"/>
              <a:t>05-06-23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17276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72FB7-52F7-47EC-87D7-765A0F918F4F}" type="datetimeFigureOut">
              <a:rPr lang="fr-BE" smtClean="0"/>
              <a:t>05-06-23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252014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05-06-23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745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B872FB7-52F7-47EC-87D7-765A0F918F4F}" type="datetimeFigureOut">
              <a:rPr lang="fr-BE" smtClean="0"/>
              <a:t>05-06-23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333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05-06-23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edf_guide_for_accessible_meetings_1.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r_lul\OneDrive\Escritorio\Training%20accessible%20meeting\Accessibility-GO-A-Guide-to-Action-WBU-CBM-Global.pdf" TargetMode="External"/><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edf-feph.org/publications/accessible-social-media-toolkit/" TargetMode="External"/><Relationship Id="rId5" Type="http://schemas.openxmlformats.org/officeDocument/2006/relationships/hyperlink" Target="https://www.edf-feph.org/publications/accessible-powerpoint-toolkit/" TargetMode="External"/><Relationship Id="rId4" Type="http://schemas.openxmlformats.org/officeDocument/2006/relationships/hyperlink" Target="https://www.edf-feph.org/publications/digital-accessibility-training-session-1-making-word-documents-accessib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hyperlink" Target="https://support.google.com/hangouts/answer/3112005" TargetMode="External"/><Relationship Id="rId3" Type="http://schemas.openxmlformats.org/officeDocument/2006/relationships/hyperlink" Target="https://zoom.us/accessibility" TargetMode="External"/><Relationship Id="rId7" Type="http://schemas.openxmlformats.org/officeDocument/2006/relationships/hyperlink" Target="https://support.google.com/hangouts/answer/6320673?hl=e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support.goto.com/meeting/help/what-accessbility-features-are-available-in-gotomeeting" TargetMode="External"/><Relationship Id="rId5" Type="http://schemas.openxmlformats.org/officeDocument/2006/relationships/hyperlink" Target="https://support.microsoft.com/en-us/office/accessibility-support-for-microsoft-teams-d12ee53f-d15f-445e-be8d-f0ba2c5ee68f?ui=en-us&amp;rs=en-us&amp;ad=us" TargetMode="External"/><Relationship Id="rId4" Type="http://schemas.openxmlformats.org/officeDocument/2006/relationships/hyperlink" Target="https://support.zoom.us/hc/en-us/articles/207279736-Managing-and-viewing-closed-captioning" TargetMode="External"/><Relationship Id="rId9" Type="http://schemas.openxmlformats.org/officeDocument/2006/relationships/hyperlink" Target="https://support.google.com/meet/answer/7313544?hl=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edf-feph.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375" y="2683955"/>
            <a:ext cx="9681982" cy="1711307"/>
          </a:xfrm>
        </p:spPr>
        <p:txBody>
          <a:bodyPr>
            <a:noAutofit/>
          </a:bodyPr>
          <a:lstStyle/>
          <a:p>
            <a:pPr>
              <a:lnSpc>
                <a:spcPct val="150000"/>
              </a:lnSpc>
            </a:pPr>
            <a:r>
              <a:rPr lang="en-US" sz="4000" b="1" dirty="0">
                <a:solidFill>
                  <a:srgbClr val="0070C0"/>
                </a:solidFill>
              </a:rPr>
              <a:t> </a:t>
            </a:r>
            <a:br>
              <a:rPr lang="en-US" sz="3600" b="1" dirty="0">
                <a:solidFill>
                  <a:srgbClr val="0070C0"/>
                </a:solidFill>
              </a:rPr>
            </a:br>
            <a:br>
              <a:rPr lang="en-US" sz="3600" b="1" dirty="0">
                <a:solidFill>
                  <a:srgbClr val="0070C0"/>
                </a:solidFill>
              </a:rPr>
            </a:br>
            <a:r>
              <a:rPr lang="en-US" sz="3600" b="1" dirty="0">
                <a:solidFill>
                  <a:srgbClr val="0070C0"/>
                </a:solidFill>
              </a:rPr>
              <a:t>Training on accessible </a:t>
            </a:r>
            <a:r>
              <a:rPr lang="en-US" sz="3600" dirty="0"/>
              <a:t>events and communication</a:t>
            </a:r>
            <a:endParaRPr lang="fr-BE" sz="3600" b="1" dirty="0">
              <a:solidFill>
                <a:srgbClr val="0070C0"/>
              </a:solidFill>
            </a:endParaRPr>
          </a:p>
        </p:txBody>
      </p:sp>
      <p:sp>
        <p:nvSpPr>
          <p:cNvPr id="3" name="Subtitle 2"/>
          <p:cNvSpPr>
            <a:spLocks noGrp="1"/>
          </p:cNvSpPr>
          <p:nvPr>
            <p:ph type="subTitle" idx="1"/>
          </p:nvPr>
        </p:nvSpPr>
        <p:spPr>
          <a:xfrm>
            <a:off x="1524000" y="4924954"/>
            <a:ext cx="9144000" cy="1491343"/>
          </a:xfrm>
        </p:spPr>
        <p:txBody>
          <a:bodyPr>
            <a:normAutofit fontScale="92500"/>
          </a:bodyPr>
          <a:lstStyle/>
          <a:p>
            <a:r>
              <a:rPr lang="en-US" sz="2800" b="1" dirty="0"/>
              <a:t>Roberta Lulli</a:t>
            </a:r>
            <a:r>
              <a:rPr lang="en-US" sz="2800" dirty="0"/>
              <a:t>, Digital Accessibility Trainer</a:t>
            </a:r>
          </a:p>
          <a:p>
            <a:r>
              <a:rPr lang="en-US" b="1" dirty="0"/>
              <a:t>An-Sofie Leenknecht, </a:t>
            </a:r>
            <a:r>
              <a:rPr lang="en-US" sz="2800" dirty="0"/>
              <a:t>Human Rights Coordinator</a:t>
            </a:r>
          </a:p>
          <a:p>
            <a:r>
              <a:rPr lang="en-US" sz="2800" dirty="0"/>
              <a:t>5</a:t>
            </a:r>
            <a:r>
              <a:rPr lang="en-US" sz="2800" baseline="30000" dirty="0"/>
              <a:t>th</a:t>
            </a:r>
            <a:r>
              <a:rPr lang="en-US" sz="2800" dirty="0"/>
              <a:t> June 2023</a:t>
            </a:r>
          </a:p>
          <a:p>
            <a:endParaRPr lang="en-GB" sz="2800" dirty="0"/>
          </a:p>
        </p:txBody>
      </p:sp>
      <p:pic>
        <p:nvPicPr>
          <p:cNvPr id="6" name="Picture 5" descr="European disability forum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013" y="504878"/>
            <a:ext cx="2157910" cy="1929040"/>
          </a:xfrm>
          <a:prstGeom prst="rect">
            <a:avLst/>
          </a:prstGeom>
        </p:spPr>
      </p:pic>
      <p:pic>
        <p:nvPicPr>
          <p:cNvPr id="4" name="Picture 3" descr="Interreg Central Europe - Co-Funded by the European Union.&#10;CE-Space4 all">
            <a:extLst>
              <a:ext uri="{FF2B5EF4-FFF2-40B4-BE49-F238E27FC236}">
                <a16:creationId xmlns:a16="http://schemas.microsoft.com/office/drawing/2014/main" id="{B50CD6D9-84CF-C3A3-3E54-01EC3C82C613}"/>
              </a:ext>
            </a:extLst>
          </p:cNvPr>
          <p:cNvPicPr>
            <a:picLocks noChangeAspect="1"/>
          </p:cNvPicPr>
          <p:nvPr/>
        </p:nvPicPr>
        <p:blipFill>
          <a:blip r:embed="rId4"/>
          <a:stretch>
            <a:fillRect/>
          </a:stretch>
        </p:blipFill>
        <p:spPr>
          <a:xfrm>
            <a:off x="6624035" y="769049"/>
            <a:ext cx="4172322" cy="1664869"/>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0A47-068E-469D-B9F9-C3D786FB2F8E}"/>
              </a:ext>
            </a:extLst>
          </p:cNvPr>
          <p:cNvSpPr>
            <a:spLocks noGrp="1"/>
          </p:cNvSpPr>
          <p:nvPr>
            <p:ph type="title"/>
          </p:nvPr>
        </p:nvSpPr>
        <p:spPr>
          <a:xfrm>
            <a:off x="495946" y="303131"/>
            <a:ext cx="10857854" cy="1325563"/>
          </a:xfrm>
        </p:spPr>
        <p:txBody>
          <a:bodyPr/>
          <a:lstStyle/>
          <a:p>
            <a:r>
              <a:rPr lang="en-GB" dirty="0"/>
              <a:t>Meeting and event invitations </a:t>
            </a:r>
          </a:p>
        </p:txBody>
      </p:sp>
      <p:sp>
        <p:nvSpPr>
          <p:cNvPr id="3" name="Content Placeholder 2">
            <a:extLst>
              <a:ext uri="{FF2B5EF4-FFF2-40B4-BE49-F238E27FC236}">
                <a16:creationId xmlns:a16="http://schemas.microsoft.com/office/drawing/2014/main" id="{BD660723-75AC-4C64-BE8C-050D25BB098F}"/>
              </a:ext>
            </a:extLst>
          </p:cNvPr>
          <p:cNvSpPr>
            <a:spLocks noGrp="1"/>
          </p:cNvSpPr>
          <p:nvPr>
            <p:ph idx="1"/>
          </p:nvPr>
        </p:nvSpPr>
        <p:spPr>
          <a:xfrm>
            <a:off x="495946" y="1425844"/>
            <a:ext cx="10857854" cy="4881966"/>
          </a:xfrm>
        </p:spPr>
        <p:txBody>
          <a:bodyPr>
            <a:normAutofit fontScale="92500" lnSpcReduction="10000"/>
          </a:bodyPr>
          <a:lstStyle/>
          <a:p>
            <a:r>
              <a:rPr lang="en-US" sz="2600" dirty="0"/>
              <a:t>Send the link to register via email / post on social media </a:t>
            </a:r>
          </a:p>
          <a:p>
            <a:pPr>
              <a:lnSpc>
                <a:spcPct val="150000"/>
              </a:lnSpc>
            </a:pPr>
            <a:r>
              <a:rPr lang="en-US" sz="2600" dirty="0"/>
              <a:t>The invitation may have multiple graphical elements, ensure that images and logos have alt text and documents/programs are accessible </a:t>
            </a:r>
          </a:p>
          <a:p>
            <a:pPr>
              <a:lnSpc>
                <a:spcPct val="150000"/>
              </a:lnSpc>
            </a:pPr>
            <a:r>
              <a:rPr lang="en-US" sz="2600" dirty="0"/>
              <a:t>If you are including a submission form, ensure that the form and the platform is accessible, especially to users who might not be using a mouse, or use a screen reader.</a:t>
            </a:r>
          </a:p>
          <a:p>
            <a:pPr>
              <a:lnSpc>
                <a:spcPct val="150000"/>
              </a:lnSpc>
            </a:pPr>
            <a:r>
              <a:rPr lang="en-US" sz="2600" dirty="0"/>
              <a:t>Include a statement letting individuals know that they can </a:t>
            </a:r>
            <a:r>
              <a:rPr lang="en-US" sz="2600" b="1" dirty="0"/>
              <a:t>request </a:t>
            </a:r>
            <a:r>
              <a:rPr lang="en-US" sz="2600" b="1"/>
              <a:t>accessibility requirements.  </a:t>
            </a:r>
            <a:endParaRPr lang="en-GB" dirty="0"/>
          </a:p>
        </p:txBody>
      </p:sp>
    </p:spTree>
    <p:extLst>
      <p:ext uri="{BB962C8B-B14F-4D97-AF65-F5344CB8AC3E}">
        <p14:creationId xmlns:p14="http://schemas.microsoft.com/office/powerpoint/2010/main" val="178404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E2D6-ED27-4CFA-8A97-F4C071ED3615}"/>
              </a:ext>
            </a:extLst>
          </p:cNvPr>
          <p:cNvSpPr>
            <a:spLocks noGrp="1"/>
          </p:cNvSpPr>
          <p:nvPr>
            <p:ph type="title"/>
          </p:nvPr>
        </p:nvSpPr>
        <p:spPr>
          <a:xfrm>
            <a:off x="340962" y="365125"/>
            <a:ext cx="11012837" cy="1325563"/>
          </a:xfrm>
        </p:spPr>
        <p:txBody>
          <a:bodyPr/>
          <a:lstStyle/>
          <a:p>
            <a:r>
              <a:rPr lang="en-GB" dirty="0"/>
              <a:t>Accessibility requirements </a:t>
            </a:r>
          </a:p>
        </p:txBody>
      </p:sp>
      <p:sp>
        <p:nvSpPr>
          <p:cNvPr id="3" name="Content Placeholder 2">
            <a:extLst>
              <a:ext uri="{FF2B5EF4-FFF2-40B4-BE49-F238E27FC236}">
                <a16:creationId xmlns:a16="http://schemas.microsoft.com/office/drawing/2014/main" id="{258A6CCD-230A-45B2-8CF1-15967FB9CF55}"/>
              </a:ext>
            </a:extLst>
          </p:cNvPr>
          <p:cNvSpPr>
            <a:spLocks noGrp="1"/>
          </p:cNvSpPr>
          <p:nvPr>
            <p:ph idx="1"/>
          </p:nvPr>
        </p:nvSpPr>
        <p:spPr>
          <a:xfrm>
            <a:off x="340963" y="1399592"/>
            <a:ext cx="11510075" cy="5093283"/>
          </a:xfrm>
        </p:spPr>
        <p:txBody>
          <a:bodyPr>
            <a:normAutofit/>
          </a:bodyPr>
          <a:lstStyle/>
          <a:p>
            <a:pPr>
              <a:lnSpc>
                <a:spcPct val="150000"/>
              </a:lnSpc>
            </a:pPr>
            <a:r>
              <a:rPr lang="en-US" sz="2400" dirty="0"/>
              <a:t>Ask accessibility requirements. Give options like:</a:t>
            </a:r>
          </a:p>
          <a:p>
            <a:pPr lvl="1">
              <a:lnSpc>
                <a:spcPct val="150000"/>
              </a:lnSpc>
              <a:buFont typeface="Wingdings" panose="05000000000000000000" pitchFamily="2" charset="2"/>
              <a:buChar char="Ø"/>
            </a:pPr>
            <a:r>
              <a:rPr lang="en-US" sz="2400" dirty="0"/>
              <a:t> Real time captioning in English </a:t>
            </a:r>
          </a:p>
          <a:p>
            <a:pPr lvl="1">
              <a:lnSpc>
                <a:spcPct val="150000"/>
              </a:lnSpc>
              <a:buFont typeface="Wingdings" panose="05000000000000000000" pitchFamily="2" charset="2"/>
              <a:buChar char="Ø"/>
            </a:pPr>
            <a:r>
              <a:rPr lang="en-US" sz="2400" dirty="0"/>
              <a:t> International Sign Interpretation </a:t>
            </a:r>
          </a:p>
          <a:p>
            <a:pPr lvl="1">
              <a:lnSpc>
                <a:spcPct val="150000"/>
              </a:lnSpc>
              <a:buFont typeface="Wingdings" panose="05000000000000000000" pitchFamily="2" charset="2"/>
              <a:buChar char="Ø"/>
            </a:pPr>
            <a:r>
              <a:rPr lang="en-US" sz="2400" dirty="0"/>
              <a:t> Other </a:t>
            </a:r>
          </a:p>
          <a:p>
            <a:pPr>
              <a:lnSpc>
                <a:spcPct val="150000"/>
              </a:lnSpc>
            </a:pPr>
            <a:r>
              <a:rPr lang="en-US" sz="2400" dirty="0"/>
              <a:t>Gives a deadline for requests </a:t>
            </a:r>
          </a:p>
          <a:p>
            <a:pPr>
              <a:lnSpc>
                <a:spcPct val="150000"/>
              </a:lnSpc>
            </a:pPr>
            <a:r>
              <a:rPr lang="en-US" sz="2400" dirty="0"/>
              <a:t>Provides the name, email address, or phone number of the individual to contact. </a:t>
            </a:r>
          </a:p>
          <a:p>
            <a:pPr marL="0" indent="0">
              <a:lnSpc>
                <a:spcPct val="150000"/>
              </a:lnSpc>
              <a:buNone/>
            </a:pPr>
            <a:r>
              <a:rPr lang="en-GB" sz="2400" b="1" dirty="0">
                <a:solidFill>
                  <a:srgbClr val="C00000"/>
                </a:solidFill>
              </a:rPr>
              <a:t>Did you know… </a:t>
            </a:r>
            <a:r>
              <a:rPr lang="en-GB" sz="2400" dirty="0"/>
              <a:t>on zoom you can customise your questions.  </a:t>
            </a:r>
          </a:p>
        </p:txBody>
      </p:sp>
    </p:spTree>
    <p:extLst>
      <p:ext uri="{BB962C8B-B14F-4D97-AF65-F5344CB8AC3E}">
        <p14:creationId xmlns:p14="http://schemas.microsoft.com/office/powerpoint/2010/main" val="386283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5946-B81A-4BCA-81DB-8775D91BD018}"/>
              </a:ext>
            </a:extLst>
          </p:cNvPr>
          <p:cNvSpPr>
            <a:spLocks noGrp="1"/>
          </p:cNvSpPr>
          <p:nvPr>
            <p:ph type="title"/>
          </p:nvPr>
        </p:nvSpPr>
        <p:spPr>
          <a:xfrm>
            <a:off x="418454" y="214389"/>
            <a:ext cx="10935346" cy="1325563"/>
          </a:xfrm>
        </p:spPr>
        <p:txBody>
          <a:bodyPr/>
          <a:lstStyle/>
          <a:p>
            <a:r>
              <a:rPr lang="en-GB" dirty="0"/>
              <a:t>Zoom accessibility requirements </a:t>
            </a:r>
          </a:p>
        </p:txBody>
      </p:sp>
      <p:sp>
        <p:nvSpPr>
          <p:cNvPr id="3" name="Content Placeholder 2">
            <a:extLst>
              <a:ext uri="{FF2B5EF4-FFF2-40B4-BE49-F238E27FC236}">
                <a16:creationId xmlns:a16="http://schemas.microsoft.com/office/drawing/2014/main" id="{C3127A74-845D-47D5-ABBF-3B2CAB7B6332}"/>
              </a:ext>
            </a:extLst>
          </p:cNvPr>
          <p:cNvSpPr>
            <a:spLocks noGrp="1"/>
          </p:cNvSpPr>
          <p:nvPr>
            <p:ph idx="1"/>
          </p:nvPr>
        </p:nvSpPr>
        <p:spPr>
          <a:xfrm>
            <a:off x="418454" y="1503336"/>
            <a:ext cx="10935346" cy="4673627"/>
          </a:xfrm>
        </p:spPr>
        <p:txBody>
          <a:bodyPr>
            <a:normAutofit/>
          </a:bodyPr>
          <a:lstStyle/>
          <a:p>
            <a:pPr marL="0" indent="0">
              <a:buNone/>
            </a:pPr>
            <a:r>
              <a:rPr lang="en-US" sz="2400" dirty="0"/>
              <a:t>At the bottom of your event click on:</a:t>
            </a:r>
          </a:p>
          <a:p>
            <a:pPr marL="0" indent="0">
              <a:buNone/>
            </a:pPr>
            <a:endParaRPr lang="en-US" sz="2400" dirty="0"/>
          </a:p>
          <a:p>
            <a:pPr marL="0" indent="0">
              <a:buNone/>
            </a:pPr>
            <a:r>
              <a:rPr lang="en-US" sz="2400" dirty="0"/>
              <a:t>Registration &gt; edit &gt; Custom Questions </a:t>
            </a:r>
          </a:p>
        </p:txBody>
      </p:sp>
      <p:pic>
        <p:nvPicPr>
          <p:cNvPr id="4" name="Picture 3" descr="Screeenshot of the zoom registration form including the costum Questions. ">
            <a:extLst>
              <a:ext uri="{FF2B5EF4-FFF2-40B4-BE49-F238E27FC236}">
                <a16:creationId xmlns:a16="http://schemas.microsoft.com/office/drawing/2014/main" id="{627462F2-6F47-4C32-B8E6-F5FA92D96845}"/>
              </a:ext>
            </a:extLst>
          </p:cNvPr>
          <p:cNvPicPr>
            <a:picLocks noChangeAspect="1"/>
          </p:cNvPicPr>
          <p:nvPr/>
        </p:nvPicPr>
        <p:blipFill>
          <a:blip r:embed="rId3"/>
          <a:stretch>
            <a:fillRect/>
          </a:stretch>
        </p:blipFill>
        <p:spPr>
          <a:xfrm>
            <a:off x="418454" y="3174686"/>
            <a:ext cx="6206266" cy="3462828"/>
          </a:xfrm>
          <a:prstGeom prst="rect">
            <a:avLst/>
          </a:prstGeom>
        </p:spPr>
      </p:pic>
      <p:pic>
        <p:nvPicPr>
          <p:cNvPr id="5" name="Picture 4" descr="Screenshot of the zoom registration form:&#10;Costum Questions can be:&#10;Real time captioning in english &#10;International Sign Language&#10;">
            <a:extLst>
              <a:ext uri="{FF2B5EF4-FFF2-40B4-BE49-F238E27FC236}">
                <a16:creationId xmlns:a16="http://schemas.microsoft.com/office/drawing/2014/main" id="{D7F98F39-690E-40BB-96C9-C960F1F8D39D}"/>
              </a:ext>
            </a:extLst>
          </p:cNvPr>
          <p:cNvPicPr>
            <a:picLocks noChangeAspect="1"/>
          </p:cNvPicPr>
          <p:nvPr/>
        </p:nvPicPr>
        <p:blipFill>
          <a:blip r:embed="rId4"/>
          <a:stretch>
            <a:fillRect/>
          </a:stretch>
        </p:blipFill>
        <p:spPr>
          <a:xfrm>
            <a:off x="6908516" y="3174686"/>
            <a:ext cx="4865030" cy="3468925"/>
          </a:xfrm>
          <a:prstGeom prst="rect">
            <a:avLst/>
          </a:prstGeom>
        </p:spPr>
      </p:pic>
    </p:spTree>
    <p:extLst>
      <p:ext uri="{BB962C8B-B14F-4D97-AF65-F5344CB8AC3E}">
        <p14:creationId xmlns:p14="http://schemas.microsoft.com/office/powerpoint/2010/main" val="212269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B577-8D19-450D-9E36-23EF6CFE2C12}"/>
              </a:ext>
            </a:extLst>
          </p:cNvPr>
          <p:cNvSpPr>
            <a:spLocks noGrp="1"/>
          </p:cNvSpPr>
          <p:nvPr>
            <p:ph type="title"/>
          </p:nvPr>
        </p:nvSpPr>
        <p:spPr>
          <a:xfrm>
            <a:off x="433953" y="272135"/>
            <a:ext cx="10919847" cy="1325563"/>
          </a:xfrm>
        </p:spPr>
        <p:txBody>
          <a:bodyPr/>
          <a:lstStyle/>
          <a:p>
            <a:r>
              <a:rPr lang="en-GB" dirty="0"/>
              <a:t>Real time captioning </a:t>
            </a:r>
          </a:p>
        </p:txBody>
      </p:sp>
      <p:sp>
        <p:nvSpPr>
          <p:cNvPr id="7" name="Content Placeholder 6">
            <a:extLst>
              <a:ext uri="{FF2B5EF4-FFF2-40B4-BE49-F238E27FC236}">
                <a16:creationId xmlns:a16="http://schemas.microsoft.com/office/drawing/2014/main" id="{7F0795E1-14DC-44DA-BBC3-2C9B25BF89C0}"/>
              </a:ext>
            </a:extLst>
          </p:cNvPr>
          <p:cNvSpPr>
            <a:spLocks noGrp="1"/>
          </p:cNvSpPr>
          <p:nvPr>
            <p:ph idx="1"/>
          </p:nvPr>
        </p:nvSpPr>
        <p:spPr>
          <a:xfrm>
            <a:off x="433953" y="1597699"/>
            <a:ext cx="10919847" cy="4579264"/>
          </a:xfrm>
        </p:spPr>
        <p:txBody>
          <a:bodyPr>
            <a:normAutofit fontScale="85000" lnSpcReduction="10000"/>
          </a:bodyPr>
          <a:lstStyle/>
          <a:p>
            <a:pPr>
              <a:lnSpc>
                <a:spcPct val="150000"/>
              </a:lnSpc>
            </a:pPr>
            <a:r>
              <a:rPr lang="en-US" sz="2800" dirty="0"/>
              <a:t>Allows participants to follow the event simultaneously and in text </a:t>
            </a:r>
          </a:p>
          <a:p>
            <a:pPr>
              <a:lnSpc>
                <a:spcPct val="150000"/>
              </a:lnSpc>
            </a:pPr>
            <a:r>
              <a:rPr lang="en-US" sz="2800" dirty="0"/>
              <a:t>Useful for many participants (hard of hearing people)</a:t>
            </a:r>
          </a:p>
          <a:p>
            <a:pPr>
              <a:lnSpc>
                <a:spcPct val="150000"/>
              </a:lnSpc>
            </a:pPr>
            <a:r>
              <a:rPr lang="en-US" sz="2800" dirty="0"/>
              <a:t>Integrated in the platform (Zoom) or through an external link</a:t>
            </a:r>
          </a:p>
          <a:p>
            <a:pPr>
              <a:lnSpc>
                <a:spcPct val="150000"/>
              </a:lnSpc>
            </a:pPr>
            <a:r>
              <a:rPr lang="en-US" sz="2800" dirty="0"/>
              <a:t>Subtitles and/or full transcript</a:t>
            </a:r>
          </a:p>
          <a:p>
            <a:pPr>
              <a:lnSpc>
                <a:spcPct val="150000"/>
              </a:lnSpc>
            </a:pPr>
            <a:r>
              <a:rPr lang="en-US" sz="2800" dirty="0"/>
              <a:t>Different languages available but only one as subtitle and the rest in external links (Zoom)</a:t>
            </a:r>
          </a:p>
          <a:p>
            <a:pPr>
              <a:lnSpc>
                <a:spcPct val="150000"/>
              </a:lnSpc>
            </a:pPr>
            <a:r>
              <a:rPr lang="en-US" sz="2800" dirty="0"/>
              <a:t>One captioner per language</a:t>
            </a:r>
          </a:p>
          <a:p>
            <a:endParaRPr lang="fr-BE" dirty="0"/>
          </a:p>
        </p:txBody>
      </p:sp>
      <p:pic>
        <p:nvPicPr>
          <p:cNvPr id="8" name="Picture 7" descr="A men who is talking and subtitles are on place ">
            <a:extLst>
              <a:ext uri="{FF2B5EF4-FFF2-40B4-BE49-F238E27FC236}">
                <a16:creationId xmlns:a16="http://schemas.microsoft.com/office/drawing/2014/main" id="{08EBC081-7978-48BE-8512-969C516C7845}"/>
              </a:ext>
            </a:extLst>
          </p:cNvPr>
          <p:cNvPicPr>
            <a:picLocks noChangeAspect="1"/>
          </p:cNvPicPr>
          <p:nvPr/>
        </p:nvPicPr>
        <p:blipFill>
          <a:blip r:embed="rId3"/>
          <a:stretch>
            <a:fillRect/>
          </a:stretch>
        </p:blipFill>
        <p:spPr>
          <a:xfrm>
            <a:off x="6635197" y="4788977"/>
            <a:ext cx="4275609" cy="2200758"/>
          </a:xfrm>
          <a:prstGeom prst="rect">
            <a:avLst/>
          </a:prstGeom>
        </p:spPr>
      </p:pic>
    </p:spTree>
    <p:extLst>
      <p:ext uri="{BB962C8B-B14F-4D97-AF65-F5344CB8AC3E}">
        <p14:creationId xmlns:p14="http://schemas.microsoft.com/office/powerpoint/2010/main" val="246252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Zoom meeting screenshot with one sign interpreter and 2 people having the floor ">
            <a:extLst>
              <a:ext uri="{FF2B5EF4-FFF2-40B4-BE49-F238E27FC236}">
                <a16:creationId xmlns:a16="http://schemas.microsoft.com/office/drawing/2014/main" id="{9F594C7A-CF79-4335-B92A-70DA55A02639}"/>
              </a:ext>
            </a:extLst>
          </p:cNvPr>
          <p:cNvSpPr>
            <a:spLocks noGrp="1"/>
          </p:cNvSpPr>
          <p:nvPr>
            <p:ph idx="1"/>
          </p:nvPr>
        </p:nvSpPr>
        <p:spPr>
          <a:xfrm>
            <a:off x="309967" y="1348353"/>
            <a:ext cx="9856922" cy="4974888"/>
          </a:xfrm>
        </p:spPr>
        <p:txBody>
          <a:bodyPr>
            <a:normAutofit lnSpcReduction="10000"/>
          </a:bodyPr>
          <a:lstStyle/>
          <a:p>
            <a:pPr>
              <a:lnSpc>
                <a:spcPct val="150000"/>
              </a:lnSpc>
            </a:pPr>
            <a:r>
              <a:rPr lang="en-US" sz="2400" dirty="0"/>
              <a:t>Hire a sign language interpreter through a service as early as possible. </a:t>
            </a:r>
          </a:p>
          <a:p>
            <a:pPr>
              <a:lnSpc>
                <a:spcPct val="150000"/>
              </a:lnSpc>
            </a:pPr>
            <a:r>
              <a:rPr lang="en-US" sz="2400" dirty="0"/>
              <a:t>Allows participants to follow the event with sign interpretation</a:t>
            </a:r>
          </a:p>
          <a:p>
            <a:pPr>
              <a:lnSpc>
                <a:spcPct val="150000"/>
              </a:lnSpc>
            </a:pPr>
            <a:r>
              <a:rPr lang="en-US" sz="2400" dirty="0"/>
              <a:t>Useful for deaf and hard of hearing</a:t>
            </a:r>
          </a:p>
          <a:p>
            <a:pPr>
              <a:lnSpc>
                <a:spcPct val="150000"/>
              </a:lnSpc>
            </a:pPr>
            <a:r>
              <a:rPr lang="en-US" sz="2400" dirty="0"/>
              <a:t>Usually, 2 interpreters switching every 10 minutes</a:t>
            </a:r>
          </a:p>
          <a:p>
            <a:pPr>
              <a:lnSpc>
                <a:spcPct val="150000"/>
              </a:lnSpc>
            </a:pPr>
            <a:r>
              <a:rPr lang="en-US" sz="2400" dirty="0"/>
              <a:t>Possibility to pin and resize the images (Zoom allows to multi-pin)</a:t>
            </a:r>
          </a:p>
          <a:p>
            <a:endParaRPr lang="en-US" sz="2400" dirty="0"/>
          </a:p>
          <a:p>
            <a:pPr marL="0" indent="0">
              <a:buNone/>
            </a:pPr>
            <a:endParaRPr lang="en-GB" sz="2400" dirty="0"/>
          </a:p>
        </p:txBody>
      </p:sp>
      <p:sp>
        <p:nvSpPr>
          <p:cNvPr id="2" name="Title 1">
            <a:extLst>
              <a:ext uri="{FF2B5EF4-FFF2-40B4-BE49-F238E27FC236}">
                <a16:creationId xmlns:a16="http://schemas.microsoft.com/office/drawing/2014/main" id="{37CA3D37-0D0B-4C13-8407-9C827F451325}"/>
              </a:ext>
            </a:extLst>
          </p:cNvPr>
          <p:cNvSpPr>
            <a:spLocks noGrp="1"/>
          </p:cNvSpPr>
          <p:nvPr>
            <p:ph type="title"/>
          </p:nvPr>
        </p:nvSpPr>
        <p:spPr>
          <a:xfrm>
            <a:off x="309967" y="365125"/>
            <a:ext cx="11043834" cy="1138211"/>
          </a:xfrm>
        </p:spPr>
        <p:txBody>
          <a:bodyPr/>
          <a:lstStyle/>
          <a:p>
            <a:r>
              <a:rPr lang="en-GB" dirty="0"/>
              <a:t>Sign interpretation</a:t>
            </a:r>
          </a:p>
        </p:txBody>
      </p:sp>
      <p:pic>
        <p:nvPicPr>
          <p:cNvPr id="5" name="Picture 4" descr="Zoom conference ">
            <a:extLst>
              <a:ext uri="{FF2B5EF4-FFF2-40B4-BE49-F238E27FC236}">
                <a16:creationId xmlns:a16="http://schemas.microsoft.com/office/drawing/2014/main" id="{243F65A6-BFE5-4BD1-A8E3-173168394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580" y="2107770"/>
            <a:ext cx="3346453" cy="2913680"/>
          </a:xfrm>
          <a:prstGeom prst="rect">
            <a:avLst/>
          </a:prstGeom>
        </p:spPr>
      </p:pic>
    </p:spTree>
    <p:extLst>
      <p:ext uri="{BB962C8B-B14F-4D97-AF65-F5344CB8AC3E}">
        <p14:creationId xmlns:p14="http://schemas.microsoft.com/office/powerpoint/2010/main" val="7717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0BA5-8BD0-43DD-8596-96F521ECF67C}"/>
              </a:ext>
            </a:extLst>
          </p:cNvPr>
          <p:cNvSpPr>
            <a:spLocks noGrp="1"/>
          </p:cNvSpPr>
          <p:nvPr>
            <p:ph type="title"/>
          </p:nvPr>
        </p:nvSpPr>
        <p:spPr>
          <a:xfrm>
            <a:off x="485192" y="365125"/>
            <a:ext cx="10868608" cy="1325563"/>
          </a:xfrm>
        </p:spPr>
        <p:txBody>
          <a:bodyPr/>
          <a:lstStyle/>
          <a:p>
            <a:r>
              <a:rPr lang="en-GB" dirty="0"/>
              <a:t>Share the material in advance </a:t>
            </a:r>
          </a:p>
        </p:txBody>
      </p:sp>
      <p:sp>
        <p:nvSpPr>
          <p:cNvPr id="3" name="Content Placeholder 2">
            <a:extLst>
              <a:ext uri="{FF2B5EF4-FFF2-40B4-BE49-F238E27FC236}">
                <a16:creationId xmlns:a16="http://schemas.microsoft.com/office/drawing/2014/main" id="{39C44EB0-5875-4401-9867-4D425F424BC1}"/>
              </a:ext>
            </a:extLst>
          </p:cNvPr>
          <p:cNvSpPr>
            <a:spLocks noGrp="1"/>
          </p:cNvSpPr>
          <p:nvPr>
            <p:ph idx="1"/>
          </p:nvPr>
        </p:nvSpPr>
        <p:spPr>
          <a:xfrm>
            <a:off x="485192" y="1690688"/>
            <a:ext cx="11221616" cy="4802187"/>
          </a:xfrm>
        </p:spPr>
        <p:txBody>
          <a:bodyPr>
            <a:normAutofit/>
          </a:bodyPr>
          <a:lstStyle/>
          <a:p>
            <a:pPr>
              <a:lnSpc>
                <a:spcPct val="150000"/>
              </a:lnSpc>
            </a:pPr>
            <a:r>
              <a:rPr lang="en-US" sz="2400" dirty="0"/>
              <a:t>Create in advance all documents in an accessible format. </a:t>
            </a:r>
          </a:p>
          <a:p>
            <a:pPr marL="0" indent="0">
              <a:lnSpc>
                <a:spcPct val="150000"/>
              </a:lnSpc>
              <a:buNone/>
            </a:pPr>
            <a:r>
              <a:rPr lang="en-US" sz="2400" dirty="0"/>
              <a:t>(PowerPoint presentation, program of the day, reports, videos)</a:t>
            </a:r>
          </a:p>
          <a:p>
            <a:pPr>
              <a:lnSpc>
                <a:spcPct val="150000"/>
              </a:lnSpc>
            </a:pPr>
            <a:r>
              <a:rPr lang="en-US" sz="2400" dirty="0"/>
              <a:t>Send all the material to the </a:t>
            </a:r>
            <a:r>
              <a:rPr lang="en-US" sz="2400" b="1" dirty="0"/>
              <a:t>interpreters and participants </a:t>
            </a:r>
            <a:r>
              <a:rPr lang="en-US" sz="2400" dirty="0"/>
              <a:t>in advance</a:t>
            </a:r>
          </a:p>
          <a:p>
            <a:pPr>
              <a:lnSpc>
                <a:spcPct val="150000"/>
              </a:lnSpc>
            </a:pPr>
            <a:r>
              <a:rPr lang="en-US" sz="2400" dirty="0"/>
              <a:t>Ask the permission from speakers</a:t>
            </a:r>
          </a:p>
          <a:p>
            <a:pPr>
              <a:lnSpc>
                <a:spcPct val="150000"/>
              </a:lnSpc>
            </a:pPr>
            <a:r>
              <a:rPr lang="en-US" sz="2400" dirty="0"/>
              <a:t>Share names of speakers and any PowerPoints ahead of time so the interpreters and participants can become familiar with the materials.</a:t>
            </a:r>
          </a:p>
          <a:p>
            <a:pPr>
              <a:lnSpc>
                <a:spcPct val="150000"/>
              </a:lnSpc>
            </a:pPr>
            <a:endParaRPr lang="en-US" sz="2400" dirty="0"/>
          </a:p>
          <a:p>
            <a:pPr marL="0" indent="0">
              <a:lnSpc>
                <a:spcPct val="150000"/>
              </a:lnSpc>
              <a:buNone/>
            </a:pPr>
            <a:endParaRPr lang="en-GB" sz="2400" dirty="0"/>
          </a:p>
        </p:txBody>
      </p:sp>
    </p:spTree>
    <p:extLst>
      <p:ext uri="{BB962C8B-B14F-4D97-AF65-F5344CB8AC3E}">
        <p14:creationId xmlns:p14="http://schemas.microsoft.com/office/powerpoint/2010/main" val="2611285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7663-3E3E-464B-842D-E774B84499E1}"/>
              </a:ext>
            </a:extLst>
          </p:cNvPr>
          <p:cNvSpPr>
            <a:spLocks noGrp="1"/>
          </p:cNvSpPr>
          <p:nvPr>
            <p:ph type="title"/>
          </p:nvPr>
        </p:nvSpPr>
        <p:spPr>
          <a:xfrm>
            <a:off x="402956" y="365126"/>
            <a:ext cx="10950844" cy="1101366"/>
          </a:xfrm>
        </p:spPr>
        <p:txBody>
          <a:bodyPr/>
          <a:lstStyle/>
          <a:p>
            <a:r>
              <a:rPr lang="en-GB" dirty="0"/>
              <a:t>During the online event </a:t>
            </a:r>
          </a:p>
        </p:txBody>
      </p:sp>
      <p:sp>
        <p:nvSpPr>
          <p:cNvPr id="3" name="Content Placeholder 2">
            <a:extLst>
              <a:ext uri="{FF2B5EF4-FFF2-40B4-BE49-F238E27FC236}">
                <a16:creationId xmlns:a16="http://schemas.microsoft.com/office/drawing/2014/main" id="{B9392756-72A8-498D-ADC7-318BDC4E1AA2}"/>
              </a:ext>
            </a:extLst>
          </p:cNvPr>
          <p:cNvSpPr>
            <a:spLocks noGrp="1"/>
          </p:cNvSpPr>
          <p:nvPr>
            <p:ph idx="1"/>
          </p:nvPr>
        </p:nvSpPr>
        <p:spPr>
          <a:xfrm>
            <a:off x="402956" y="1441808"/>
            <a:ext cx="10950844" cy="5206965"/>
          </a:xfrm>
        </p:spPr>
        <p:txBody>
          <a:bodyPr>
            <a:normAutofit/>
          </a:bodyPr>
          <a:lstStyle/>
          <a:p>
            <a:pPr>
              <a:lnSpc>
                <a:spcPct val="150000"/>
              </a:lnSpc>
            </a:pPr>
            <a:r>
              <a:rPr lang="en-US" sz="2400" dirty="0"/>
              <a:t>Say your name every time you speak</a:t>
            </a:r>
          </a:p>
          <a:p>
            <a:pPr>
              <a:lnSpc>
                <a:spcPct val="150000"/>
              </a:lnSpc>
            </a:pPr>
            <a:r>
              <a:rPr lang="en-US" sz="2400" dirty="0"/>
              <a:t>Speak slowly and not too fast </a:t>
            </a:r>
          </a:p>
          <a:p>
            <a:pPr>
              <a:lnSpc>
                <a:spcPct val="150000"/>
              </a:lnSpc>
            </a:pPr>
            <a:r>
              <a:rPr lang="en-US" sz="2400" dirty="0"/>
              <a:t>For events where everyone is visible and able to speak, any individual not speaking should be on mute.</a:t>
            </a:r>
          </a:p>
          <a:p>
            <a:pPr>
              <a:lnSpc>
                <a:spcPct val="150000"/>
              </a:lnSpc>
            </a:pPr>
            <a:r>
              <a:rPr lang="en-US" sz="2400" dirty="0"/>
              <a:t>Consider having breaks to have time to process information.</a:t>
            </a:r>
          </a:p>
          <a:p>
            <a:pPr>
              <a:lnSpc>
                <a:spcPct val="150000"/>
              </a:lnSpc>
            </a:pPr>
            <a:r>
              <a:rPr lang="en-US" sz="2400" dirty="0"/>
              <a:t>It is recommended to have a 10-minute break every hour or so.</a:t>
            </a:r>
          </a:p>
          <a:p>
            <a:pPr>
              <a:lnSpc>
                <a:spcPct val="150000"/>
              </a:lnSpc>
            </a:pPr>
            <a:r>
              <a:rPr lang="en-US" sz="2400" dirty="0"/>
              <a:t>Have a staff person monitor the chat or Q&amp;A function for accessibility issues</a:t>
            </a:r>
            <a:endParaRPr lang="en-GB" sz="2400" dirty="0"/>
          </a:p>
        </p:txBody>
      </p:sp>
    </p:spTree>
    <p:extLst>
      <p:ext uri="{BB962C8B-B14F-4D97-AF65-F5344CB8AC3E}">
        <p14:creationId xmlns:p14="http://schemas.microsoft.com/office/powerpoint/2010/main" val="187356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38" y="280799"/>
            <a:ext cx="10795861" cy="1325563"/>
          </a:xfrm>
        </p:spPr>
        <p:txBody>
          <a:bodyPr>
            <a:normAutofit/>
          </a:bodyPr>
          <a:lstStyle/>
          <a:p>
            <a:r>
              <a:rPr lang="en-US" b="1" dirty="0">
                <a:solidFill>
                  <a:srgbClr val="0070C0"/>
                </a:solidFill>
              </a:rPr>
              <a:t>Present in an Accessible Manner</a:t>
            </a:r>
            <a:endParaRPr lang="en-GB" b="1" dirty="0">
              <a:solidFill>
                <a:srgbClr val="0070C0"/>
              </a:solidFill>
            </a:endParaRPr>
          </a:p>
        </p:txBody>
      </p:sp>
      <p:sp>
        <p:nvSpPr>
          <p:cNvPr id="3" name="Content Placeholder 2"/>
          <p:cNvSpPr>
            <a:spLocks noGrp="1"/>
          </p:cNvSpPr>
          <p:nvPr>
            <p:ph idx="1"/>
          </p:nvPr>
        </p:nvSpPr>
        <p:spPr>
          <a:xfrm>
            <a:off x="433953" y="1208868"/>
            <a:ext cx="11200109" cy="5330502"/>
          </a:xfrm>
        </p:spPr>
        <p:txBody>
          <a:bodyPr>
            <a:noAutofit/>
          </a:bodyPr>
          <a:lstStyle/>
          <a:p>
            <a:pPr>
              <a:lnSpc>
                <a:spcPct val="150000"/>
              </a:lnSpc>
            </a:pPr>
            <a:r>
              <a:rPr lang="en-US" sz="2400" dirty="0"/>
              <a:t>Turn on your video and face the camera. Seeing the speaker helps participants maintain attention, and it can be helpful for anyone who is reading lips.</a:t>
            </a:r>
          </a:p>
          <a:p>
            <a:pPr>
              <a:lnSpc>
                <a:spcPct val="150000"/>
              </a:lnSpc>
            </a:pPr>
            <a:r>
              <a:rPr lang="en-US" sz="2400" dirty="0"/>
              <a:t>Encourage all attendees to identify themselves by name before speaking.</a:t>
            </a:r>
          </a:p>
          <a:p>
            <a:pPr>
              <a:lnSpc>
                <a:spcPct val="150000"/>
              </a:lnSpc>
            </a:pPr>
            <a:r>
              <a:rPr lang="en-US" sz="2400" dirty="0"/>
              <a:t>Keep in mind that expressions such as, “right here” or “here we see” or "in the upper-right" will not translate well to participants who cannot see the screen. </a:t>
            </a:r>
          </a:p>
          <a:p>
            <a:pPr>
              <a:lnSpc>
                <a:spcPct val="150000"/>
              </a:lnSpc>
            </a:pPr>
            <a:endParaRPr lang="en-GB" sz="2400" dirty="0"/>
          </a:p>
        </p:txBody>
      </p:sp>
    </p:spTree>
    <p:extLst>
      <p:ext uri="{BB962C8B-B14F-4D97-AF65-F5344CB8AC3E}">
        <p14:creationId xmlns:p14="http://schemas.microsoft.com/office/powerpoint/2010/main" val="279607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78BB-9387-DE9C-89F0-C83AD5BB4DE0}"/>
              </a:ext>
            </a:extLst>
          </p:cNvPr>
          <p:cNvSpPr>
            <a:spLocks noGrp="1"/>
          </p:cNvSpPr>
          <p:nvPr>
            <p:ph type="title"/>
          </p:nvPr>
        </p:nvSpPr>
        <p:spPr/>
        <p:txBody>
          <a:bodyPr/>
          <a:lstStyle/>
          <a:p>
            <a:r>
              <a:rPr lang="fr-BE" dirty="0"/>
              <a:t>PowerPoint </a:t>
            </a:r>
            <a:r>
              <a:rPr lang="fr-BE" dirty="0" err="1"/>
              <a:t>presentations</a:t>
            </a:r>
            <a:r>
              <a:rPr lang="fr-BE" dirty="0"/>
              <a:t> </a:t>
            </a:r>
          </a:p>
        </p:txBody>
      </p:sp>
      <p:sp>
        <p:nvSpPr>
          <p:cNvPr id="3" name="Content Placeholder 2">
            <a:extLst>
              <a:ext uri="{FF2B5EF4-FFF2-40B4-BE49-F238E27FC236}">
                <a16:creationId xmlns:a16="http://schemas.microsoft.com/office/drawing/2014/main" id="{4DD764B0-9459-D222-8FCD-673CE4D2B461}"/>
              </a:ext>
            </a:extLst>
          </p:cNvPr>
          <p:cNvSpPr>
            <a:spLocks noGrp="1"/>
          </p:cNvSpPr>
          <p:nvPr>
            <p:ph idx="1"/>
          </p:nvPr>
        </p:nvSpPr>
        <p:spPr/>
        <p:txBody>
          <a:bodyPr>
            <a:normAutofit fontScale="92500"/>
          </a:bodyPr>
          <a:lstStyle/>
          <a:p>
            <a:r>
              <a:rPr lang="en-US" dirty="0"/>
              <a:t>Remove acronyms from any document, including agenda, working documents, presentations and briefings. </a:t>
            </a:r>
          </a:p>
          <a:p>
            <a:endParaRPr lang="en-US" dirty="0"/>
          </a:p>
          <a:p>
            <a:r>
              <a:rPr lang="en-US" dirty="0"/>
              <a:t>Ask presentations from speakers in advance.</a:t>
            </a:r>
          </a:p>
          <a:p>
            <a:endParaRPr lang="en-US" dirty="0"/>
          </a:p>
          <a:p>
            <a:r>
              <a:rPr lang="en-US" dirty="0"/>
              <a:t>The organizer of the event is responsible to send some suggested links or useful readings to participants in advance</a:t>
            </a:r>
          </a:p>
          <a:p>
            <a:r>
              <a:rPr lang="en-US" dirty="0"/>
              <a:t>Be descriptive and describe visual content (including videos)</a:t>
            </a:r>
          </a:p>
          <a:p>
            <a:endParaRPr lang="fr-BE" dirty="0"/>
          </a:p>
        </p:txBody>
      </p:sp>
    </p:spTree>
    <p:extLst>
      <p:ext uri="{BB962C8B-B14F-4D97-AF65-F5344CB8AC3E}">
        <p14:creationId xmlns:p14="http://schemas.microsoft.com/office/powerpoint/2010/main" val="281435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9F33-FC2D-405C-AA7B-C77A2F6B13CB}"/>
              </a:ext>
            </a:extLst>
          </p:cNvPr>
          <p:cNvSpPr>
            <a:spLocks noGrp="1"/>
          </p:cNvSpPr>
          <p:nvPr>
            <p:ph type="title"/>
          </p:nvPr>
        </p:nvSpPr>
        <p:spPr>
          <a:xfrm>
            <a:off x="454617" y="255722"/>
            <a:ext cx="10899183" cy="1325563"/>
          </a:xfrm>
        </p:spPr>
        <p:txBody>
          <a:bodyPr>
            <a:normAutofit fontScale="90000"/>
          </a:bodyPr>
          <a:lstStyle/>
          <a:p>
            <a:br>
              <a:rPr lang="en-US" dirty="0"/>
            </a:br>
            <a:r>
              <a:rPr lang="en-US" dirty="0"/>
              <a:t>How you take questions</a:t>
            </a:r>
            <a:br>
              <a:rPr lang="en-US" dirty="0"/>
            </a:br>
            <a:endParaRPr lang="en-GB" dirty="0"/>
          </a:p>
        </p:txBody>
      </p:sp>
      <p:sp>
        <p:nvSpPr>
          <p:cNvPr id="3" name="Content Placeholder 2">
            <a:extLst>
              <a:ext uri="{FF2B5EF4-FFF2-40B4-BE49-F238E27FC236}">
                <a16:creationId xmlns:a16="http://schemas.microsoft.com/office/drawing/2014/main" id="{C4F6A684-4FAF-4B13-ABB1-5B3620A89580}"/>
              </a:ext>
            </a:extLst>
          </p:cNvPr>
          <p:cNvSpPr>
            <a:spLocks noGrp="1"/>
          </p:cNvSpPr>
          <p:nvPr>
            <p:ph idx="1"/>
          </p:nvPr>
        </p:nvSpPr>
        <p:spPr>
          <a:xfrm>
            <a:off x="340963" y="1348810"/>
            <a:ext cx="11396420" cy="5253468"/>
          </a:xfrm>
        </p:spPr>
        <p:txBody>
          <a:bodyPr>
            <a:noAutofit/>
          </a:bodyPr>
          <a:lstStyle/>
          <a:p>
            <a:pPr marL="0" indent="0">
              <a:lnSpc>
                <a:spcPct val="150000"/>
              </a:lnSpc>
              <a:buNone/>
            </a:pPr>
            <a:r>
              <a:rPr lang="en-US" sz="2400" dirty="0"/>
              <a:t>Participants have a few options for asking questions in a web conferencing </a:t>
            </a:r>
          </a:p>
          <a:p>
            <a:pPr marL="457200" indent="-457200">
              <a:lnSpc>
                <a:spcPct val="150000"/>
              </a:lnSpc>
              <a:buFont typeface="+mj-lt"/>
              <a:buAutoNum type="arabicPeriod"/>
            </a:pPr>
            <a:r>
              <a:rPr lang="en-US" sz="2400" dirty="0"/>
              <a:t>Raise their virtual hands and unmute themselves </a:t>
            </a:r>
          </a:p>
          <a:p>
            <a:pPr marL="457200" indent="-457200">
              <a:lnSpc>
                <a:spcPct val="150000"/>
              </a:lnSpc>
              <a:buFont typeface="+mj-lt"/>
              <a:buAutoNum type="arabicPeriod"/>
            </a:pPr>
            <a:r>
              <a:rPr lang="en-US" sz="2400" dirty="0"/>
              <a:t>They can post questions directly in the chat window, to be answered whenever possible. </a:t>
            </a:r>
          </a:p>
          <a:p>
            <a:pPr>
              <a:lnSpc>
                <a:spcPct val="150000"/>
              </a:lnSpc>
            </a:pPr>
            <a:r>
              <a:rPr lang="en-US" sz="2400" dirty="0"/>
              <a:t>Always repeat any questions posed in the chat. </a:t>
            </a:r>
          </a:p>
          <a:p>
            <a:pPr marL="0" indent="0">
              <a:lnSpc>
                <a:spcPct val="150000"/>
              </a:lnSpc>
              <a:buNone/>
            </a:pPr>
            <a:r>
              <a:rPr lang="en-US" sz="2400" dirty="0"/>
              <a:t>Repeating the questions helps anyone who can’t access the chat visually during the session, and it can even improve quality of captioning.</a:t>
            </a:r>
            <a:endParaRPr lang="en-GB" sz="2400" dirty="0"/>
          </a:p>
        </p:txBody>
      </p:sp>
    </p:spTree>
    <p:extLst>
      <p:ext uri="{BB962C8B-B14F-4D97-AF65-F5344CB8AC3E}">
        <p14:creationId xmlns:p14="http://schemas.microsoft.com/office/powerpoint/2010/main" val="218713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4CE2-D2AD-4BAC-86BC-5D3E0402F2AA}"/>
              </a:ext>
            </a:extLst>
          </p:cNvPr>
          <p:cNvSpPr>
            <a:spLocks noGrp="1"/>
          </p:cNvSpPr>
          <p:nvPr>
            <p:ph type="title"/>
          </p:nvPr>
        </p:nvSpPr>
        <p:spPr>
          <a:xfrm>
            <a:off x="550190" y="239766"/>
            <a:ext cx="10749366" cy="1325563"/>
          </a:xfrm>
        </p:spPr>
        <p:txBody>
          <a:bodyPr/>
          <a:lstStyle/>
          <a:p>
            <a:r>
              <a:rPr lang="en-GB" dirty="0"/>
              <a:t>Agenda </a:t>
            </a:r>
          </a:p>
        </p:txBody>
      </p:sp>
      <p:sp>
        <p:nvSpPr>
          <p:cNvPr id="3" name="Content Placeholder 2">
            <a:extLst>
              <a:ext uri="{FF2B5EF4-FFF2-40B4-BE49-F238E27FC236}">
                <a16:creationId xmlns:a16="http://schemas.microsoft.com/office/drawing/2014/main" id="{91807828-E7FA-42DB-A4E7-0446BF36DF74}"/>
              </a:ext>
            </a:extLst>
          </p:cNvPr>
          <p:cNvSpPr>
            <a:spLocks noGrp="1"/>
          </p:cNvSpPr>
          <p:nvPr>
            <p:ph idx="1"/>
          </p:nvPr>
        </p:nvSpPr>
        <p:spPr>
          <a:xfrm>
            <a:off x="495946" y="1565329"/>
            <a:ext cx="10857854" cy="4611634"/>
          </a:xfrm>
        </p:spPr>
        <p:txBody>
          <a:bodyPr>
            <a:normAutofit/>
          </a:bodyPr>
          <a:lstStyle/>
          <a:p>
            <a:r>
              <a:rPr lang="en-GB" sz="2600" dirty="0"/>
              <a:t>Online meetings/events </a:t>
            </a:r>
          </a:p>
          <a:p>
            <a:pPr marL="0" indent="0">
              <a:buNone/>
            </a:pPr>
            <a:endParaRPr lang="en-GB" sz="2600" dirty="0"/>
          </a:p>
          <a:p>
            <a:r>
              <a:rPr lang="en-GB" sz="2600" dirty="0"/>
              <a:t>Face to Face meetings/events </a:t>
            </a:r>
          </a:p>
          <a:p>
            <a:pPr marL="0" indent="0">
              <a:buNone/>
            </a:pPr>
            <a:endParaRPr lang="en-GB" sz="2600" dirty="0"/>
          </a:p>
          <a:p>
            <a:r>
              <a:rPr lang="en-GB" sz="2600" dirty="0"/>
              <a:t>Questions &amp; Answers</a:t>
            </a:r>
          </a:p>
          <a:p>
            <a:pPr marL="0" indent="0">
              <a:buNone/>
            </a:pPr>
            <a:endParaRPr lang="en-GB" sz="2600" dirty="0"/>
          </a:p>
          <a:p>
            <a:r>
              <a:rPr lang="en-GB" sz="2600" dirty="0"/>
              <a:t>Break</a:t>
            </a:r>
          </a:p>
        </p:txBody>
      </p:sp>
      <p:pic>
        <p:nvPicPr>
          <p:cNvPr id="4" name="Picture 3" descr="Orange background with 9 people attending zoom meeting">
            <a:extLst>
              <a:ext uri="{FF2B5EF4-FFF2-40B4-BE49-F238E27FC236}">
                <a16:creationId xmlns:a16="http://schemas.microsoft.com/office/drawing/2014/main" id="{B61E09F5-A580-4331-9D04-C92E36B8307E}"/>
              </a:ext>
            </a:extLst>
          </p:cNvPr>
          <p:cNvPicPr>
            <a:picLocks noChangeAspect="1"/>
          </p:cNvPicPr>
          <p:nvPr/>
        </p:nvPicPr>
        <p:blipFill>
          <a:blip r:embed="rId3"/>
          <a:stretch>
            <a:fillRect/>
          </a:stretch>
        </p:blipFill>
        <p:spPr>
          <a:xfrm>
            <a:off x="6586781" y="657611"/>
            <a:ext cx="2903902" cy="1815436"/>
          </a:xfrm>
          <a:prstGeom prst="rect">
            <a:avLst/>
          </a:prstGeom>
        </p:spPr>
      </p:pic>
      <p:pic>
        <p:nvPicPr>
          <p:cNvPr id="5" name="Picture 4" descr="5 people talking in a face to face meeting ">
            <a:extLst>
              <a:ext uri="{FF2B5EF4-FFF2-40B4-BE49-F238E27FC236}">
                <a16:creationId xmlns:a16="http://schemas.microsoft.com/office/drawing/2014/main" id="{9C3A5233-B97C-4E0A-808E-44DFF6CBD8AD}"/>
              </a:ext>
            </a:extLst>
          </p:cNvPr>
          <p:cNvPicPr>
            <a:picLocks noChangeAspect="1"/>
          </p:cNvPicPr>
          <p:nvPr/>
        </p:nvPicPr>
        <p:blipFill>
          <a:blip r:embed="rId4"/>
          <a:stretch>
            <a:fillRect/>
          </a:stretch>
        </p:blipFill>
        <p:spPr>
          <a:xfrm>
            <a:off x="6586781" y="2784091"/>
            <a:ext cx="2903902" cy="1783825"/>
          </a:xfrm>
          <a:prstGeom prst="rect">
            <a:avLst/>
          </a:prstGeom>
        </p:spPr>
      </p:pic>
      <p:pic>
        <p:nvPicPr>
          <p:cNvPr id="6" name="Picture 5" descr="Question mark with 3 people around ">
            <a:extLst>
              <a:ext uri="{FF2B5EF4-FFF2-40B4-BE49-F238E27FC236}">
                <a16:creationId xmlns:a16="http://schemas.microsoft.com/office/drawing/2014/main" id="{33958065-A15E-4696-98C9-2FF6846F556C}"/>
              </a:ext>
            </a:extLst>
          </p:cNvPr>
          <p:cNvPicPr>
            <a:picLocks noChangeAspect="1"/>
          </p:cNvPicPr>
          <p:nvPr/>
        </p:nvPicPr>
        <p:blipFill>
          <a:blip r:embed="rId5"/>
          <a:stretch>
            <a:fillRect/>
          </a:stretch>
        </p:blipFill>
        <p:spPr>
          <a:xfrm>
            <a:off x="6586781" y="4950048"/>
            <a:ext cx="3302788" cy="1609047"/>
          </a:xfrm>
          <a:prstGeom prst="rect">
            <a:avLst/>
          </a:prstGeom>
        </p:spPr>
      </p:pic>
    </p:spTree>
    <p:extLst>
      <p:ext uri="{BB962C8B-B14F-4D97-AF65-F5344CB8AC3E}">
        <p14:creationId xmlns:p14="http://schemas.microsoft.com/office/powerpoint/2010/main" val="224638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0BCB-EAA4-431F-B9FC-B222E8F37683}"/>
              </a:ext>
            </a:extLst>
          </p:cNvPr>
          <p:cNvSpPr>
            <a:spLocks noGrp="1"/>
          </p:cNvSpPr>
          <p:nvPr>
            <p:ph type="title"/>
          </p:nvPr>
        </p:nvSpPr>
        <p:spPr>
          <a:xfrm>
            <a:off x="511444" y="365125"/>
            <a:ext cx="10842356" cy="1325563"/>
          </a:xfrm>
        </p:spPr>
        <p:txBody>
          <a:bodyPr/>
          <a:lstStyle/>
          <a:p>
            <a:r>
              <a:rPr lang="en-GB" dirty="0"/>
              <a:t>After the event </a:t>
            </a:r>
          </a:p>
        </p:txBody>
      </p:sp>
      <p:sp>
        <p:nvSpPr>
          <p:cNvPr id="3" name="Content Placeholder 2">
            <a:extLst>
              <a:ext uri="{FF2B5EF4-FFF2-40B4-BE49-F238E27FC236}">
                <a16:creationId xmlns:a16="http://schemas.microsoft.com/office/drawing/2014/main" id="{6324CF2F-BDF5-4A2B-A1ED-E152B5B22D58}"/>
              </a:ext>
            </a:extLst>
          </p:cNvPr>
          <p:cNvSpPr>
            <a:spLocks noGrp="1"/>
          </p:cNvSpPr>
          <p:nvPr>
            <p:ph idx="1"/>
          </p:nvPr>
        </p:nvSpPr>
        <p:spPr>
          <a:xfrm>
            <a:off x="402956" y="1394847"/>
            <a:ext cx="11277600" cy="5098028"/>
          </a:xfrm>
        </p:spPr>
        <p:txBody>
          <a:bodyPr>
            <a:normAutofit fontScale="92500"/>
          </a:bodyPr>
          <a:lstStyle/>
          <a:p>
            <a:pPr>
              <a:lnSpc>
                <a:spcPct val="150000"/>
              </a:lnSpc>
            </a:pPr>
            <a:r>
              <a:rPr lang="en-US" dirty="0"/>
              <a:t>Follow up after the meeting sharing materials (notes, transcript, recording, links, resources) in an accessible format.</a:t>
            </a:r>
          </a:p>
          <a:p>
            <a:pPr>
              <a:lnSpc>
                <a:spcPct val="150000"/>
              </a:lnSpc>
            </a:pPr>
            <a:r>
              <a:rPr lang="en-US" dirty="0"/>
              <a:t>Post a Video Recording of the Meeting with accurate captions</a:t>
            </a:r>
          </a:p>
          <a:p>
            <a:pPr>
              <a:lnSpc>
                <a:spcPct val="150000"/>
              </a:lnSpc>
            </a:pPr>
            <a:r>
              <a:rPr lang="en-US" dirty="0"/>
              <a:t>Post-event Survey</a:t>
            </a:r>
          </a:p>
          <a:p>
            <a:pPr>
              <a:lnSpc>
                <a:spcPct val="150000"/>
              </a:lnSpc>
            </a:pPr>
            <a:r>
              <a:rPr lang="en-US" dirty="0"/>
              <a:t>Collect feedback from participants on the content and  accessibility of your event.</a:t>
            </a:r>
          </a:p>
          <a:p>
            <a:pPr>
              <a:lnSpc>
                <a:spcPct val="150000"/>
              </a:lnSpc>
            </a:pPr>
            <a:r>
              <a:rPr lang="en-US" dirty="0"/>
              <a:t>Do not exceed 15 questions if possible</a:t>
            </a:r>
          </a:p>
          <a:p>
            <a:endParaRPr lang="en-US" dirty="0"/>
          </a:p>
        </p:txBody>
      </p:sp>
    </p:spTree>
    <p:extLst>
      <p:ext uri="{BB962C8B-B14F-4D97-AF65-F5344CB8AC3E}">
        <p14:creationId xmlns:p14="http://schemas.microsoft.com/office/powerpoint/2010/main" val="21933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0EE56-9F71-C962-7D80-2EAF0AB104EA}"/>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a:cs typeface="+mj-cs"/>
              </a:rPr>
              <a:t>Break</a:t>
            </a:r>
            <a:endParaRPr lang="en-US" sz="4000" kern="1200" dirty="0">
              <a:cs typeface="+mj-cs"/>
            </a:endParaRPr>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3349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9ECA-99FA-4F94-A394-6E4686363E53}"/>
              </a:ext>
            </a:extLst>
          </p:cNvPr>
          <p:cNvSpPr>
            <a:spLocks noGrp="1"/>
          </p:cNvSpPr>
          <p:nvPr>
            <p:ph type="title"/>
          </p:nvPr>
        </p:nvSpPr>
        <p:spPr>
          <a:xfrm>
            <a:off x="387458" y="334128"/>
            <a:ext cx="10826858" cy="1325563"/>
          </a:xfrm>
        </p:spPr>
        <p:txBody>
          <a:bodyPr/>
          <a:lstStyle/>
          <a:p>
            <a:r>
              <a:rPr lang="en-GB" dirty="0"/>
              <a:t>Face to face meeting</a:t>
            </a:r>
          </a:p>
        </p:txBody>
      </p:sp>
      <p:sp>
        <p:nvSpPr>
          <p:cNvPr id="3" name="Content Placeholder 2">
            <a:extLst>
              <a:ext uri="{FF2B5EF4-FFF2-40B4-BE49-F238E27FC236}">
                <a16:creationId xmlns:a16="http://schemas.microsoft.com/office/drawing/2014/main" id="{CDDDFCF9-0262-4430-8A9C-0FDB2CDAC053}"/>
              </a:ext>
            </a:extLst>
          </p:cNvPr>
          <p:cNvSpPr>
            <a:spLocks noGrp="1"/>
          </p:cNvSpPr>
          <p:nvPr>
            <p:ph idx="1"/>
          </p:nvPr>
        </p:nvSpPr>
        <p:spPr>
          <a:xfrm>
            <a:off x="387458" y="1659691"/>
            <a:ext cx="10966342" cy="4864181"/>
          </a:xfrm>
        </p:spPr>
        <p:txBody>
          <a:bodyPr>
            <a:normAutofit/>
          </a:bodyPr>
          <a:lstStyle/>
          <a:p>
            <a:pPr marL="0" indent="0">
              <a:lnSpc>
                <a:spcPct val="150000"/>
              </a:lnSpc>
              <a:buNone/>
            </a:pPr>
            <a:r>
              <a:rPr lang="en-GB" sz="2400" dirty="0"/>
              <a:t>Plan the logistics of the meeting </a:t>
            </a:r>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Before </a:t>
            </a:r>
            <a:endParaRPr lang="en-GB" dirty="0"/>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During </a:t>
            </a:r>
            <a:endParaRPr lang="en-GB" dirty="0"/>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After </a:t>
            </a:r>
            <a:endParaRPr lang="en-US" dirty="0"/>
          </a:p>
          <a:p>
            <a:pPr marL="0" indent="0">
              <a:lnSpc>
                <a:spcPct val="150000"/>
              </a:lnSpc>
              <a:buNone/>
            </a:pPr>
            <a:r>
              <a:rPr lang="en-US" sz="2400" dirty="0"/>
              <a:t>If this is your first time planning an accessible event, then ask OPDs and other </a:t>
            </a:r>
            <a:r>
              <a:rPr lang="en-US" sz="2400" dirty="0" err="1"/>
              <a:t>organisations</a:t>
            </a:r>
            <a:r>
              <a:rPr lang="en-US" sz="2400" dirty="0"/>
              <a:t> with experience to advise you.</a:t>
            </a:r>
          </a:p>
          <a:p>
            <a:pPr>
              <a:lnSpc>
                <a:spcPct val="150000"/>
              </a:lnSpc>
            </a:pPr>
            <a:r>
              <a:rPr lang="en-US" sz="2400" dirty="0"/>
              <a:t>Download </a:t>
            </a:r>
            <a:r>
              <a:rPr lang="en-US" sz="2400" dirty="0">
                <a:hlinkClick r:id="rId3"/>
              </a:rPr>
              <a:t>EDF guide for accessible Meetings for all </a:t>
            </a:r>
            <a:endParaRPr lang="en-US" sz="2400" dirty="0"/>
          </a:p>
          <a:p>
            <a:pPr>
              <a:lnSpc>
                <a:spcPct val="150000"/>
              </a:lnSpc>
            </a:pPr>
            <a:endParaRPr lang="en-US" sz="2400" dirty="0"/>
          </a:p>
          <a:p>
            <a:endParaRPr lang="en-GB" dirty="0"/>
          </a:p>
        </p:txBody>
      </p:sp>
      <p:pic>
        <p:nvPicPr>
          <p:cNvPr id="4" name="Picture 3" descr="EDF guide for accessible meetings for all">
            <a:extLst>
              <a:ext uri="{FF2B5EF4-FFF2-40B4-BE49-F238E27FC236}">
                <a16:creationId xmlns:a16="http://schemas.microsoft.com/office/drawing/2014/main" id="{943EC791-A741-4D7C-9045-570EA0F34F51}"/>
              </a:ext>
            </a:extLst>
          </p:cNvPr>
          <p:cNvPicPr>
            <a:picLocks noChangeAspect="1"/>
          </p:cNvPicPr>
          <p:nvPr/>
        </p:nvPicPr>
        <p:blipFill>
          <a:blip r:embed="rId4"/>
          <a:stretch>
            <a:fillRect/>
          </a:stretch>
        </p:blipFill>
        <p:spPr>
          <a:xfrm>
            <a:off x="7099514" y="851760"/>
            <a:ext cx="4705028" cy="3240021"/>
          </a:xfrm>
          <a:prstGeom prst="rect">
            <a:avLst/>
          </a:prstGeom>
        </p:spPr>
      </p:pic>
    </p:spTree>
    <p:extLst>
      <p:ext uri="{BB962C8B-B14F-4D97-AF65-F5344CB8AC3E}">
        <p14:creationId xmlns:p14="http://schemas.microsoft.com/office/powerpoint/2010/main" val="384197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A283-7285-4B65-8E46-BF51F7E84380}"/>
              </a:ext>
            </a:extLst>
          </p:cNvPr>
          <p:cNvSpPr>
            <a:spLocks noGrp="1"/>
          </p:cNvSpPr>
          <p:nvPr>
            <p:ph type="title"/>
          </p:nvPr>
        </p:nvSpPr>
        <p:spPr>
          <a:xfrm>
            <a:off x="387459" y="365125"/>
            <a:ext cx="10966342" cy="1325563"/>
          </a:xfrm>
        </p:spPr>
        <p:txBody>
          <a:bodyPr/>
          <a:lstStyle/>
          <a:p>
            <a:r>
              <a:rPr lang="en-US" dirty="0"/>
              <a:t>Logistics to access the event</a:t>
            </a:r>
            <a:endParaRPr lang="en-GB" dirty="0"/>
          </a:p>
        </p:txBody>
      </p:sp>
      <p:sp>
        <p:nvSpPr>
          <p:cNvPr id="3" name="Content Placeholder 2">
            <a:extLst>
              <a:ext uri="{FF2B5EF4-FFF2-40B4-BE49-F238E27FC236}">
                <a16:creationId xmlns:a16="http://schemas.microsoft.com/office/drawing/2014/main" id="{C920F875-09B4-40ED-AAED-67536A8E7425}"/>
              </a:ext>
            </a:extLst>
          </p:cNvPr>
          <p:cNvSpPr>
            <a:spLocks noGrp="1"/>
          </p:cNvSpPr>
          <p:nvPr>
            <p:ph idx="1"/>
          </p:nvPr>
        </p:nvSpPr>
        <p:spPr>
          <a:xfrm>
            <a:off x="387459" y="1690688"/>
            <a:ext cx="11313760" cy="4802187"/>
          </a:xfrm>
        </p:spPr>
        <p:txBody>
          <a:bodyPr>
            <a:normAutofit/>
          </a:bodyPr>
          <a:lstStyle/>
          <a:p>
            <a:pPr>
              <a:lnSpc>
                <a:spcPct val="150000"/>
              </a:lnSpc>
            </a:pPr>
            <a:r>
              <a:rPr lang="en-US" sz="2400" dirty="0"/>
              <a:t>Visit the venue of the meeting in advance and consider the: </a:t>
            </a:r>
          </a:p>
          <a:p>
            <a:pPr marL="0" indent="0">
              <a:lnSpc>
                <a:spcPct val="150000"/>
              </a:lnSpc>
              <a:buNone/>
            </a:pPr>
            <a:r>
              <a:rPr lang="en-US" sz="2400" b="1" dirty="0"/>
              <a:t>Accessibility of </a:t>
            </a:r>
            <a:r>
              <a:rPr lang="en-US" sz="2400" dirty="0"/>
              <a:t>the entrance, meeting room, corridors, toilets and breakfast room, lifts, the surrounding areas including proximity to public transport and parking.</a:t>
            </a:r>
          </a:p>
          <a:p>
            <a:pPr marL="0" indent="0">
              <a:lnSpc>
                <a:spcPct val="150000"/>
              </a:lnSpc>
              <a:buNone/>
            </a:pPr>
            <a:endParaRPr lang="en-GB" sz="2400" dirty="0"/>
          </a:p>
        </p:txBody>
      </p:sp>
      <p:pic>
        <p:nvPicPr>
          <p:cNvPr id="4" name="Picture 3" descr="Wheelchair user in front of a house with a ramp and stairs ">
            <a:extLst>
              <a:ext uri="{FF2B5EF4-FFF2-40B4-BE49-F238E27FC236}">
                <a16:creationId xmlns:a16="http://schemas.microsoft.com/office/drawing/2014/main" id="{FB5A1C21-D560-4A97-B80B-987227CF1ACC}"/>
              </a:ext>
            </a:extLst>
          </p:cNvPr>
          <p:cNvPicPr>
            <a:picLocks noChangeAspect="1"/>
          </p:cNvPicPr>
          <p:nvPr/>
        </p:nvPicPr>
        <p:blipFill>
          <a:blip r:embed="rId3"/>
          <a:stretch>
            <a:fillRect/>
          </a:stretch>
        </p:blipFill>
        <p:spPr>
          <a:xfrm>
            <a:off x="730823" y="4450524"/>
            <a:ext cx="2981202" cy="1676545"/>
          </a:xfrm>
          <a:prstGeom prst="rect">
            <a:avLst/>
          </a:prstGeom>
        </p:spPr>
      </p:pic>
      <p:pic>
        <p:nvPicPr>
          <p:cNvPr id="5" name="Picture 4" descr="Wheelchair simbol accessible toilet ">
            <a:extLst>
              <a:ext uri="{FF2B5EF4-FFF2-40B4-BE49-F238E27FC236}">
                <a16:creationId xmlns:a16="http://schemas.microsoft.com/office/drawing/2014/main" id="{C3D5C510-1570-4166-A69F-C4F3F85E2E8F}"/>
              </a:ext>
            </a:extLst>
          </p:cNvPr>
          <p:cNvPicPr>
            <a:picLocks noChangeAspect="1"/>
          </p:cNvPicPr>
          <p:nvPr/>
        </p:nvPicPr>
        <p:blipFill>
          <a:blip r:embed="rId4"/>
          <a:stretch>
            <a:fillRect/>
          </a:stretch>
        </p:blipFill>
        <p:spPr>
          <a:xfrm>
            <a:off x="4252387" y="4290527"/>
            <a:ext cx="2227097" cy="1746743"/>
          </a:xfrm>
          <a:prstGeom prst="rect">
            <a:avLst/>
          </a:prstGeom>
        </p:spPr>
      </p:pic>
      <p:pic>
        <p:nvPicPr>
          <p:cNvPr id="6" name="Picture 5" descr="People around a table in a face to face meeting ">
            <a:extLst>
              <a:ext uri="{FF2B5EF4-FFF2-40B4-BE49-F238E27FC236}">
                <a16:creationId xmlns:a16="http://schemas.microsoft.com/office/drawing/2014/main" id="{E3EAD22C-8199-46B2-94AD-0B5E22346007}"/>
              </a:ext>
            </a:extLst>
          </p:cNvPr>
          <p:cNvPicPr>
            <a:picLocks noChangeAspect="1"/>
          </p:cNvPicPr>
          <p:nvPr/>
        </p:nvPicPr>
        <p:blipFill>
          <a:blip r:embed="rId5"/>
          <a:stretch>
            <a:fillRect/>
          </a:stretch>
        </p:blipFill>
        <p:spPr>
          <a:xfrm>
            <a:off x="7939614" y="4252624"/>
            <a:ext cx="3315713" cy="1952514"/>
          </a:xfrm>
          <a:prstGeom prst="rect">
            <a:avLst/>
          </a:prstGeom>
        </p:spPr>
      </p:pic>
    </p:spTree>
    <p:extLst>
      <p:ext uri="{BB962C8B-B14F-4D97-AF65-F5344CB8AC3E}">
        <p14:creationId xmlns:p14="http://schemas.microsoft.com/office/powerpoint/2010/main" val="243847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49" y="365125"/>
            <a:ext cx="10783251" cy="1325563"/>
          </a:xfrm>
        </p:spPr>
        <p:txBody>
          <a:bodyPr/>
          <a:lstStyle/>
          <a:p>
            <a:r>
              <a:rPr lang="en-GB" dirty="0"/>
              <a:t>Before the Meeting</a:t>
            </a:r>
            <a:br>
              <a:rPr lang="en-GB" dirty="0"/>
            </a:br>
            <a:endParaRPr lang="en-GB" dirty="0"/>
          </a:p>
        </p:txBody>
      </p:sp>
      <p:sp>
        <p:nvSpPr>
          <p:cNvPr id="3" name="Content Placeholder 2"/>
          <p:cNvSpPr>
            <a:spLocks noGrp="1"/>
          </p:cNvSpPr>
          <p:nvPr>
            <p:ph sz="half" idx="1"/>
          </p:nvPr>
        </p:nvSpPr>
        <p:spPr>
          <a:xfrm>
            <a:off x="419819" y="1155939"/>
            <a:ext cx="11352362" cy="5492211"/>
          </a:xfrm>
        </p:spPr>
        <p:txBody>
          <a:bodyPr>
            <a:noAutofit/>
          </a:bodyPr>
          <a:lstStyle/>
          <a:p>
            <a:pPr marL="0" indent="0">
              <a:lnSpc>
                <a:spcPct val="150000"/>
              </a:lnSpc>
              <a:buNone/>
            </a:pPr>
            <a:r>
              <a:rPr lang="en-US" sz="2800" dirty="0"/>
              <a:t>Make sure the online </a:t>
            </a:r>
            <a:r>
              <a:rPr lang="en-US" sz="2800" b="1" dirty="0"/>
              <a:t>registration form </a:t>
            </a:r>
            <a:r>
              <a:rPr lang="en-US" sz="2800" dirty="0"/>
              <a:t>is accessible and ask for accessibility requirements:</a:t>
            </a:r>
          </a:p>
          <a:p>
            <a:pPr marL="0" indent="0">
              <a:lnSpc>
                <a:spcPct val="150000"/>
              </a:lnSpc>
              <a:buNone/>
            </a:pPr>
            <a:r>
              <a:rPr lang="en-US" sz="2400" b="1" dirty="0"/>
              <a:t>Special dietary </a:t>
            </a:r>
            <a:r>
              <a:rPr lang="en-US" sz="2400" dirty="0"/>
              <a:t>       </a:t>
            </a:r>
            <a:r>
              <a:rPr lang="en-US" sz="2400" b="1" dirty="0"/>
              <a:t>Transport needs     Accessible parking </a:t>
            </a:r>
          </a:p>
          <a:p>
            <a:pPr marL="0" indent="0">
              <a:lnSpc>
                <a:spcPct val="150000"/>
              </a:lnSpc>
              <a:buNone/>
            </a:pPr>
            <a:r>
              <a:rPr lang="en-US" sz="2400" dirty="0"/>
              <a:t> </a:t>
            </a:r>
          </a:p>
          <a:p>
            <a:pPr marL="0" indent="0">
              <a:lnSpc>
                <a:spcPct val="150000"/>
              </a:lnSpc>
              <a:buNone/>
            </a:pPr>
            <a:endParaRPr lang="en-US" sz="2400" dirty="0"/>
          </a:p>
          <a:p>
            <a:pPr marL="0" indent="0">
              <a:lnSpc>
                <a:spcPct val="150000"/>
              </a:lnSpc>
              <a:buNone/>
            </a:pPr>
            <a:endParaRPr lang="en-US" sz="2400" dirty="0"/>
          </a:p>
          <a:p>
            <a:pPr marL="0" indent="0">
              <a:lnSpc>
                <a:spcPct val="150000"/>
              </a:lnSpc>
              <a:buNone/>
            </a:pPr>
            <a:r>
              <a:rPr lang="en-US" sz="2400" dirty="0"/>
              <a:t>Documents in accessible formats </a:t>
            </a:r>
            <a:r>
              <a:rPr lang="en-US" sz="2400" b="1" dirty="0"/>
              <a:t>(large print, easy to-read, </a:t>
            </a:r>
            <a:r>
              <a:rPr lang="en-GB" sz="2400" b="1" dirty="0"/>
              <a:t>accessible electronic format</a:t>
            </a:r>
            <a:r>
              <a:rPr lang="en-US" sz="2400" b="1" dirty="0"/>
              <a:t>)</a:t>
            </a:r>
            <a:r>
              <a:rPr lang="en-US" sz="2800" b="1" dirty="0"/>
              <a:t> </a:t>
            </a:r>
          </a:p>
          <a:p>
            <a:pPr marL="0" indent="0">
              <a:lnSpc>
                <a:spcPct val="150000"/>
              </a:lnSpc>
              <a:buNone/>
            </a:pPr>
            <a:endParaRPr lang="en-US" sz="2800" dirty="0"/>
          </a:p>
          <a:p>
            <a:pPr>
              <a:lnSpc>
                <a:spcPct val="150000"/>
              </a:lnSpc>
            </a:pPr>
            <a:endParaRPr lang="en-US" sz="2400" dirty="0"/>
          </a:p>
        </p:txBody>
      </p:sp>
      <p:pic>
        <p:nvPicPr>
          <p:cNvPr id="4" name="Picture 3" descr="Bottle and pear ">
            <a:extLst>
              <a:ext uri="{FF2B5EF4-FFF2-40B4-BE49-F238E27FC236}">
                <a16:creationId xmlns:a16="http://schemas.microsoft.com/office/drawing/2014/main" id="{8EB09F67-3823-4A15-BF9C-65B48F0E7B1A}"/>
              </a:ext>
            </a:extLst>
          </p:cNvPr>
          <p:cNvPicPr>
            <a:picLocks noChangeAspect="1"/>
          </p:cNvPicPr>
          <p:nvPr/>
        </p:nvPicPr>
        <p:blipFill>
          <a:blip r:embed="rId3"/>
          <a:stretch>
            <a:fillRect/>
          </a:stretch>
        </p:blipFill>
        <p:spPr>
          <a:xfrm>
            <a:off x="1186919" y="3429000"/>
            <a:ext cx="1511939" cy="1359526"/>
          </a:xfrm>
          <a:prstGeom prst="rect">
            <a:avLst/>
          </a:prstGeom>
        </p:spPr>
      </p:pic>
      <p:pic>
        <p:nvPicPr>
          <p:cNvPr id="5" name="Picture 4" descr="Wheelchair user in front of the bus">
            <a:extLst>
              <a:ext uri="{FF2B5EF4-FFF2-40B4-BE49-F238E27FC236}">
                <a16:creationId xmlns:a16="http://schemas.microsoft.com/office/drawing/2014/main" id="{E61EAFC1-E4B7-4548-A00C-0EFA2748917C}"/>
              </a:ext>
            </a:extLst>
          </p:cNvPr>
          <p:cNvPicPr>
            <a:picLocks noChangeAspect="1"/>
          </p:cNvPicPr>
          <p:nvPr/>
        </p:nvPicPr>
        <p:blipFill>
          <a:blip r:embed="rId4"/>
          <a:stretch>
            <a:fillRect/>
          </a:stretch>
        </p:blipFill>
        <p:spPr>
          <a:xfrm>
            <a:off x="4526461" y="3359189"/>
            <a:ext cx="1786515" cy="1620460"/>
          </a:xfrm>
          <a:prstGeom prst="rect">
            <a:avLst/>
          </a:prstGeom>
        </p:spPr>
      </p:pic>
      <p:pic>
        <p:nvPicPr>
          <p:cNvPr id="6" name="Picture 5" descr="Reserved parking ">
            <a:extLst>
              <a:ext uri="{FF2B5EF4-FFF2-40B4-BE49-F238E27FC236}">
                <a16:creationId xmlns:a16="http://schemas.microsoft.com/office/drawing/2014/main" id="{3D46F287-C75B-4603-A9C5-BA023ABF0D52}"/>
              </a:ext>
            </a:extLst>
          </p:cNvPr>
          <p:cNvPicPr>
            <a:picLocks noChangeAspect="1"/>
          </p:cNvPicPr>
          <p:nvPr/>
        </p:nvPicPr>
        <p:blipFill>
          <a:blip r:embed="rId5"/>
          <a:stretch>
            <a:fillRect/>
          </a:stretch>
        </p:blipFill>
        <p:spPr>
          <a:xfrm>
            <a:off x="8359187" y="3429000"/>
            <a:ext cx="1889924" cy="1889924"/>
          </a:xfrm>
          <a:prstGeom prst="rect">
            <a:avLst/>
          </a:prstGeom>
        </p:spPr>
      </p:pic>
    </p:spTree>
    <p:extLst>
      <p:ext uri="{BB962C8B-B14F-4D97-AF65-F5344CB8AC3E}">
        <p14:creationId xmlns:p14="http://schemas.microsoft.com/office/powerpoint/2010/main" val="306204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E2F6-EC85-4095-852D-B65B5D04D982}"/>
              </a:ext>
            </a:extLst>
          </p:cNvPr>
          <p:cNvSpPr>
            <a:spLocks noGrp="1"/>
          </p:cNvSpPr>
          <p:nvPr>
            <p:ph type="title"/>
          </p:nvPr>
        </p:nvSpPr>
        <p:spPr>
          <a:xfrm>
            <a:off x="454324" y="365125"/>
            <a:ext cx="10899476" cy="1325563"/>
          </a:xfrm>
        </p:spPr>
        <p:txBody>
          <a:bodyPr/>
          <a:lstStyle/>
          <a:p>
            <a:r>
              <a:rPr lang="en-GB" dirty="0"/>
              <a:t>Programme of the event</a:t>
            </a:r>
          </a:p>
        </p:txBody>
      </p:sp>
      <p:sp>
        <p:nvSpPr>
          <p:cNvPr id="3" name="Content Placeholder 2">
            <a:extLst>
              <a:ext uri="{FF2B5EF4-FFF2-40B4-BE49-F238E27FC236}">
                <a16:creationId xmlns:a16="http://schemas.microsoft.com/office/drawing/2014/main" id="{9EE7A17D-756F-4DA2-913D-E122435B28EE}"/>
              </a:ext>
            </a:extLst>
          </p:cNvPr>
          <p:cNvSpPr>
            <a:spLocks noGrp="1"/>
          </p:cNvSpPr>
          <p:nvPr>
            <p:ph idx="1"/>
          </p:nvPr>
        </p:nvSpPr>
        <p:spPr>
          <a:xfrm>
            <a:off x="454324" y="1414732"/>
            <a:ext cx="11283351" cy="5078143"/>
          </a:xfrm>
        </p:spPr>
        <p:txBody>
          <a:bodyPr>
            <a:normAutofit fontScale="92500"/>
          </a:bodyPr>
          <a:lstStyle/>
          <a:p>
            <a:pPr>
              <a:lnSpc>
                <a:spcPct val="150000"/>
              </a:lnSpc>
            </a:pPr>
            <a:r>
              <a:rPr lang="en-US" sz="2400" dirty="0"/>
              <a:t>Organise the </a:t>
            </a:r>
            <a:r>
              <a:rPr lang="en-US" sz="2400" dirty="0" err="1"/>
              <a:t>programme</a:t>
            </a:r>
            <a:r>
              <a:rPr lang="en-US" sz="2400" dirty="0"/>
              <a:t> with appropriate </a:t>
            </a:r>
            <a:r>
              <a:rPr lang="en-US" sz="2400" b="1" dirty="0"/>
              <a:t>breaks </a:t>
            </a:r>
            <a:r>
              <a:rPr lang="en-US" sz="2400" dirty="0"/>
              <a:t>and</a:t>
            </a:r>
            <a:r>
              <a:rPr lang="en-US" sz="2400" b="1" dirty="0"/>
              <a:t> time for questions</a:t>
            </a:r>
            <a:r>
              <a:rPr lang="en-US" sz="2400" dirty="0"/>
              <a:t>.</a:t>
            </a:r>
          </a:p>
          <a:p>
            <a:pPr>
              <a:lnSpc>
                <a:spcPct val="150000"/>
              </a:lnSpc>
            </a:pPr>
            <a:r>
              <a:rPr lang="en-US" sz="2400" dirty="0"/>
              <a:t>Send </a:t>
            </a:r>
            <a:r>
              <a:rPr lang="en-US" sz="2400" b="1" dirty="0"/>
              <a:t>practical details </a:t>
            </a:r>
            <a:r>
              <a:rPr lang="en-US" sz="2400" dirty="0"/>
              <a:t>in advance: </a:t>
            </a:r>
          </a:p>
          <a:p>
            <a:pPr>
              <a:lnSpc>
                <a:spcPct val="150000"/>
              </a:lnSpc>
              <a:buFont typeface="Wingdings" panose="05000000000000000000" pitchFamily="2" charset="2"/>
              <a:buChar char="Ø"/>
            </a:pPr>
            <a:r>
              <a:rPr lang="en-US" sz="2400" dirty="0"/>
              <a:t> Venue of the meeting and the address of the hotel</a:t>
            </a:r>
          </a:p>
          <a:p>
            <a:pPr>
              <a:lnSpc>
                <a:spcPct val="150000"/>
              </a:lnSpc>
              <a:buFont typeface="Wingdings" panose="05000000000000000000" pitchFamily="2" charset="2"/>
              <a:buChar char="Ø"/>
            </a:pPr>
            <a:r>
              <a:rPr lang="en-US" sz="2400" dirty="0"/>
              <a:t> Telephone number of the </a:t>
            </a:r>
            <a:r>
              <a:rPr lang="en-US" sz="2400" dirty="0" err="1"/>
              <a:t>organisers</a:t>
            </a:r>
            <a:r>
              <a:rPr lang="en-US" sz="2400" dirty="0"/>
              <a:t>, contact details</a:t>
            </a:r>
          </a:p>
          <a:p>
            <a:pPr>
              <a:lnSpc>
                <a:spcPct val="150000"/>
              </a:lnSpc>
              <a:buFont typeface="Wingdings" panose="05000000000000000000" pitchFamily="2" charset="2"/>
              <a:buChar char="Ø"/>
            </a:pPr>
            <a:r>
              <a:rPr lang="en-US" sz="2400" dirty="0"/>
              <a:t> Transport information </a:t>
            </a:r>
          </a:p>
          <a:p>
            <a:pPr>
              <a:lnSpc>
                <a:spcPct val="150000"/>
              </a:lnSpc>
              <a:buFont typeface="Wingdings" panose="05000000000000000000" pitchFamily="2" charset="2"/>
              <a:buChar char="Ø"/>
            </a:pPr>
            <a:r>
              <a:rPr lang="en-US" sz="2400" dirty="0"/>
              <a:t> Location of reserved parking places</a:t>
            </a:r>
          </a:p>
          <a:p>
            <a:pPr>
              <a:lnSpc>
                <a:spcPct val="150000"/>
              </a:lnSpc>
            </a:pPr>
            <a:r>
              <a:rPr lang="en-US" sz="2400" dirty="0"/>
              <a:t>Distribute the </a:t>
            </a:r>
            <a:r>
              <a:rPr lang="en-US" sz="2400" b="1" dirty="0" err="1"/>
              <a:t>programme</a:t>
            </a:r>
            <a:r>
              <a:rPr lang="en-US" sz="2400" b="1" dirty="0"/>
              <a:t> in accessible formats</a:t>
            </a:r>
            <a:r>
              <a:rPr lang="en-US" sz="2400" dirty="0"/>
              <a:t>, ideally ahead of time</a:t>
            </a:r>
          </a:p>
        </p:txBody>
      </p:sp>
    </p:spTree>
    <p:extLst>
      <p:ext uri="{BB962C8B-B14F-4D97-AF65-F5344CB8AC3E}">
        <p14:creationId xmlns:p14="http://schemas.microsoft.com/office/powerpoint/2010/main" val="62991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81DD-D4D0-430C-AB99-4E516B8AE2E1}"/>
              </a:ext>
            </a:extLst>
          </p:cNvPr>
          <p:cNvSpPr>
            <a:spLocks noGrp="1"/>
          </p:cNvSpPr>
          <p:nvPr>
            <p:ph type="title"/>
          </p:nvPr>
        </p:nvSpPr>
        <p:spPr>
          <a:xfrm>
            <a:off x="402956" y="365125"/>
            <a:ext cx="10950844" cy="1325563"/>
          </a:xfrm>
        </p:spPr>
        <p:txBody>
          <a:bodyPr/>
          <a:lstStyle/>
          <a:p>
            <a:r>
              <a:rPr lang="en-GB" dirty="0"/>
              <a:t>During the Meeting</a:t>
            </a:r>
          </a:p>
        </p:txBody>
      </p:sp>
      <p:sp>
        <p:nvSpPr>
          <p:cNvPr id="3" name="Content Placeholder 2">
            <a:extLst>
              <a:ext uri="{FF2B5EF4-FFF2-40B4-BE49-F238E27FC236}">
                <a16:creationId xmlns:a16="http://schemas.microsoft.com/office/drawing/2014/main" id="{56568C92-1F29-4125-AEF1-4EB9052F5971}"/>
              </a:ext>
            </a:extLst>
          </p:cNvPr>
          <p:cNvSpPr>
            <a:spLocks noGrp="1"/>
          </p:cNvSpPr>
          <p:nvPr>
            <p:ph idx="1"/>
          </p:nvPr>
        </p:nvSpPr>
        <p:spPr>
          <a:xfrm>
            <a:off x="402956" y="1394847"/>
            <a:ext cx="11277600" cy="5098028"/>
          </a:xfrm>
        </p:spPr>
        <p:txBody>
          <a:bodyPr>
            <a:normAutofit lnSpcReduction="10000"/>
          </a:bodyPr>
          <a:lstStyle/>
          <a:p>
            <a:pPr>
              <a:lnSpc>
                <a:spcPct val="150000"/>
              </a:lnSpc>
            </a:pPr>
            <a:r>
              <a:rPr lang="en-US" sz="2400" dirty="0"/>
              <a:t>One or two people should be available </a:t>
            </a:r>
            <a:r>
              <a:rPr lang="en-US" sz="2400" b="1" dirty="0"/>
              <a:t>at arrival and departure (help desk)</a:t>
            </a:r>
          </a:p>
          <a:p>
            <a:pPr>
              <a:lnSpc>
                <a:spcPct val="150000"/>
              </a:lnSpc>
            </a:pPr>
            <a:r>
              <a:rPr lang="en-US" sz="2400" dirty="0"/>
              <a:t>When the person is there, </a:t>
            </a:r>
            <a:r>
              <a:rPr lang="en-US" sz="2400" b="1" dirty="0"/>
              <a:t>address her or him directly </a:t>
            </a:r>
            <a:r>
              <a:rPr lang="en-US" sz="2400" dirty="0"/>
              <a:t>(thereafter the assistant or sign language interpreter).</a:t>
            </a:r>
          </a:p>
          <a:p>
            <a:pPr>
              <a:lnSpc>
                <a:spcPct val="150000"/>
              </a:lnSpc>
            </a:pPr>
            <a:r>
              <a:rPr lang="en-US" sz="2400" dirty="0"/>
              <a:t>Find out how </a:t>
            </a:r>
            <a:r>
              <a:rPr lang="en-US" sz="2400" b="1" dirty="0"/>
              <a:t>people with hearing impairments </a:t>
            </a:r>
            <a:r>
              <a:rPr lang="en-US" sz="2400" dirty="0"/>
              <a:t>prefers to communicate – signing, lips reading or captioning </a:t>
            </a:r>
          </a:p>
          <a:p>
            <a:pPr>
              <a:lnSpc>
                <a:spcPct val="150000"/>
              </a:lnSpc>
            </a:pPr>
            <a:r>
              <a:rPr lang="en-US" sz="2400" dirty="0"/>
              <a:t>With </a:t>
            </a:r>
            <a:r>
              <a:rPr lang="en-US" sz="2400" b="1" dirty="0"/>
              <a:t>people with visual impairments </a:t>
            </a:r>
            <a:r>
              <a:rPr lang="en-US" sz="2400" dirty="0"/>
              <a:t>always speak first. Introduce yourself and other persons clearly, explaining where they are in relation to the person.</a:t>
            </a:r>
          </a:p>
          <a:p>
            <a:pPr>
              <a:lnSpc>
                <a:spcPct val="150000"/>
              </a:lnSpc>
            </a:pPr>
            <a:endParaRPr lang="en-GB" sz="2400" dirty="0"/>
          </a:p>
        </p:txBody>
      </p:sp>
    </p:spTree>
    <p:extLst>
      <p:ext uri="{BB962C8B-B14F-4D97-AF65-F5344CB8AC3E}">
        <p14:creationId xmlns:p14="http://schemas.microsoft.com/office/powerpoint/2010/main" val="271198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440-AD96-44EC-84B2-C667792E0340}"/>
              </a:ext>
            </a:extLst>
          </p:cNvPr>
          <p:cNvSpPr>
            <a:spLocks noGrp="1"/>
          </p:cNvSpPr>
          <p:nvPr>
            <p:ph type="title"/>
          </p:nvPr>
        </p:nvSpPr>
        <p:spPr>
          <a:xfrm>
            <a:off x="495946" y="365126"/>
            <a:ext cx="10857854" cy="998726"/>
          </a:xfrm>
        </p:spPr>
        <p:txBody>
          <a:bodyPr>
            <a:normAutofit fontScale="90000"/>
          </a:bodyPr>
          <a:lstStyle/>
          <a:p>
            <a:br>
              <a:rPr lang="en-GB" dirty="0"/>
            </a:br>
            <a:r>
              <a:rPr lang="en-GB" dirty="0"/>
              <a:t>Speakers and presentation </a:t>
            </a:r>
            <a:br>
              <a:rPr lang="en-GB" dirty="0"/>
            </a:br>
            <a:endParaRPr lang="en-GB" dirty="0"/>
          </a:p>
        </p:txBody>
      </p:sp>
      <p:sp>
        <p:nvSpPr>
          <p:cNvPr id="3" name="Content Placeholder 2">
            <a:extLst>
              <a:ext uri="{FF2B5EF4-FFF2-40B4-BE49-F238E27FC236}">
                <a16:creationId xmlns:a16="http://schemas.microsoft.com/office/drawing/2014/main" id="{64D31242-D25A-41B9-ADC2-09F49A12EE26}"/>
              </a:ext>
            </a:extLst>
          </p:cNvPr>
          <p:cNvSpPr>
            <a:spLocks noGrp="1"/>
          </p:cNvSpPr>
          <p:nvPr>
            <p:ph idx="1"/>
          </p:nvPr>
        </p:nvSpPr>
        <p:spPr>
          <a:xfrm>
            <a:off x="495946" y="1363852"/>
            <a:ext cx="11391254" cy="5129022"/>
          </a:xfrm>
        </p:spPr>
        <p:txBody>
          <a:bodyPr>
            <a:normAutofit fontScale="92500" lnSpcReduction="10000"/>
          </a:bodyPr>
          <a:lstStyle/>
          <a:p>
            <a:pPr>
              <a:lnSpc>
                <a:spcPct val="150000"/>
              </a:lnSpc>
            </a:pPr>
            <a:r>
              <a:rPr lang="en-US" sz="2800" b="1" dirty="0"/>
              <a:t>Inform speakers </a:t>
            </a:r>
            <a:r>
              <a:rPr lang="en-US" sz="2800" dirty="0"/>
              <a:t>about the accessibility needs of the participants.</a:t>
            </a:r>
          </a:p>
          <a:p>
            <a:pPr>
              <a:lnSpc>
                <a:spcPct val="150000"/>
              </a:lnSpc>
            </a:pPr>
            <a:r>
              <a:rPr lang="en-US" sz="2800" dirty="0"/>
              <a:t>Speakers should talk speak as </a:t>
            </a:r>
            <a:r>
              <a:rPr lang="en-US" sz="2800" b="1" dirty="0"/>
              <a:t>slowly and clearly </a:t>
            </a:r>
            <a:r>
              <a:rPr lang="en-US" sz="2800" dirty="0"/>
              <a:t>as possible.</a:t>
            </a:r>
          </a:p>
          <a:p>
            <a:pPr>
              <a:lnSpc>
                <a:spcPct val="150000"/>
              </a:lnSpc>
            </a:pPr>
            <a:r>
              <a:rPr lang="en-US" sz="2800" dirty="0"/>
              <a:t>Check if the </a:t>
            </a:r>
            <a:r>
              <a:rPr lang="en-US" sz="2800" b="1" dirty="0"/>
              <a:t>speaking arrangement is accessible</a:t>
            </a:r>
            <a:r>
              <a:rPr lang="en-US" sz="2800" dirty="0"/>
              <a:t>. Speakers may need a ramp to get onto the stage, or the removal of a chair for a panel discussion. Captioning and sign language </a:t>
            </a:r>
            <a:r>
              <a:rPr lang="en-US" sz="2800"/>
              <a:t>interpretation visible.</a:t>
            </a:r>
            <a:endParaRPr lang="en-US" sz="2800" dirty="0"/>
          </a:p>
          <a:p>
            <a:pPr>
              <a:lnSpc>
                <a:spcPct val="150000"/>
              </a:lnSpc>
            </a:pPr>
            <a:r>
              <a:rPr lang="en-US" sz="2800" dirty="0"/>
              <a:t>The </a:t>
            </a:r>
            <a:r>
              <a:rPr lang="en-US" sz="2800" b="1" dirty="0"/>
              <a:t>content</a:t>
            </a:r>
            <a:r>
              <a:rPr lang="en-US" sz="2800" dirty="0"/>
              <a:t> should be clear, concrete, and easy to understand</a:t>
            </a:r>
            <a:r>
              <a:rPr lang="en-US" dirty="0"/>
              <a:t>.</a:t>
            </a:r>
          </a:p>
          <a:p>
            <a:pPr>
              <a:lnSpc>
                <a:spcPct val="150000"/>
              </a:lnSpc>
            </a:pPr>
            <a:endParaRPr lang="en-US" dirty="0"/>
          </a:p>
        </p:txBody>
      </p:sp>
    </p:spTree>
    <p:extLst>
      <p:ext uri="{BB962C8B-B14F-4D97-AF65-F5344CB8AC3E}">
        <p14:creationId xmlns:p14="http://schemas.microsoft.com/office/powerpoint/2010/main" val="139646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0C10-9891-49A2-BADF-CA88B7EDDC52}"/>
              </a:ext>
            </a:extLst>
          </p:cNvPr>
          <p:cNvSpPr>
            <a:spLocks noGrp="1"/>
          </p:cNvSpPr>
          <p:nvPr>
            <p:ph type="title"/>
          </p:nvPr>
        </p:nvSpPr>
        <p:spPr>
          <a:xfrm>
            <a:off x="387457" y="365125"/>
            <a:ext cx="10966343" cy="1325563"/>
          </a:xfrm>
        </p:spPr>
        <p:txBody>
          <a:bodyPr/>
          <a:lstStyle/>
          <a:p>
            <a:r>
              <a:rPr lang="en-GB" dirty="0"/>
              <a:t>After the meeting  </a:t>
            </a:r>
          </a:p>
        </p:txBody>
      </p:sp>
      <p:sp>
        <p:nvSpPr>
          <p:cNvPr id="3" name="Content Placeholder 2">
            <a:extLst>
              <a:ext uri="{FF2B5EF4-FFF2-40B4-BE49-F238E27FC236}">
                <a16:creationId xmlns:a16="http://schemas.microsoft.com/office/drawing/2014/main" id="{1497EEC9-5994-478E-96CE-C2D326843B61}"/>
              </a:ext>
            </a:extLst>
          </p:cNvPr>
          <p:cNvSpPr>
            <a:spLocks noGrp="1"/>
          </p:cNvSpPr>
          <p:nvPr>
            <p:ph idx="1"/>
          </p:nvPr>
        </p:nvSpPr>
        <p:spPr>
          <a:xfrm>
            <a:off x="387457" y="1503336"/>
            <a:ext cx="11468745" cy="5129939"/>
          </a:xfrm>
        </p:spPr>
        <p:txBody>
          <a:bodyPr>
            <a:normAutofit fontScale="92500"/>
          </a:bodyPr>
          <a:lstStyle/>
          <a:p>
            <a:pPr>
              <a:lnSpc>
                <a:spcPct val="150000"/>
              </a:lnSpc>
            </a:pPr>
            <a:r>
              <a:rPr lang="en-US" sz="2400" b="1" dirty="0"/>
              <a:t>Follow up </a:t>
            </a:r>
            <a:r>
              <a:rPr lang="en-US" sz="2400" dirty="0"/>
              <a:t>in writing the key points of the discussion and any agreed outcomes or actions.</a:t>
            </a:r>
          </a:p>
          <a:p>
            <a:pPr>
              <a:lnSpc>
                <a:spcPct val="150000"/>
              </a:lnSpc>
            </a:pPr>
            <a:r>
              <a:rPr lang="en-US" sz="2400" dirty="0"/>
              <a:t>Provide copies of any </a:t>
            </a:r>
            <a:r>
              <a:rPr lang="en-US" sz="2400" b="1" dirty="0"/>
              <a:t>documents</a:t>
            </a:r>
            <a:r>
              <a:rPr lang="en-US" sz="2400" dirty="0"/>
              <a:t> discussed in the meeting. It can be helpful to share as much written information as you can.</a:t>
            </a:r>
          </a:p>
          <a:p>
            <a:pPr>
              <a:lnSpc>
                <a:spcPct val="150000"/>
              </a:lnSpc>
            </a:pPr>
            <a:r>
              <a:rPr lang="en-US" sz="2400" dirty="0"/>
              <a:t>Follow up with any attendees that required </a:t>
            </a:r>
            <a:r>
              <a:rPr lang="en-US" sz="2400" b="1" dirty="0"/>
              <a:t>communication support </a:t>
            </a:r>
            <a:r>
              <a:rPr lang="en-US" sz="2400" dirty="0"/>
              <a:t>to find out what worked well and what could be improved for next time.</a:t>
            </a:r>
          </a:p>
          <a:p>
            <a:pPr>
              <a:lnSpc>
                <a:spcPct val="150000"/>
              </a:lnSpc>
            </a:pPr>
            <a:r>
              <a:rPr lang="en-US" sz="2400" dirty="0"/>
              <a:t>Ask </a:t>
            </a:r>
            <a:r>
              <a:rPr lang="en-US" sz="2400" b="1" dirty="0"/>
              <a:t>feedback</a:t>
            </a:r>
            <a:r>
              <a:rPr lang="en-US" sz="2400" dirty="0"/>
              <a:t> on the event venue, suppliers, accessibility</a:t>
            </a:r>
          </a:p>
          <a:p>
            <a:pPr>
              <a:lnSpc>
                <a:spcPct val="150000"/>
              </a:lnSpc>
            </a:pPr>
            <a:r>
              <a:rPr kumimoji="0" lang="en-GB"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Be ready to learn from the feedback you receive!</a:t>
            </a:r>
            <a:endParaRPr lang="en-US" dirty="0"/>
          </a:p>
        </p:txBody>
      </p:sp>
    </p:spTree>
    <p:extLst>
      <p:ext uri="{BB962C8B-B14F-4D97-AF65-F5344CB8AC3E}">
        <p14:creationId xmlns:p14="http://schemas.microsoft.com/office/powerpoint/2010/main" val="1968765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3575-5974-4629-A65E-DC7EA14E092A}"/>
              </a:ext>
            </a:extLst>
          </p:cNvPr>
          <p:cNvSpPr>
            <a:spLocks noGrp="1"/>
          </p:cNvSpPr>
          <p:nvPr>
            <p:ph type="title"/>
          </p:nvPr>
        </p:nvSpPr>
        <p:spPr>
          <a:xfrm>
            <a:off x="449451" y="365125"/>
            <a:ext cx="10904349" cy="1325563"/>
          </a:xfrm>
        </p:spPr>
        <p:txBody>
          <a:bodyPr>
            <a:normAutofit/>
          </a:bodyPr>
          <a:lstStyle/>
          <a:p>
            <a:r>
              <a:rPr lang="en-US" sz="4000" dirty="0"/>
              <a:t>Inclusive Meetings &amp; Events Self-Assessment Template </a:t>
            </a:r>
            <a:endParaRPr lang="en-GB" sz="4000" dirty="0"/>
          </a:p>
        </p:txBody>
      </p:sp>
      <p:sp>
        <p:nvSpPr>
          <p:cNvPr id="7" name="Content Placeholder 6">
            <a:extLst>
              <a:ext uri="{FF2B5EF4-FFF2-40B4-BE49-F238E27FC236}">
                <a16:creationId xmlns:a16="http://schemas.microsoft.com/office/drawing/2014/main" id="{EAD67507-E26B-4328-9680-1342045B1716}"/>
              </a:ext>
            </a:extLst>
          </p:cNvPr>
          <p:cNvSpPr>
            <a:spLocks noGrp="1"/>
          </p:cNvSpPr>
          <p:nvPr>
            <p:ph idx="1"/>
          </p:nvPr>
        </p:nvSpPr>
        <p:spPr>
          <a:xfrm>
            <a:off x="449451" y="1825625"/>
            <a:ext cx="10904349" cy="4351338"/>
          </a:xfrm>
        </p:spPr>
        <p:txBody>
          <a:bodyPr>
            <a:normAutofit/>
          </a:bodyPr>
          <a:lstStyle/>
          <a:p>
            <a:pPr marL="0" indent="0">
              <a:buNone/>
            </a:pPr>
            <a:endParaRPr lang="en-GB" sz="2400" dirty="0">
              <a:hlinkClick r:id="rId3"/>
            </a:endParaRPr>
          </a:p>
          <a:p>
            <a:pPr marL="0" indent="0">
              <a:buNone/>
            </a:pPr>
            <a:r>
              <a:rPr lang="en-GB" sz="2400" dirty="0">
                <a:hlinkClick r:id="rId3"/>
              </a:rPr>
              <a:t>Accessibility Go! A guide to action</a:t>
            </a:r>
            <a:r>
              <a:rPr lang="en-GB" sz="2400" dirty="0"/>
              <a:t> by </a:t>
            </a:r>
          </a:p>
          <a:p>
            <a:pPr marL="0" indent="0">
              <a:buNone/>
            </a:pPr>
            <a:r>
              <a:rPr lang="en-US" sz="2400" dirty="0"/>
              <a:t>The World Blind Union (WBU)</a:t>
            </a:r>
            <a:r>
              <a:rPr lang="en-GB" sz="2400" dirty="0"/>
              <a:t> and CBM Global.</a:t>
            </a:r>
          </a:p>
          <a:p>
            <a:pPr marL="0" indent="0">
              <a:buNone/>
            </a:pPr>
            <a:endParaRPr lang="en-GB" sz="2400" dirty="0"/>
          </a:p>
          <a:p>
            <a:pPr marL="0" indent="0">
              <a:buNone/>
            </a:pPr>
            <a:r>
              <a:rPr lang="en-GB" sz="2400" dirty="0"/>
              <a:t> Download the Self-Assessment Template</a:t>
            </a:r>
          </a:p>
          <a:p>
            <a:pPr marL="0" indent="0">
              <a:buNone/>
            </a:pPr>
            <a:r>
              <a:rPr lang="en-GB" sz="2400" dirty="0"/>
              <a:t> Useful recourses: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4"/>
              </a:rPr>
              <a:t>Accessible Word Documents Toolkit </a:t>
            </a:r>
            <a:endPar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5"/>
              </a:rPr>
              <a:t>Accessible PowerPoint presentation Toolkit </a:t>
            </a:r>
            <a:endPar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6"/>
              </a:rPr>
              <a:t>Accessible Social Media Toolkit </a:t>
            </a:r>
            <a:endParaRPr kumimoji="0" lang="en-GB"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indent="0">
              <a:buNone/>
            </a:pPr>
            <a:endParaRPr lang="en-GB" sz="2500" dirty="0"/>
          </a:p>
        </p:txBody>
      </p:sp>
      <p:pic>
        <p:nvPicPr>
          <p:cNvPr id="8" name="Picture 7" descr="Commitment 6 &#10;Our meetings and events online and in person are accessible to all persons with disabilities ">
            <a:extLst>
              <a:ext uri="{FF2B5EF4-FFF2-40B4-BE49-F238E27FC236}">
                <a16:creationId xmlns:a16="http://schemas.microsoft.com/office/drawing/2014/main" id="{EB2445D2-9F17-4626-9E52-4748F0D531FC}"/>
              </a:ext>
            </a:extLst>
          </p:cNvPr>
          <p:cNvPicPr>
            <a:picLocks noChangeAspect="1"/>
          </p:cNvPicPr>
          <p:nvPr/>
        </p:nvPicPr>
        <p:blipFill>
          <a:blip r:embed="rId7"/>
          <a:stretch>
            <a:fillRect/>
          </a:stretch>
        </p:blipFill>
        <p:spPr>
          <a:xfrm>
            <a:off x="7904134" y="1954549"/>
            <a:ext cx="3983065" cy="3630825"/>
          </a:xfrm>
          <a:prstGeom prst="rect">
            <a:avLst/>
          </a:prstGeom>
        </p:spPr>
      </p:pic>
    </p:spTree>
    <p:extLst>
      <p:ext uri="{BB962C8B-B14F-4D97-AF65-F5344CB8AC3E}">
        <p14:creationId xmlns:p14="http://schemas.microsoft.com/office/powerpoint/2010/main" val="351952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83" y="345810"/>
            <a:ext cx="5621012" cy="1325563"/>
          </a:xfrm>
        </p:spPr>
        <p:txBody>
          <a:bodyPr>
            <a:normAutofit/>
          </a:bodyPr>
          <a:lstStyle/>
          <a:p>
            <a:r>
              <a:rPr lang="it-IT" dirty="0"/>
              <a:t>Accessibility </a:t>
            </a:r>
            <a:endParaRPr lang="en-GB" b="1" dirty="0"/>
          </a:p>
        </p:txBody>
      </p:sp>
      <p:sp>
        <p:nvSpPr>
          <p:cNvPr id="3" name="Content Placeholder 2"/>
          <p:cNvSpPr>
            <a:spLocks noGrp="1"/>
          </p:cNvSpPr>
          <p:nvPr>
            <p:ph idx="1"/>
          </p:nvPr>
        </p:nvSpPr>
        <p:spPr>
          <a:xfrm>
            <a:off x="534839" y="1794294"/>
            <a:ext cx="5880710" cy="4382669"/>
          </a:xfrm>
        </p:spPr>
        <p:txBody>
          <a:bodyPr>
            <a:normAutofit/>
          </a:bodyPr>
          <a:lstStyle/>
          <a:p>
            <a:pPr marL="0" indent="0">
              <a:lnSpc>
                <a:spcPct val="150000"/>
              </a:lnSpc>
              <a:buNone/>
            </a:pPr>
            <a:r>
              <a:rPr lang="en-US" sz="2600" dirty="0">
                <a:latin typeface="Arial" panose="020B0604020202020204" pitchFamily="34" charset="0"/>
                <a:cs typeface="Arial" panose="020B0604020202020204" pitchFamily="34" charset="0"/>
              </a:rPr>
              <a:t>Accessibility is all about making something easily available for as many people as possible. </a:t>
            </a:r>
          </a:p>
          <a:p>
            <a:pPr marL="0" indent="0">
              <a:lnSpc>
                <a:spcPct val="150000"/>
              </a:lnSpc>
              <a:buNone/>
            </a:pPr>
            <a:r>
              <a:rPr lang="en-US" sz="2600" b="1" dirty="0">
                <a:solidFill>
                  <a:srgbClr val="0070C0"/>
                </a:solidFill>
                <a:latin typeface="Arial" panose="020B0604020202020204" pitchFamily="34" charset="0"/>
                <a:cs typeface="Arial" panose="020B0604020202020204" pitchFamily="34" charset="0"/>
              </a:rPr>
              <a:t>It benefits everyone. </a:t>
            </a:r>
          </a:p>
          <a:p>
            <a:pPr marL="0" indent="0">
              <a:lnSpc>
                <a:spcPct val="150000"/>
              </a:lnSpc>
              <a:buNone/>
            </a:pPr>
            <a:endParaRPr lang="en-US" sz="2600" b="1" dirty="0">
              <a:latin typeface="Arial" panose="020B0604020202020204" pitchFamily="34" charset="0"/>
              <a:cs typeface="Arial" panose="020B0604020202020204" pitchFamily="34" charset="0"/>
            </a:endParaRPr>
          </a:p>
          <a:p>
            <a:pPr marL="0" indent="0">
              <a:lnSpc>
                <a:spcPct val="150000"/>
              </a:lnSpc>
              <a:buNone/>
            </a:pPr>
            <a:r>
              <a:rPr lang="en-US" sz="2600" b="1" dirty="0">
                <a:solidFill>
                  <a:srgbClr val="C00000"/>
                </a:solidFill>
                <a:latin typeface="Arial" panose="020B0604020202020204" pitchFamily="34" charset="0"/>
                <a:cs typeface="Arial" panose="020B0604020202020204" pitchFamily="34" charset="0"/>
              </a:rPr>
              <a:t>It's about ability, not disability.</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buNone/>
            </a:pPr>
            <a:endParaRPr lang="en-GB" dirty="0"/>
          </a:p>
        </p:txBody>
      </p:sp>
      <p:pic>
        <p:nvPicPr>
          <p:cNvPr id="1026" name="Picture 2" descr="The A to Z of UX — A is for Accessibility: 12 tips for designing an  inclusive user experience | by Darren Wilson | UX Collective">
            <a:extLst>
              <a:ext uri="{FF2B5EF4-FFF2-40B4-BE49-F238E27FC236}">
                <a16:creationId xmlns:a16="http://schemas.microsoft.com/office/drawing/2014/main" id="{A8DDE062-BB1E-4FEA-B518-14F9BC65E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5" r="34202"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nimation with people who are trying to join the puzzle pieces of the world.">
            <a:extLst>
              <a:ext uri="{FF2B5EF4-FFF2-40B4-BE49-F238E27FC236}">
                <a16:creationId xmlns:a16="http://schemas.microsoft.com/office/drawing/2014/main" id="{1D53CB32-8633-458A-B299-2F242E5F25FB}"/>
              </a:ext>
            </a:extLst>
          </p:cNvPr>
          <p:cNvPicPr>
            <a:picLocks noChangeAspect="1"/>
          </p:cNvPicPr>
          <p:nvPr/>
        </p:nvPicPr>
        <p:blipFill rotWithShape="1">
          <a:blip r:embed="rId4"/>
          <a:srcRect l="7734" r="14170"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2657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3" y="365125"/>
            <a:ext cx="11112285" cy="1325563"/>
          </a:xfrm>
        </p:spPr>
        <p:txBody>
          <a:bodyPr>
            <a:normAutofit fontScale="90000"/>
          </a:bodyPr>
          <a:lstStyle/>
          <a:p>
            <a:br>
              <a:rPr lang="fr-BE" dirty="0"/>
            </a:br>
            <a:r>
              <a:rPr lang="fr-BE" dirty="0"/>
              <a:t>Platform Accessibility Links</a:t>
            </a:r>
            <a:br>
              <a:rPr lang="fr-BE" dirty="0"/>
            </a:br>
            <a:endParaRPr lang="fr-BE" dirty="0"/>
          </a:p>
        </p:txBody>
      </p:sp>
      <p:sp>
        <p:nvSpPr>
          <p:cNvPr id="3" name="Content Placeholder 2"/>
          <p:cNvSpPr>
            <a:spLocks noGrp="1"/>
          </p:cNvSpPr>
          <p:nvPr>
            <p:ph idx="1"/>
          </p:nvPr>
        </p:nvSpPr>
        <p:spPr>
          <a:xfrm>
            <a:off x="418453" y="1286358"/>
            <a:ext cx="10935347" cy="5346917"/>
          </a:xfrm>
        </p:spPr>
        <p:txBody>
          <a:bodyPr>
            <a:normAutofit/>
          </a:bodyPr>
          <a:lstStyle/>
          <a:p>
            <a:pPr>
              <a:lnSpc>
                <a:spcPct val="160000"/>
              </a:lnSpc>
            </a:pPr>
            <a:r>
              <a:rPr lang="en-GB" sz="2600" b="0" i="0" dirty="0">
                <a:solidFill>
                  <a:srgbClr val="000000"/>
                </a:solidFill>
                <a:effectLst/>
              </a:rPr>
              <a:t>Zoom: </a:t>
            </a:r>
            <a:r>
              <a:rPr lang="en-GB" sz="2600" b="0" i="0" u="none" strike="noStrike" dirty="0">
                <a:solidFill>
                  <a:srgbClr val="006AA9"/>
                </a:solidFill>
                <a:effectLst/>
                <a:hlinkClick r:id="rId3"/>
              </a:rPr>
              <a:t>Zoom – Accessibility</a:t>
            </a:r>
            <a:r>
              <a:rPr lang="en-GB" sz="2600" b="0" i="0" u="none" strike="noStrike" dirty="0">
                <a:effectLst/>
              </a:rPr>
              <a:t>; </a:t>
            </a:r>
            <a:r>
              <a:rPr lang="en-GB" sz="2600" b="0" i="0" u="none" strike="noStrike" dirty="0">
                <a:solidFill>
                  <a:srgbClr val="006AA9"/>
                </a:solidFill>
                <a:effectLst/>
                <a:hlinkClick r:id="rId4"/>
              </a:rPr>
              <a:t>Zoom – Getting Started with Closed Captioning</a:t>
            </a:r>
            <a:endParaRPr lang="en-GB" sz="2600" b="0" i="0" dirty="0">
              <a:solidFill>
                <a:srgbClr val="000000"/>
              </a:solidFill>
              <a:effectLst/>
            </a:endParaRPr>
          </a:p>
          <a:p>
            <a:pPr>
              <a:lnSpc>
                <a:spcPct val="160000"/>
              </a:lnSpc>
            </a:pPr>
            <a:r>
              <a:rPr lang="en-GB" sz="2600" b="0" i="0" dirty="0">
                <a:solidFill>
                  <a:srgbClr val="000000"/>
                </a:solidFill>
                <a:effectLst/>
              </a:rPr>
              <a:t>Microsoft Teams: </a:t>
            </a:r>
            <a:r>
              <a:rPr lang="en-GB" sz="2600" b="0" i="0" u="none" strike="noStrike" dirty="0">
                <a:solidFill>
                  <a:srgbClr val="006AA9"/>
                </a:solidFill>
                <a:effectLst/>
                <a:hlinkClick r:id="rId5"/>
              </a:rPr>
              <a:t>Microsoft Teams Accessibility</a:t>
            </a:r>
            <a:endParaRPr lang="en-GB" sz="2600" b="0" i="0" dirty="0">
              <a:solidFill>
                <a:srgbClr val="000000"/>
              </a:solidFill>
              <a:effectLst/>
            </a:endParaRPr>
          </a:p>
          <a:p>
            <a:pPr>
              <a:lnSpc>
                <a:spcPct val="160000"/>
              </a:lnSpc>
            </a:pPr>
            <a:r>
              <a:rPr lang="en-GB" sz="2600" b="0" i="0" dirty="0">
                <a:solidFill>
                  <a:srgbClr val="000000"/>
                </a:solidFill>
                <a:effectLst/>
              </a:rPr>
              <a:t>GoToMeetings: </a:t>
            </a:r>
            <a:r>
              <a:rPr lang="en-GB" sz="2600" b="0" i="0" u="none" strike="noStrike" dirty="0">
                <a:solidFill>
                  <a:srgbClr val="006AA9"/>
                </a:solidFill>
                <a:effectLst/>
                <a:hlinkClick r:id="rId6"/>
              </a:rPr>
              <a:t>Accessibility Features</a:t>
            </a:r>
            <a:endParaRPr lang="en-GB" sz="2600" b="0" i="0" dirty="0">
              <a:solidFill>
                <a:srgbClr val="000000"/>
              </a:solidFill>
              <a:effectLst/>
            </a:endParaRPr>
          </a:p>
          <a:p>
            <a:pPr>
              <a:lnSpc>
                <a:spcPct val="160000"/>
              </a:lnSpc>
            </a:pPr>
            <a:r>
              <a:rPr lang="en-GB" sz="2600" b="0" i="0" dirty="0">
                <a:solidFill>
                  <a:srgbClr val="000000"/>
                </a:solidFill>
                <a:effectLst/>
              </a:rPr>
              <a:t>Google Hangouts:  </a:t>
            </a:r>
            <a:r>
              <a:rPr lang="en-GB" sz="2600" b="0" i="0" u="none" strike="noStrike" dirty="0">
                <a:solidFill>
                  <a:srgbClr val="006AA9"/>
                </a:solidFill>
                <a:effectLst/>
                <a:hlinkClick r:id="rId7"/>
              </a:rPr>
              <a:t>Using Hangouts with a Screen Reader</a:t>
            </a:r>
            <a:r>
              <a:rPr lang="en-GB" sz="2600" b="0" i="0" dirty="0">
                <a:solidFill>
                  <a:srgbClr val="000000"/>
                </a:solidFill>
                <a:effectLst/>
              </a:rPr>
              <a:t>; </a:t>
            </a:r>
            <a:r>
              <a:rPr lang="en-GB" sz="2600" b="0" i="0" u="none" strike="noStrike" dirty="0">
                <a:solidFill>
                  <a:srgbClr val="006AA9"/>
                </a:solidFill>
                <a:effectLst/>
                <a:hlinkClick r:id="rId8"/>
              </a:rPr>
              <a:t>Keyboard Shortcuts for Hangouts</a:t>
            </a:r>
            <a:endParaRPr lang="en-GB" sz="2600" b="0" i="0" dirty="0">
              <a:solidFill>
                <a:srgbClr val="000000"/>
              </a:solidFill>
              <a:effectLst/>
            </a:endParaRPr>
          </a:p>
          <a:p>
            <a:pPr>
              <a:lnSpc>
                <a:spcPct val="160000"/>
              </a:lnSpc>
            </a:pPr>
            <a:r>
              <a:rPr lang="en-GB" sz="2600" b="0" i="0" dirty="0">
                <a:solidFill>
                  <a:srgbClr val="000000"/>
                </a:solidFill>
                <a:effectLst/>
              </a:rPr>
              <a:t>Google Meet: </a:t>
            </a:r>
            <a:r>
              <a:rPr lang="en-GB" sz="2600" b="0" i="0" u="none" strike="noStrike" dirty="0">
                <a:solidFill>
                  <a:srgbClr val="006AA9"/>
                </a:solidFill>
                <a:effectLst/>
                <a:hlinkClick r:id="rId9"/>
              </a:rPr>
              <a:t>Google Meet Accessibility</a:t>
            </a:r>
            <a:endParaRPr lang="en-GB" sz="2600" b="0" i="0" dirty="0">
              <a:solidFill>
                <a:srgbClr val="000000"/>
              </a:solidFill>
              <a:effectLst/>
            </a:endParaRPr>
          </a:p>
          <a:p>
            <a:pPr>
              <a:lnSpc>
                <a:spcPct val="160000"/>
              </a:lnSpc>
            </a:pPr>
            <a:endParaRPr lang="en-GB" dirty="0"/>
          </a:p>
        </p:txBody>
      </p:sp>
    </p:spTree>
    <p:extLst>
      <p:ext uri="{BB962C8B-B14F-4D97-AF65-F5344CB8AC3E}">
        <p14:creationId xmlns:p14="http://schemas.microsoft.com/office/powerpoint/2010/main" val="231310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5"/>
            <a:ext cx="10515600" cy="1325563"/>
          </a:xfrm>
        </p:spPr>
        <p:txBody>
          <a:bodyPr/>
          <a:lstStyle/>
          <a:p>
            <a:r>
              <a:rPr lang="en-GB" dirty="0"/>
              <a:t>Thank you for your attention</a:t>
            </a:r>
          </a:p>
        </p:txBody>
      </p:sp>
      <p:sp>
        <p:nvSpPr>
          <p:cNvPr id="10" name="Content Placeholder 9"/>
          <p:cNvSpPr>
            <a:spLocks noGrp="1"/>
          </p:cNvSpPr>
          <p:nvPr>
            <p:ph sz="half" idx="1"/>
          </p:nvPr>
        </p:nvSpPr>
        <p:spPr>
          <a:xfrm>
            <a:off x="838200" y="1825625"/>
            <a:ext cx="5712502" cy="4351338"/>
          </a:xfrm>
        </p:spPr>
        <p:txBody>
          <a:bodyPr>
            <a:normAutofit/>
          </a:bodyPr>
          <a:lstStyle/>
          <a:p>
            <a:pPr marL="0" indent="0">
              <a:buNone/>
            </a:pPr>
            <a:r>
              <a:rPr lang="en-GB" dirty="0"/>
              <a:t>The European Disability Forum</a:t>
            </a:r>
          </a:p>
          <a:p>
            <a:pPr marL="0" indent="0">
              <a:buNone/>
            </a:pPr>
            <a:r>
              <a:rPr lang="en-GB" dirty="0">
                <a:hlinkClick r:id="rId3"/>
              </a:rPr>
              <a:t>www.edf-feph.org</a:t>
            </a:r>
            <a:r>
              <a:rPr lang="en-GB" dirty="0"/>
              <a:t> </a:t>
            </a:r>
          </a:p>
          <a:p>
            <a:endParaRPr lang="en-GB" dirty="0"/>
          </a:p>
          <a:p>
            <a:pPr marL="0" indent="0">
              <a:buNone/>
            </a:pPr>
            <a:r>
              <a:rPr lang="en-GB" dirty="0"/>
              <a:t>Avenue des Arts 7-8, </a:t>
            </a:r>
            <a:r>
              <a:rPr lang="en-GB" dirty="0" err="1"/>
              <a:t>Bruxelles</a:t>
            </a:r>
            <a:r>
              <a:rPr lang="en-GB" dirty="0"/>
              <a:t> 1210, Belgium</a:t>
            </a:r>
          </a:p>
          <a:p>
            <a:endParaRPr lang="en-GB" dirty="0"/>
          </a:p>
          <a:p>
            <a:pPr marL="0" indent="0">
              <a:buNone/>
            </a:pPr>
            <a:r>
              <a:rPr lang="en-GB" dirty="0"/>
              <a:t>Twitter: @MyEDF @robiula</a:t>
            </a:r>
          </a:p>
          <a:p>
            <a:pPr marL="0" indent="0">
              <a:buNone/>
            </a:pPr>
            <a:r>
              <a:rPr lang="en-GB" dirty="0"/>
              <a:t>Facebook: @</a:t>
            </a:r>
            <a:r>
              <a:rPr lang="en-GB" dirty="0" err="1"/>
              <a:t>MyEDF</a:t>
            </a:r>
            <a:endParaRPr lang="en-GB" dirty="0"/>
          </a:p>
        </p:txBody>
      </p:sp>
      <p:pic>
        <p:nvPicPr>
          <p:cNvPr id="12" name="Content Placeholder 11" descr="European Disability Forum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58137" y="3110706"/>
            <a:ext cx="1609725" cy="1781175"/>
          </a:xfrm>
        </p:spPr>
      </p:pic>
    </p:spTree>
    <p:extLst>
      <p:ext uri="{BB962C8B-B14F-4D97-AF65-F5344CB8AC3E}">
        <p14:creationId xmlns:p14="http://schemas.microsoft.com/office/powerpoint/2010/main" val="114310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1C79-F0E9-44E0-8A8F-3013033B97C3}"/>
              </a:ext>
            </a:extLst>
          </p:cNvPr>
          <p:cNvSpPr>
            <a:spLocks noGrp="1"/>
          </p:cNvSpPr>
          <p:nvPr>
            <p:ph type="title"/>
          </p:nvPr>
        </p:nvSpPr>
        <p:spPr/>
        <p:txBody>
          <a:bodyPr/>
          <a:lstStyle/>
          <a:p>
            <a:r>
              <a:rPr lang="en-GB" dirty="0"/>
              <a:t>Accessible communication </a:t>
            </a:r>
          </a:p>
        </p:txBody>
      </p:sp>
      <p:sp>
        <p:nvSpPr>
          <p:cNvPr id="3" name="Content Placeholder 2">
            <a:extLst>
              <a:ext uri="{FF2B5EF4-FFF2-40B4-BE49-F238E27FC236}">
                <a16:creationId xmlns:a16="http://schemas.microsoft.com/office/drawing/2014/main" id="{90A27CF5-84DE-4FB0-A285-6C70436A51E0}"/>
              </a:ext>
            </a:extLst>
          </p:cNvPr>
          <p:cNvSpPr>
            <a:spLocks noGrp="1"/>
          </p:cNvSpPr>
          <p:nvPr>
            <p:ph idx="1"/>
          </p:nvPr>
        </p:nvSpPr>
        <p:spPr>
          <a:xfrm>
            <a:off x="838200" y="1572790"/>
            <a:ext cx="10515600" cy="4802187"/>
          </a:xfrm>
        </p:spPr>
        <p:txBody>
          <a:bodyPr>
            <a:normAutofit/>
          </a:bodyPr>
          <a:lstStyle/>
          <a:p>
            <a:pPr marL="0" indent="0">
              <a:lnSpc>
                <a:spcPct val="150000"/>
              </a:lnSpc>
              <a:buNone/>
            </a:pPr>
            <a:r>
              <a:rPr lang="en-US" sz="2200" dirty="0"/>
              <a:t>It about more than just sharing content</a:t>
            </a:r>
          </a:p>
          <a:p>
            <a:pPr marL="0" indent="0">
              <a:lnSpc>
                <a:spcPct val="150000"/>
              </a:lnSpc>
              <a:buNone/>
            </a:pPr>
            <a:r>
              <a:rPr lang="en-US" sz="2200" dirty="0"/>
              <a:t>We need to make sure we:  </a:t>
            </a:r>
          </a:p>
          <a:p>
            <a:pPr marL="0" indent="0">
              <a:lnSpc>
                <a:spcPct val="150000"/>
              </a:lnSpc>
              <a:buNone/>
            </a:pPr>
            <a:endParaRPr lang="en-GB" sz="2200" dirty="0"/>
          </a:p>
          <a:p>
            <a:pPr marL="0" indent="0" algn="ctr">
              <a:lnSpc>
                <a:spcPct val="150000"/>
              </a:lnSpc>
              <a:buNone/>
            </a:pPr>
            <a:r>
              <a:rPr lang="en-GB" b="1" dirty="0">
                <a:solidFill>
                  <a:srgbClr val="0A77B3"/>
                </a:solidFill>
              </a:rPr>
              <a:t>   Inform   </a:t>
            </a:r>
            <a:r>
              <a:rPr lang="en-GB" sz="2200" b="1" dirty="0">
                <a:solidFill>
                  <a:srgbClr val="0A77B3"/>
                </a:solidFill>
              </a:rPr>
              <a:t>             </a:t>
            </a:r>
            <a:r>
              <a:rPr lang="en-GB" b="1" dirty="0">
                <a:solidFill>
                  <a:srgbClr val="0A77B3"/>
                </a:solidFill>
              </a:rPr>
              <a:t>Connect</a:t>
            </a:r>
            <a:r>
              <a:rPr lang="en-GB" sz="2200" b="1" dirty="0">
                <a:solidFill>
                  <a:srgbClr val="0A77B3"/>
                </a:solidFill>
              </a:rPr>
              <a:t>                     </a:t>
            </a:r>
            <a:r>
              <a:rPr lang="en-GB" b="1" dirty="0">
                <a:solidFill>
                  <a:srgbClr val="0A77B3"/>
                </a:solidFill>
              </a:rPr>
              <a:t>Engage</a:t>
            </a:r>
          </a:p>
          <a:p>
            <a:pPr marL="0" indent="0" algn="ctr">
              <a:lnSpc>
                <a:spcPct val="150000"/>
              </a:lnSpc>
              <a:buNone/>
            </a:pPr>
            <a:endParaRPr lang="en-GB" sz="2200" b="1" dirty="0">
              <a:solidFill>
                <a:srgbClr val="0A77B3"/>
              </a:solidFill>
            </a:endParaRPr>
          </a:p>
          <a:p>
            <a:pPr marL="0" indent="0" algn="ctr">
              <a:lnSpc>
                <a:spcPct val="150000"/>
              </a:lnSpc>
              <a:buNone/>
            </a:pPr>
            <a:endParaRPr lang="en-GB" b="1" dirty="0">
              <a:solidFill>
                <a:srgbClr val="0A77B3"/>
              </a:solidFill>
            </a:endParaRPr>
          </a:p>
          <a:p>
            <a:pPr marL="0" indent="0" algn="ctr">
              <a:lnSpc>
                <a:spcPct val="150000"/>
              </a:lnSpc>
              <a:buNone/>
            </a:pPr>
            <a:r>
              <a:rPr lang="en-GB" b="1" dirty="0">
                <a:solidFill>
                  <a:srgbClr val="0A77B3"/>
                </a:solidFill>
              </a:rPr>
              <a:t>Audience </a:t>
            </a:r>
          </a:p>
          <a:p>
            <a:pPr marL="0" indent="0" algn="ctr">
              <a:lnSpc>
                <a:spcPct val="150000"/>
              </a:lnSpc>
              <a:buNone/>
            </a:pPr>
            <a:endParaRPr lang="en-GB" b="1" dirty="0">
              <a:solidFill>
                <a:srgbClr val="0A77B3"/>
              </a:solidFill>
            </a:endParaRPr>
          </a:p>
        </p:txBody>
      </p:sp>
      <p:pic>
        <p:nvPicPr>
          <p:cNvPr id="4" name="Picture 3" descr="Inform - i letter in white colour in a colourful background  ">
            <a:extLst>
              <a:ext uri="{FF2B5EF4-FFF2-40B4-BE49-F238E27FC236}">
                <a16:creationId xmlns:a16="http://schemas.microsoft.com/office/drawing/2014/main" id="{76799ED4-10FB-49B2-8BDE-05B811E15F1B}"/>
              </a:ext>
            </a:extLst>
          </p:cNvPr>
          <p:cNvPicPr>
            <a:picLocks noChangeAspect="1"/>
          </p:cNvPicPr>
          <p:nvPr/>
        </p:nvPicPr>
        <p:blipFill>
          <a:blip r:embed="rId3"/>
          <a:stretch>
            <a:fillRect/>
          </a:stretch>
        </p:blipFill>
        <p:spPr>
          <a:xfrm>
            <a:off x="838200" y="2782384"/>
            <a:ext cx="1429333" cy="1429333"/>
          </a:xfrm>
          <a:prstGeom prst="rect">
            <a:avLst/>
          </a:prstGeom>
        </p:spPr>
      </p:pic>
      <p:pic>
        <p:nvPicPr>
          <p:cNvPr id="5" name="Picture 4" descr="Connect - Symbol ">
            <a:extLst>
              <a:ext uri="{FF2B5EF4-FFF2-40B4-BE49-F238E27FC236}">
                <a16:creationId xmlns:a16="http://schemas.microsoft.com/office/drawing/2014/main" id="{23010FAB-E181-4E37-A1F0-772C06CFE259}"/>
              </a:ext>
            </a:extLst>
          </p:cNvPr>
          <p:cNvPicPr>
            <a:picLocks noChangeAspect="1"/>
          </p:cNvPicPr>
          <p:nvPr/>
        </p:nvPicPr>
        <p:blipFill>
          <a:blip r:embed="rId4"/>
          <a:stretch>
            <a:fillRect/>
          </a:stretch>
        </p:blipFill>
        <p:spPr>
          <a:xfrm>
            <a:off x="4019723" y="2961269"/>
            <a:ext cx="1071562" cy="1071562"/>
          </a:xfrm>
          <a:prstGeom prst="rect">
            <a:avLst/>
          </a:prstGeom>
        </p:spPr>
      </p:pic>
      <p:pic>
        <p:nvPicPr>
          <p:cNvPr id="6" name="Picture 5" descr="Two people are engaging ideas ">
            <a:extLst>
              <a:ext uri="{FF2B5EF4-FFF2-40B4-BE49-F238E27FC236}">
                <a16:creationId xmlns:a16="http://schemas.microsoft.com/office/drawing/2014/main" id="{B06C8BA7-FFA0-4DD8-83BB-534F830E4EDE}"/>
              </a:ext>
            </a:extLst>
          </p:cNvPr>
          <p:cNvPicPr>
            <a:picLocks noChangeAspect="1"/>
          </p:cNvPicPr>
          <p:nvPr/>
        </p:nvPicPr>
        <p:blipFill>
          <a:blip r:embed="rId5"/>
          <a:stretch>
            <a:fillRect/>
          </a:stretch>
        </p:blipFill>
        <p:spPr>
          <a:xfrm>
            <a:off x="7252546" y="2961269"/>
            <a:ext cx="1491243" cy="1184324"/>
          </a:xfrm>
          <a:prstGeom prst="rect">
            <a:avLst/>
          </a:prstGeom>
        </p:spPr>
      </p:pic>
      <p:pic>
        <p:nvPicPr>
          <p:cNvPr id="7" name="Picture 6" descr="Groups of people ">
            <a:extLst>
              <a:ext uri="{FF2B5EF4-FFF2-40B4-BE49-F238E27FC236}">
                <a16:creationId xmlns:a16="http://schemas.microsoft.com/office/drawing/2014/main" id="{B99BAC21-6DBD-4709-9024-C571842E9A83}"/>
              </a:ext>
            </a:extLst>
          </p:cNvPr>
          <p:cNvPicPr>
            <a:picLocks noChangeAspect="1"/>
          </p:cNvPicPr>
          <p:nvPr/>
        </p:nvPicPr>
        <p:blipFill>
          <a:blip r:embed="rId6"/>
          <a:stretch>
            <a:fillRect/>
          </a:stretch>
        </p:blipFill>
        <p:spPr>
          <a:xfrm>
            <a:off x="7252546" y="4365315"/>
            <a:ext cx="2253794" cy="2253794"/>
          </a:xfrm>
          <a:prstGeom prst="rect">
            <a:avLst/>
          </a:prstGeom>
        </p:spPr>
      </p:pic>
    </p:spTree>
    <p:extLst>
      <p:ext uri="{BB962C8B-B14F-4D97-AF65-F5344CB8AC3E}">
        <p14:creationId xmlns:p14="http://schemas.microsoft.com/office/powerpoint/2010/main" val="380757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Accessible events and meetings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246633"/>
          </a:xfrm>
        </p:spPr>
        <p:txBody>
          <a:bodyPr>
            <a:noAutofit/>
          </a:bodyPr>
          <a:lstStyle/>
          <a:p>
            <a:pPr marL="0" indent="0">
              <a:lnSpc>
                <a:spcPct val="150000"/>
              </a:lnSpc>
              <a:buNone/>
            </a:pPr>
            <a:r>
              <a:rPr lang="en-US" sz="2400" dirty="0"/>
              <a:t>When meetings and events are held remotely or in presence, </a:t>
            </a:r>
            <a:r>
              <a:rPr lang="en-US" sz="2400" b="1" dirty="0"/>
              <a:t>accessibility</a:t>
            </a:r>
            <a:r>
              <a:rPr lang="en-US" sz="2400" dirty="0"/>
              <a:t> is important to ensure that all attendees, including persons with disabilities, are able to participate and engage with the  content and audience.  </a:t>
            </a:r>
            <a:endParaRPr lang="en-GB" sz="2400" b="1" dirty="0">
              <a:solidFill>
                <a:srgbClr val="0070C0"/>
              </a:solidFill>
            </a:endParaRPr>
          </a:p>
          <a:p>
            <a:pPr>
              <a:lnSpc>
                <a:spcPct val="150000"/>
              </a:lnSpc>
            </a:pPr>
            <a:r>
              <a:rPr kumimoji="0" lang="en-US" sz="2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Be accessible from the beginning!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Planning is the key </a:t>
            </a:r>
            <a:endParaRPr lang="en-US" sz="2600" dirty="0"/>
          </a:p>
          <a:p>
            <a:pPr marL="0" indent="0">
              <a:lnSpc>
                <a:spcPct val="150000"/>
              </a:lnSpc>
              <a:buNone/>
            </a:pPr>
            <a:r>
              <a:rPr lang="en-US" sz="2400" dirty="0"/>
              <a:t>With a </a:t>
            </a:r>
            <a:r>
              <a:rPr lang="en-US" sz="2400" b="1" dirty="0"/>
              <a:t>little pre-planning, </a:t>
            </a:r>
            <a:r>
              <a:rPr lang="en-US" sz="2400" dirty="0"/>
              <a:t>event hosts can structure an inclusive and functional environment for all participants.</a:t>
            </a:r>
            <a:endParaRPr lang="en-GB" sz="2400" dirty="0"/>
          </a:p>
        </p:txBody>
      </p:sp>
      <p:pic>
        <p:nvPicPr>
          <p:cNvPr id="7" name="Picture 6" descr="4 people trying planning their time. &#10;Big calendar  ">
            <a:extLst>
              <a:ext uri="{FF2B5EF4-FFF2-40B4-BE49-F238E27FC236}">
                <a16:creationId xmlns:a16="http://schemas.microsoft.com/office/drawing/2014/main" id="{29AEFB6B-B6DB-45C4-812B-25B7250E2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986" y="3075692"/>
            <a:ext cx="4246570" cy="2193731"/>
          </a:xfrm>
          <a:prstGeom prst="rect">
            <a:avLst/>
          </a:prstGeom>
        </p:spPr>
      </p:pic>
    </p:spTree>
    <p:extLst>
      <p:ext uri="{BB962C8B-B14F-4D97-AF65-F5344CB8AC3E}">
        <p14:creationId xmlns:p14="http://schemas.microsoft.com/office/powerpoint/2010/main" val="174366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286F-E0B5-4A84-A5D6-9AA1AB528B13}"/>
              </a:ext>
            </a:extLst>
          </p:cNvPr>
          <p:cNvSpPr>
            <a:spLocks noGrp="1"/>
          </p:cNvSpPr>
          <p:nvPr>
            <p:ph type="title"/>
          </p:nvPr>
        </p:nvSpPr>
        <p:spPr>
          <a:xfrm>
            <a:off x="402956" y="263014"/>
            <a:ext cx="10842356" cy="1325563"/>
          </a:xfrm>
        </p:spPr>
        <p:txBody>
          <a:bodyPr/>
          <a:lstStyle/>
          <a:p>
            <a:r>
              <a:rPr lang="en-GB" dirty="0"/>
              <a:t>Persons with disabilities </a:t>
            </a:r>
          </a:p>
        </p:txBody>
      </p:sp>
      <p:sp>
        <p:nvSpPr>
          <p:cNvPr id="3" name="Content Placeholder 2">
            <a:extLst>
              <a:ext uri="{FF2B5EF4-FFF2-40B4-BE49-F238E27FC236}">
                <a16:creationId xmlns:a16="http://schemas.microsoft.com/office/drawing/2014/main" id="{0E6B110D-8174-4FD5-AE3D-2653EF5501B7}"/>
              </a:ext>
            </a:extLst>
          </p:cNvPr>
          <p:cNvSpPr>
            <a:spLocks noGrp="1"/>
          </p:cNvSpPr>
          <p:nvPr>
            <p:ph idx="1"/>
          </p:nvPr>
        </p:nvSpPr>
        <p:spPr>
          <a:xfrm>
            <a:off x="511444" y="1348353"/>
            <a:ext cx="11169112" cy="5033397"/>
          </a:xfrm>
        </p:spPr>
        <p:txBody>
          <a:bodyPr>
            <a:noAutofit/>
          </a:bodyPr>
          <a:lstStyle/>
          <a:p>
            <a:pPr marL="0" indent="0">
              <a:lnSpc>
                <a:spcPct val="150000"/>
              </a:lnSpc>
              <a:buNone/>
            </a:pPr>
            <a:r>
              <a:rPr lang="fr-BE" sz="2400" dirty="0"/>
              <a:t>Persons with disabilities include persons who are </a:t>
            </a:r>
            <a:r>
              <a:rPr lang="fr-BE" sz="2400" b="1" dirty="0"/>
              <a:t>blind, </a:t>
            </a:r>
            <a:r>
              <a:rPr lang="fr-BE" sz="2400" b="1" dirty="0" err="1"/>
              <a:t>Deafblind</a:t>
            </a:r>
            <a:r>
              <a:rPr lang="fr-BE" sz="2400" b="1" dirty="0"/>
              <a:t>, </a:t>
            </a:r>
            <a:r>
              <a:rPr lang="fr-BE" sz="2400" b="1" dirty="0" err="1"/>
              <a:t>Deaf</a:t>
            </a:r>
            <a:r>
              <a:rPr lang="fr-BE" sz="2400" b="1" dirty="0"/>
              <a:t>, who have </a:t>
            </a:r>
            <a:r>
              <a:rPr lang="fr-BE" sz="2400" b="1" dirty="0" err="1"/>
              <a:t>physical</a:t>
            </a:r>
            <a:r>
              <a:rPr lang="fr-BE" sz="2400" b="1" dirty="0"/>
              <a:t>, intellectual or psychosocial disabilities. </a:t>
            </a:r>
            <a:endParaRPr lang="fr-BE" sz="2400" dirty="0"/>
          </a:p>
          <a:p>
            <a:pPr marL="0" indent="0">
              <a:lnSpc>
                <a:spcPct val="150000"/>
              </a:lnSpc>
              <a:buNone/>
            </a:pPr>
            <a:r>
              <a:rPr lang="fr-BE" sz="2400" dirty="0" err="1"/>
              <a:t>Examples</a:t>
            </a:r>
            <a:r>
              <a:rPr lang="fr-BE" sz="2400" dirty="0"/>
              <a:t> of support </a:t>
            </a:r>
            <a:r>
              <a:rPr lang="fr-BE" sz="2400" dirty="0" err="1"/>
              <a:t>needs</a:t>
            </a:r>
            <a:r>
              <a:rPr lang="fr-BE" sz="2400" dirty="0"/>
              <a:t> </a:t>
            </a:r>
            <a:r>
              <a:rPr lang="fr-BE" sz="2400" dirty="0" err="1"/>
              <a:t>include</a:t>
            </a:r>
            <a:r>
              <a:rPr lang="fr-BE" sz="2400" dirty="0"/>
              <a:t>: </a:t>
            </a:r>
          </a:p>
          <a:p>
            <a:pPr lvl="1">
              <a:lnSpc>
                <a:spcPct val="150000"/>
              </a:lnSpc>
            </a:pPr>
            <a:r>
              <a:rPr lang="fr-BE" sz="2400" dirty="0"/>
              <a:t>Accessible </a:t>
            </a:r>
            <a:r>
              <a:rPr lang="fr-BE" sz="2400" dirty="0" err="1"/>
              <a:t>rooms</a:t>
            </a:r>
            <a:endParaRPr lang="fr-BE" sz="2400" dirty="0"/>
          </a:p>
          <a:p>
            <a:pPr lvl="1">
              <a:lnSpc>
                <a:spcPct val="150000"/>
              </a:lnSpc>
            </a:pPr>
            <a:r>
              <a:rPr lang="fr-BE" sz="2400" dirty="0" err="1"/>
              <a:t>Sign</a:t>
            </a:r>
            <a:r>
              <a:rPr lang="fr-BE" sz="2400" dirty="0"/>
              <a:t> </a:t>
            </a:r>
            <a:r>
              <a:rPr lang="fr-BE" sz="2400" dirty="0" err="1"/>
              <a:t>language</a:t>
            </a:r>
            <a:r>
              <a:rPr lang="fr-BE" sz="2400" dirty="0"/>
              <a:t> </a:t>
            </a:r>
            <a:r>
              <a:rPr lang="fr-BE" sz="2400" dirty="0" err="1"/>
              <a:t>interpretation</a:t>
            </a:r>
            <a:r>
              <a:rPr lang="fr-BE" sz="2400" dirty="0"/>
              <a:t> and </a:t>
            </a:r>
            <a:r>
              <a:rPr lang="fr-BE" sz="2400" dirty="0" err="1"/>
              <a:t>captioning</a:t>
            </a:r>
            <a:endParaRPr lang="fr-BE" sz="2400" dirty="0"/>
          </a:p>
          <a:p>
            <a:pPr lvl="1">
              <a:lnSpc>
                <a:spcPct val="150000"/>
              </a:lnSpc>
            </a:pPr>
            <a:r>
              <a:rPr lang="fr-BE" sz="2400" dirty="0" err="1"/>
              <a:t>Easy</a:t>
            </a:r>
            <a:r>
              <a:rPr lang="fr-BE" sz="2400" dirty="0"/>
              <a:t> to </a:t>
            </a:r>
            <a:r>
              <a:rPr lang="fr-BE" sz="2400" dirty="0" err="1"/>
              <a:t>read</a:t>
            </a:r>
            <a:r>
              <a:rPr lang="fr-BE" sz="2400" dirty="0"/>
              <a:t> information and </a:t>
            </a:r>
            <a:r>
              <a:rPr lang="fr-BE" sz="2400" dirty="0" err="1"/>
              <a:t>explanation</a:t>
            </a:r>
            <a:r>
              <a:rPr lang="fr-BE" sz="2400" dirty="0"/>
              <a:t> about the meeting beforehand </a:t>
            </a:r>
          </a:p>
          <a:p>
            <a:pPr marL="0" indent="0">
              <a:lnSpc>
                <a:spcPct val="150000"/>
              </a:lnSpc>
              <a:buNone/>
            </a:pPr>
            <a:endParaRPr lang="en-GB" sz="2400" dirty="0"/>
          </a:p>
        </p:txBody>
      </p:sp>
    </p:spTree>
    <p:extLst>
      <p:ext uri="{BB962C8B-B14F-4D97-AF65-F5344CB8AC3E}">
        <p14:creationId xmlns:p14="http://schemas.microsoft.com/office/powerpoint/2010/main" val="318184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558E-0022-430A-8579-170567430115}"/>
              </a:ext>
            </a:extLst>
          </p:cNvPr>
          <p:cNvSpPr>
            <a:spLocks noGrp="1"/>
          </p:cNvSpPr>
          <p:nvPr>
            <p:ph type="title"/>
          </p:nvPr>
        </p:nvSpPr>
        <p:spPr>
          <a:xfrm>
            <a:off x="371959" y="365125"/>
            <a:ext cx="11329261" cy="1325563"/>
          </a:xfrm>
        </p:spPr>
        <p:txBody>
          <a:bodyPr>
            <a:normAutofit fontScale="90000"/>
          </a:bodyPr>
          <a:lstStyle/>
          <a:p>
            <a:br>
              <a:rPr lang="en-GB" sz="4900" dirty="0"/>
            </a:br>
            <a:r>
              <a:rPr lang="en-GB" sz="4900" dirty="0"/>
              <a:t>Online meetings/events </a:t>
            </a:r>
            <a:br>
              <a:rPr lang="en-GB" dirty="0"/>
            </a:br>
            <a:endParaRPr lang="en-GB" dirty="0"/>
          </a:p>
        </p:txBody>
      </p:sp>
      <p:sp>
        <p:nvSpPr>
          <p:cNvPr id="3" name="Content Placeholder 2">
            <a:extLst>
              <a:ext uri="{FF2B5EF4-FFF2-40B4-BE49-F238E27FC236}">
                <a16:creationId xmlns:a16="http://schemas.microsoft.com/office/drawing/2014/main" id="{9F04BDC8-24A4-4437-A2D1-DB16BB303671}"/>
              </a:ext>
            </a:extLst>
          </p:cNvPr>
          <p:cNvSpPr>
            <a:spLocks noGrp="1"/>
          </p:cNvSpPr>
          <p:nvPr>
            <p:ph idx="1"/>
          </p:nvPr>
        </p:nvSpPr>
        <p:spPr>
          <a:xfrm>
            <a:off x="490780" y="1441343"/>
            <a:ext cx="10924079" cy="5051532"/>
          </a:xfrm>
        </p:spPr>
        <p:txBody>
          <a:bodyPr>
            <a:normAutofit/>
          </a:bodyPr>
          <a:lstStyle/>
          <a:p>
            <a:pPr marL="0" indent="0">
              <a:lnSpc>
                <a:spcPct val="150000"/>
              </a:lnSpc>
              <a:buNone/>
            </a:pPr>
            <a:r>
              <a:rPr kumimoji="0" lang="en-GB" sz="2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Make your checklist!</a:t>
            </a:r>
            <a:endParaRPr lang="en-US" sz="2600" dirty="0"/>
          </a:p>
          <a:p>
            <a:pPr>
              <a:lnSpc>
                <a:spcPct val="150000"/>
              </a:lnSpc>
            </a:pPr>
            <a:r>
              <a:rPr lang="en-US" sz="2400" dirty="0"/>
              <a:t>Choose a platforms that support accessibility </a:t>
            </a:r>
          </a:p>
          <a:p>
            <a:pPr>
              <a:lnSpc>
                <a:spcPct val="150000"/>
              </a:lnSpc>
            </a:pPr>
            <a:r>
              <a:rPr lang="en-US" sz="2400" dirty="0"/>
              <a:t>Create and send accessible invitations </a:t>
            </a:r>
          </a:p>
          <a:p>
            <a:pPr>
              <a:lnSpc>
                <a:spcPct val="150000"/>
              </a:lnSpc>
            </a:pPr>
            <a:r>
              <a:rPr lang="en-US" sz="2400" dirty="0"/>
              <a:t>Add accessibility requirements section</a:t>
            </a:r>
          </a:p>
          <a:p>
            <a:pPr>
              <a:lnSpc>
                <a:spcPct val="150000"/>
              </a:lnSpc>
            </a:pPr>
            <a:r>
              <a:rPr lang="en-US" sz="2400" dirty="0"/>
              <a:t>Share information in advance </a:t>
            </a:r>
          </a:p>
          <a:p>
            <a:pPr>
              <a:lnSpc>
                <a:spcPct val="150000"/>
              </a:lnSpc>
            </a:pPr>
            <a:r>
              <a:rPr lang="en-US" sz="2400" dirty="0"/>
              <a:t>Provide Real-time captioning, International Sign interpretation</a:t>
            </a:r>
          </a:p>
          <a:p>
            <a:pPr>
              <a:lnSpc>
                <a:spcPct val="150000"/>
              </a:lnSpc>
            </a:pPr>
            <a:r>
              <a:rPr lang="en-US" sz="2400" dirty="0"/>
              <a:t>Follow up after the meeting/event</a:t>
            </a:r>
          </a:p>
          <a:p>
            <a:pPr>
              <a:lnSpc>
                <a:spcPct val="150000"/>
              </a:lnSpc>
            </a:pPr>
            <a:endParaRPr lang="en-US" sz="2400" dirty="0"/>
          </a:p>
          <a:p>
            <a:pPr>
              <a:lnSpc>
                <a:spcPct val="150000"/>
              </a:lnSpc>
            </a:pPr>
            <a:endParaRPr lang="en-US" sz="2400" dirty="0"/>
          </a:p>
          <a:p>
            <a:pPr>
              <a:lnSpc>
                <a:spcPct val="150000"/>
              </a:lnSpc>
            </a:pPr>
            <a:endParaRPr lang="en-US" sz="2400" dirty="0"/>
          </a:p>
          <a:p>
            <a:pPr>
              <a:lnSpc>
                <a:spcPct val="150000"/>
              </a:lnSpc>
            </a:pPr>
            <a:endParaRPr lang="en-US" sz="2400" dirty="0"/>
          </a:p>
          <a:p>
            <a:pPr>
              <a:lnSpc>
                <a:spcPct val="150000"/>
              </a:lnSpc>
            </a:pPr>
            <a:endParaRPr lang="en-US" sz="2400" dirty="0"/>
          </a:p>
          <a:p>
            <a:pPr>
              <a:lnSpc>
                <a:spcPct val="150000"/>
              </a:lnSpc>
            </a:pPr>
            <a:endParaRPr lang="en-US" sz="2400" dirty="0"/>
          </a:p>
        </p:txBody>
      </p:sp>
      <p:pic>
        <p:nvPicPr>
          <p:cNvPr id="4" name="Picture 3" descr="A hand holding a pen over a clipboard&#10;&#10;">
            <a:extLst>
              <a:ext uri="{FF2B5EF4-FFF2-40B4-BE49-F238E27FC236}">
                <a16:creationId xmlns:a16="http://schemas.microsoft.com/office/drawing/2014/main" id="{8034AA7C-645B-44CC-9506-C3987B83846F}"/>
              </a:ext>
            </a:extLst>
          </p:cNvPr>
          <p:cNvPicPr>
            <a:picLocks noChangeAspect="1"/>
          </p:cNvPicPr>
          <p:nvPr/>
        </p:nvPicPr>
        <p:blipFill>
          <a:blip r:embed="rId3"/>
          <a:stretch>
            <a:fillRect/>
          </a:stretch>
        </p:blipFill>
        <p:spPr>
          <a:xfrm>
            <a:off x="8279489" y="1690688"/>
            <a:ext cx="2731245" cy="2725148"/>
          </a:xfrm>
          <a:prstGeom prst="rect">
            <a:avLst/>
          </a:prstGeom>
        </p:spPr>
      </p:pic>
    </p:spTree>
    <p:extLst>
      <p:ext uri="{BB962C8B-B14F-4D97-AF65-F5344CB8AC3E}">
        <p14:creationId xmlns:p14="http://schemas.microsoft.com/office/powerpoint/2010/main" val="208526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9152-2B6E-4217-8CDE-1CA3AC85CDAF}"/>
              </a:ext>
            </a:extLst>
          </p:cNvPr>
          <p:cNvSpPr>
            <a:spLocks noGrp="1"/>
          </p:cNvSpPr>
          <p:nvPr>
            <p:ph type="title"/>
          </p:nvPr>
        </p:nvSpPr>
        <p:spPr>
          <a:xfrm>
            <a:off x="511444" y="241139"/>
            <a:ext cx="10842356" cy="1325563"/>
          </a:xfrm>
        </p:spPr>
        <p:txBody>
          <a:bodyPr/>
          <a:lstStyle/>
          <a:p>
            <a:r>
              <a:rPr lang="en-GB" dirty="0"/>
              <a:t>Digital Meeting Platforms</a:t>
            </a:r>
          </a:p>
        </p:txBody>
      </p:sp>
      <p:sp>
        <p:nvSpPr>
          <p:cNvPr id="3" name="Content Placeholder 2">
            <a:extLst>
              <a:ext uri="{FF2B5EF4-FFF2-40B4-BE49-F238E27FC236}">
                <a16:creationId xmlns:a16="http://schemas.microsoft.com/office/drawing/2014/main" id="{C222C9CE-1176-457F-83C4-38E8CE991403}"/>
              </a:ext>
            </a:extLst>
          </p:cNvPr>
          <p:cNvSpPr>
            <a:spLocks noGrp="1"/>
          </p:cNvSpPr>
          <p:nvPr>
            <p:ph idx="1"/>
          </p:nvPr>
        </p:nvSpPr>
        <p:spPr>
          <a:xfrm>
            <a:off x="511444" y="1208868"/>
            <a:ext cx="10842356" cy="5407993"/>
          </a:xfrm>
        </p:spPr>
        <p:txBody>
          <a:bodyPr>
            <a:noAutofit/>
          </a:bodyPr>
          <a:lstStyle/>
          <a:p>
            <a:pPr marL="0" indent="0">
              <a:lnSpc>
                <a:spcPct val="150000"/>
              </a:lnSpc>
              <a:buNone/>
            </a:pPr>
            <a:r>
              <a:rPr lang="en-US" sz="2400" dirty="0"/>
              <a:t>Choose a platform that supports accessibility. </a:t>
            </a:r>
          </a:p>
          <a:p>
            <a:pPr marL="0" indent="0">
              <a:lnSpc>
                <a:spcPct val="150000"/>
              </a:lnSpc>
              <a:buNone/>
            </a:pPr>
            <a:r>
              <a:rPr lang="nl-NL" sz="2400" dirty="0"/>
              <a:t>Zoom, Microsoft Teams, Google Meet, Skype, Webex… </a:t>
            </a:r>
          </a:p>
          <a:p>
            <a:pPr marL="0" indent="0">
              <a:lnSpc>
                <a:spcPct val="150000"/>
              </a:lnSpc>
              <a:buNone/>
            </a:pPr>
            <a:endParaRPr lang="en-US" sz="2400" dirty="0"/>
          </a:p>
          <a:p>
            <a:pPr marL="0" indent="0">
              <a:lnSpc>
                <a:spcPct val="150000"/>
              </a:lnSpc>
              <a:buNone/>
            </a:pPr>
            <a:endParaRPr lang="en-US" sz="2400" dirty="0"/>
          </a:p>
          <a:p>
            <a:pPr marL="0" indent="0">
              <a:lnSpc>
                <a:spcPct val="150000"/>
              </a:lnSpc>
              <a:buNone/>
            </a:pPr>
            <a:r>
              <a:rPr lang="en-US" sz="2400" dirty="0"/>
              <a:t>Before choosing one, consider some elements/features:</a:t>
            </a:r>
          </a:p>
          <a:p>
            <a:pPr>
              <a:lnSpc>
                <a:spcPct val="150000"/>
              </a:lnSpc>
            </a:pPr>
            <a:r>
              <a:rPr lang="en-US" sz="2400" dirty="0"/>
              <a:t>Provide Real-time captions or otherwise support captions, </a:t>
            </a:r>
          </a:p>
          <a:p>
            <a:pPr>
              <a:lnSpc>
                <a:spcPct val="150000"/>
              </a:lnSpc>
            </a:pPr>
            <a:r>
              <a:rPr lang="en-US" sz="2400" dirty="0"/>
              <a:t>Can be navigated by a keyboard only </a:t>
            </a:r>
          </a:p>
          <a:p>
            <a:pPr>
              <a:lnSpc>
                <a:spcPct val="150000"/>
              </a:lnSpc>
            </a:pPr>
            <a:r>
              <a:rPr lang="en-US" sz="2400" dirty="0"/>
              <a:t>Support screen readers and interpreters</a:t>
            </a:r>
          </a:p>
        </p:txBody>
      </p:sp>
      <p:pic>
        <p:nvPicPr>
          <p:cNvPr id="5" name="Picture 4" descr="Zoom Skipe Duo and meet simbols">
            <a:extLst>
              <a:ext uri="{FF2B5EF4-FFF2-40B4-BE49-F238E27FC236}">
                <a16:creationId xmlns:a16="http://schemas.microsoft.com/office/drawing/2014/main" id="{7A8D5FE9-7A2A-4933-966C-F30D3FAC99E3}"/>
              </a:ext>
            </a:extLst>
          </p:cNvPr>
          <p:cNvPicPr>
            <a:picLocks noChangeAspect="1"/>
          </p:cNvPicPr>
          <p:nvPr/>
        </p:nvPicPr>
        <p:blipFill>
          <a:blip r:embed="rId3"/>
          <a:stretch>
            <a:fillRect/>
          </a:stretch>
        </p:blipFill>
        <p:spPr>
          <a:xfrm>
            <a:off x="3595606" y="2645645"/>
            <a:ext cx="4186021" cy="1233722"/>
          </a:xfrm>
          <a:prstGeom prst="rect">
            <a:avLst/>
          </a:prstGeom>
        </p:spPr>
      </p:pic>
    </p:spTree>
    <p:extLst>
      <p:ext uri="{BB962C8B-B14F-4D97-AF65-F5344CB8AC3E}">
        <p14:creationId xmlns:p14="http://schemas.microsoft.com/office/powerpoint/2010/main" val="68907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24E8-445C-454E-9AD4-A17D84BDD646}"/>
              </a:ext>
            </a:extLst>
          </p:cNvPr>
          <p:cNvSpPr>
            <a:spLocks noGrp="1"/>
          </p:cNvSpPr>
          <p:nvPr>
            <p:ph type="title"/>
          </p:nvPr>
        </p:nvSpPr>
        <p:spPr>
          <a:xfrm>
            <a:off x="449451" y="255723"/>
            <a:ext cx="10904349" cy="1325563"/>
          </a:xfrm>
        </p:spPr>
        <p:txBody>
          <a:bodyPr/>
          <a:lstStyle/>
          <a:p>
            <a:r>
              <a:rPr lang="en-GB" dirty="0"/>
              <a:t>Accessibility Features on Zoom</a:t>
            </a:r>
          </a:p>
        </p:txBody>
      </p:sp>
      <p:sp>
        <p:nvSpPr>
          <p:cNvPr id="3" name="Content Placeholder 2">
            <a:extLst>
              <a:ext uri="{FF2B5EF4-FFF2-40B4-BE49-F238E27FC236}">
                <a16:creationId xmlns:a16="http://schemas.microsoft.com/office/drawing/2014/main" id="{8FC421F6-21FA-44C2-8448-6A368A890396}"/>
              </a:ext>
            </a:extLst>
          </p:cNvPr>
          <p:cNvSpPr>
            <a:spLocks noGrp="1"/>
          </p:cNvSpPr>
          <p:nvPr>
            <p:ph idx="1"/>
          </p:nvPr>
        </p:nvSpPr>
        <p:spPr>
          <a:xfrm>
            <a:off x="449451" y="1286359"/>
            <a:ext cx="11293098" cy="5000141"/>
          </a:xfrm>
        </p:spPr>
        <p:txBody>
          <a:bodyPr>
            <a:noAutofit/>
          </a:bodyPr>
          <a:lstStyle/>
          <a:p>
            <a:pPr marL="0" indent="0">
              <a:lnSpc>
                <a:spcPct val="150000"/>
              </a:lnSpc>
              <a:buNone/>
            </a:pPr>
            <a:r>
              <a:rPr lang="en-GB" sz="2400" dirty="0"/>
              <a:t>Zoom is the most widely used platform for conferencing:  </a:t>
            </a: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rPr>
              <a:t> Real-time captioning integrated as subtitles and full transcript modes</a:t>
            </a: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rPr>
              <a:t> Screen reader compatible </a:t>
            </a:r>
          </a:p>
          <a:p>
            <a:pPr>
              <a:buFont typeface="Wingdings" panose="05000000000000000000" pitchFamily="2" charset="2"/>
              <a:buChar char="Ø"/>
            </a:pPr>
            <a:r>
              <a:rPr lang="en-US" sz="2200" dirty="0"/>
              <a:t> </a:t>
            </a:r>
            <a:r>
              <a:rPr lang="en-US" sz="2200" dirty="0">
                <a:latin typeface="Verdana" panose="020B0604030504040204" pitchFamily="34" charset="0"/>
                <a:ea typeface="Verdana" panose="020B0604030504040204" pitchFamily="34" charset="0"/>
              </a:rPr>
              <a:t>Meeting and Webinar formats</a:t>
            </a: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rPr>
              <a:t> Language interpretation up to 9 different languages</a:t>
            </a: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rPr>
              <a:t> Breakout rooms </a:t>
            </a: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rPr>
              <a:t> Buttons large and with icons</a:t>
            </a:r>
          </a:p>
          <a:p>
            <a:pPr>
              <a:buFont typeface="Wingdings" panose="05000000000000000000" pitchFamily="2" charset="2"/>
              <a:buChar char="Ø"/>
            </a:pPr>
            <a:r>
              <a:rPr lang="en-US" sz="2200" dirty="0">
                <a:latin typeface="Verdana" panose="020B0604030504040204" pitchFamily="34" charset="0"/>
                <a:ea typeface="Verdana" panose="020B0604030504040204" pitchFamily="34" charset="0"/>
              </a:rPr>
              <a:t> Does not require download, launches on Browser</a:t>
            </a:r>
            <a:endParaRPr lang="en-US" sz="2400" dirty="0">
              <a:latin typeface="Verdana" panose="020B0604030504040204" pitchFamily="34" charset="0"/>
              <a:ea typeface="Verdana" panose="020B0604030504040204" pitchFamily="34" charset="0"/>
            </a:endParaRPr>
          </a:p>
          <a:p>
            <a:pPr marL="0" indent="0">
              <a:lnSpc>
                <a:spcPct val="150000"/>
              </a:lnSpc>
              <a:buNone/>
            </a:pPr>
            <a:r>
              <a:rPr lang="en-US" sz="2400" b="1" dirty="0">
                <a:solidFill>
                  <a:srgbClr val="C00000"/>
                </a:solidFill>
                <a:latin typeface="Verdana" panose="020B0604030504040204" pitchFamily="34" charset="0"/>
                <a:ea typeface="Verdana" panose="020B0604030504040204" pitchFamily="34" charset="0"/>
              </a:rPr>
              <a:t>Requires a good internet connection and mobile version less accessible than desktop. </a:t>
            </a:r>
            <a:endPar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2535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10810</TotalTime>
  <Words>3250</Words>
  <Application>Microsoft Office PowerPoint</Application>
  <PresentationFormat>Widescreen</PresentationFormat>
  <Paragraphs>410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Verdana</vt:lpstr>
      <vt:lpstr>Wingdings</vt:lpstr>
      <vt:lpstr>Office Theme</vt:lpstr>
      <vt:lpstr>   Training on accessible events and communication</vt:lpstr>
      <vt:lpstr>Agenda </vt:lpstr>
      <vt:lpstr>Accessibility </vt:lpstr>
      <vt:lpstr>Accessible communication </vt:lpstr>
      <vt:lpstr>Accessible events and meetings  </vt:lpstr>
      <vt:lpstr>Persons with disabilities </vt:lpstr>
      <vt:lpstr> Online meetings/events  </vt:lpstr>
      <vt:lpstr>Digital Meeting Platforms</vt:lpstr>
      <vt:lpstr>Accessibility Features on Zoom</vt:lpstr>
      <vt:lpstr>Meeting and event invitations </vt:lpstr>
      <vt:lpstr>Accessibility requirements </vt:lpstr>
      <vt:lpstr>Zoom accessibility requirements </vt:lpstr>
      <vt:lpstr>Real time captioning </vt:lpstr>
      <vt:lpstr>Sign interpretation</vt:lpstr>
      <vt:lpstr>Share the material in advance </vt:lpstr>
      <vt:lpstr>During the online event </vt:lpstr>
      <vt:lpstr>Present in an Accessible Manner</vt:lpstr>
      <vt:lpstr>PowerPoint presentations </vt:lpstr>
      <vt:lpstr> How you take questions </vt:lpstr>
      <vt:lpstr>After the event </vt:lpstr>
      <vt:lpstr>Break</vt:lpstr>
      <vt:lpstr>Face to face meeting</vt:lpstr>
      <vt:lpstr>Logistics to access the event</vt:lpstr>
      <vt:lpstr>Before the Meeting </vt:lpstr>
      <vt:lpstr>Programme of the event</vt:lpstr>
      <vt:lpstr>During the Meeting</vt:lpstr>
      <vt:lpstr> Speakers and presentation  </vt:lpstr>
      <vt:lpstr>After the meeting  </vt:lpstr>
      <vt:lpstr>Inclusive Meetings &amp; Events Self-Assessment Template </vt:lpstr>
      <vt:lpstr> Platform Accessibility Links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r_lulli@hotmail.com</dc:creator>
  <cp:keywords>Accessibility</cp:keywords>
  <cp:lastModifiedBy>An-Sofie Leenknecht</cp:lastModifiedBy>
  <cp:revision>61</cp:revision>
  <dcterms:created xsi:type="dcterms:W3CDTF">2019-03-25T10:17:14Z</dcterms:created>
  <dcterms:modified xsi:type="dcterms:W3CDTF">2023-06-05T13:17:25Z</dcterms:modified>
</cp:coreProperties>
</file>