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9.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Lst>
  <p:notesMasterIdLst>
    <p:notesMasterId r:id="rId36"/>
  </p:notesMasterIdLst>
  <p:sldIdLst>
    <p:sldId id="256" r:id="rId4"/>
    <p:sldId id="430" r:id="rId5"/>
    <p:sldId id="293" r:id="rId6"/>
    <p:sldId id="279" r:id="rId7"/>
    <p:sldId id="278" r:id="rId8"/>
    <p:sldId id="269" r:id="rId9"/>
    <p:sldId id="437" r:id="rId10"/>
    <p:sldId id="265" r:id="rId11"/>
    <p:sldId id="287" r:id="rId12"/>
    <p:sldId id="262" r:id="rId13"/>
    <p:sldId id="282" r:id="rId14"/>
    <p:sldId id="283" r:id="rId15"/>
    <p:sldId id="288" r:id="rId16"/>
    <p:sldId id="258" r:id="rId17"/>
    <p:sldId id="291" r:id="rId18"/>
    <p:sldId id="438" r:id="rId19"/>
    <p:sldId id="440" r:id="rId20"/>
    <p:sldId id="289" r:id="rId21"/>
    <p:sldId id="343" r:id="rId22"/>
    <p:sldId id="290" r:id="rId23"/>
    <p:sldId id="272" r:id="rId24"/>
    <p:sldId id="271" r:id="rId25"/>
    <p:sldId id="433" r:id="rId26"/>
    <p:sldId id="436" r:id="rId27"/>
    <p:sldId id="274" r:id="rId28"/>
    <p:sldId id="285" r:id="rId29"/>
    <p:sldId id="286" r:id="rId30"/>
    <p:sldId id="275" r:id="rId31"/>
    <p:sldId id="435" r:id="rId32"/>
    <p:sldId id="428" r:id="rId33"/>
    <p:sldId id="439" r:id="rId34"/>
    <p:sldId id="270"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2"/>
    <a:srgbClr val="0062AC"/>
    <a:srgbClr val="BBDC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1" autoAdjust="0"/>
    <p:restoredTop sz="80705" autoAdjust="0"/>
  </p:normalViewPr>
  <p:slideViewPr>
    <p:cSldViewPr snapToGrid="0">
      <p:cViewPr varScale="1">
        <p:scale>
          <a:sx n="58" d="100"/>
          <a:sy n="58" d="100"/>
        </p:scale>
        <p:origin x="420" y="66"/>
      </p:cViewPr>
      <p:guideLst>
        <p:guide orient="horz" pos="2160"/>
        <p:guide pos="3840"/>
      </p:guideLst>
    </p:cSldViewPr>
  </p:slideViewPr>
  <p:outlineViewPr>
    <p:cViewPr>
      <p:scale>
        <a:sx n="33" d="100"/>
        <a:sy n="33" d="100"/>
      </p:scale>
      <p:origin x="0" y="-920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3T18:00:02.6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3T18:00:07.49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1202,'1'-4,"0"0,0 0,0 0,0 1,1-1,-1 0,1 1,0-1,0 1,1 0,-1 0,1-1,3-2,39-35,-30 32,1 0,1 1,0 1,0 0,33-7,6-3,13-9,0-3,-3-3,106-67,-127 68,-2-1,-1-2,-1-2,-3-2,60-75,-75 81,0 2,2 0,1 2,2 1,0 1,2 1,0 2,40-23,77-43,-82 48,97-46,-14 27,-92 38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3T18:00:31.94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1078,'44'-3,"-1"-1,63-15,-23 3,-65 14,-1-2,0 0,0-1,0 0,0-1,-1-1,0-1,0-1,-1 0,0 0,25-22,2-6,2 3,83-51,106-37,-131 64,-70 39,1 0,45-18,-14 13,-2-4,86-50,-84 28,-55 41,0 0,1 1,0 1,1-1,-1 2,1-1,1 2,19-8,48-6,0 5,135-9,-154 18,-22 1,0-1,0-2,-1-2,0-2,-1-1,41-20,-63 24,0-1,-1-1,0 0,11-13,-15 14,0 1,0 0,1 0,0 1,0 0,1 1,0 0,13-5,-22 11,0-1,0 0,1 1,-1 0,0-1,1 1,-1 0,0 0,1 0,-1 0,0 1,0-1,1 1,-1-1,0 1,0 0,0 0,1 0,-1 0,0 0,0 0,-1 1,1-1,0 1,0-1,-1 1,1 0,-1-1,1 1,-1 0,0 0,0 0,0 0,0 0,1 3,8 23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3T18:00:38.03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0 171,'5'-1,"1"0,-1 0,0-1,0 0,0 0,0-1,0 1,0-1,0 0,-1 0,0 0,1-1,3-4,11-7,2-1,2 1,0 1,1 1,0 1,0 1,2 2,39-11,-53 17,-1 2,1-1,-1 1,1 1,-1 0,1 1,-1 0,1 0,-1 1,1 1,-1 0,0 1,0 0,-1 0,1 1,-1 1,0 0,0 0,16 15,-22-18,15 13,-1 1,26 32,-40-45,-1 0,0 0,0 0,-1 0,1 1,-1-1,0 1,0 0,0-1,-1 1,0 0,0 0,0 0,0 0,-1 0,0 1,0-1,0 0,-2 8,0-10,1 0,-1 0,0 0,0 0,0 0,0 0,0 0,0-1,-1 1,0-1,1 0,-1 0,0 0,0 0,0 0,0 0,0-1,-1 0,1 1,0-1,-1-1,-5 2,-9 1,0 0,0-2,-18 0,28-1,-227-5,195 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3T18:00:42.37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29 3,'299'0,"-362"-2,-61 1,112 2,1 0,-1 1,0 0,1 1,-1 0,1 1,-19 9,0 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3T18:00:44.45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3T18:00:46.06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256 144,'-58'2,"41"0,-1-1,1-1,-1 0,1-2,-1 0,-32-8,47 9,0 0,1 0,-1 0,0-1,1 1,-1-1,1 1,0-1,0 0,-1 0,1 0,1 0,-1 0,-3-5,4 6,1-1,-1 0,0 1,1-1,0 0,-1 1,1-1,0 0,0 1,0-1,0 0,0 0,0 1,1-1,-1 0,0 0,1 1,1-3,0 0,0 0,0 0,1 0,0 1,0-1,0 1,0 0,1 0,-1 0,1 0,-1 1,1-1,0 1,0 0,0 0,0 1,6-3,25-2,0 1,1 1,-1 2,1 1,39 5,-4-1,-66-3,8 0,-1 0,0 2,24 4,-35-6,1 0,-1 0,0 0,1 1,-1-1,0 1,0-1,1 1,-1-1,0 1,0-1,0 1,1 0,-1 0,0 0,0 0,-1 0,1 0,0 0,0 0,0 0,0 0,-1 0,1 0,-1 1,1-1,-1 0,1 0,-1 1,0-1,0 0,1 1,-1-1,0 0,0 1,0-1,0 0,-1 1,1-1,0 0,-1 1,1-1,-1 0,1 1,-1-1,-1 2,-3 5,0 1,-1-2,-1 1,-10 10,0 0,-3 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3T18:01:47.130"/>
    </inkml:context>
    <inkml:brush xml:id="br0">
      <inkml:brushProperty name="width" value="0.1" units="cm"/>
      <inkml:brushProperty name="height" value="0.1" units="cm"/>
      <inkml:brushProperty name="color" value="#E71224"/>
      <inkml:brushProperty name="ignorePressure" value="1"/>
    </inkml:brush>
  </inkml:definitions>
  <inkml:trace contextRef="#ctx0" brushRef="#br0">4223 305,'-39'-4,"-603"-37,514 41,1 5,0 6,-133 29,108-4,2 7,2 6,2 6,3 7,2 6,4 6,-186 133,186-104,4 5,6 6,4 6,6 5,6 4,-155 235,184-233,5 3,7 4,5 2,7 4,-42 157,73-195,4 1,5 1,5 1,5 0,4 0,5 1,30 212,-8-205,6-1,5-1,4-2,6-2,4-1,71 116,-44-104,4-4,6-2,5-5,187 179,-190-212,4-5,3-4,3-4,3-4,145 65,-103-66,2-7,2-6,236 44,-155-55,407 12,221-79,-507-4,402-92,-549 78,-2-8,-2-9,252-123,-222 70,-6-9,288-220,-278 164,374-387,-454 406,-8-7,222-351,-284 384,-6-4,-6-3,-7-2,74-269,-116 335,-4-1,-4-1,-4 0,-3-160,-11 170,-2 1,-4 0,-3 0,-3 2,-51-129,26 107,-3 1,-5 2,-4 3,-4 2,-3 3,-3 2,-4 4,-4 2,-2 4,-156-111,117 104,-3 6,-3 5,-3 5,-2 6,-3 5,-1 6,-232-47,136 54,-443-16,384 55,-334 44,387-12,2 11,1 9,4 10,2 10,-261 126,-59 79,69-4,467-272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3T20:41:55.868"/>
    </inkml:context>
    <inkml:brush xml:id="br0">
      <inkml:brushProperty name="width" value="0.1" units="cm"/>
      <inkml:brushProperty name="height" value="0.1" units="cm"/>
      <inkml:brushProperty name="color" value="#E71224"/>
      <inkml:brushProperty name="ignorePressure" value="1"/>
    </inkml:brush>
  </inkml:definitions>
  <inkml:trace contextRef="#ctx0" brushRef="#br0">4918 86,'-158'-31,"0"7,-2 7,0 6,0 8,-1 7,1 7,-301 60,263-21,3 8,-199 89,-350 226,581-274,4 7,5 7,5 6,-134 140,176-148,4 5,6 4,4 4,7 5,-100 195,145-235,4 2,3 2,5 1,4 1,4 1,4 1,4 1,5 0,5 128,9-122,4 1,6-2,3 0,5-1,5-1,3-2,6-1,78 149,-55-138,5-4,94 115,-104-152,4-3,2-2,134 103,-79-87,3-5,3-5,3-6,2-5,3-6,222 57,-79-47,3-12,374 20,-404-57,256-20,-331-7,-1-7,226-59,-203 26,-2-9,-3-8,-4-9,-3-7,-4-8,-5-8,-4-7,276-237,-228 143,-8-9,-11-8,-9-10,-10-7,192-339,-272 403,84-205,-152 304,-3-1,-4-1,-4-2,-2 0,11-133,-28 168,-1 0,-3 0,-1 0,-2 0,-3 1,-1 0,-2 1,-1 0,-30-61,15 50,-2 0,-2 2,-2 2,-2 1,-3 2,-65-62,13 28,-4 4,-3 4,-2 4,-4 4,-2 6,-3 3,-212-72,173 81,-2 6,-2 7,-1 7,-2 6,-266 1,237 28,0 8,2 8,1 8,1 8,-274 101,211-49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B6C69-F9C8-476A-A22F-04F238FB09DF}" type="datetimeFigureOut">
              <a:rPr lang="en-GB" smtClean="0"/>
              <a:t>27/03/2023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637DA-ECFF-4E30-8019-BCDA5E2DDEE1}" type="slidenum">
              <a:rPr lang="en-GB" smtClean="0"/>
              <a:t>‹#›</a:t>
            </a:fld>
            <a:endParaRPr lang="en-GB"/>
          </a:p>
        </p:txBody>
      </p:sp>
    </p:spTree>
    <p:extLst>
      <p:ext uri="{BB962C8B-B14F-4D97-AF65-F5344CB8AC3E}">
        <p14:creationId xmlns:p14="http://schemas.microsoft.com/office/powerpoint/2010/main" val="72841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edf-feph.org/"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edf-feph.or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5400" dirty="0">
                <a:latin typeface="Arial" panose="020B0604020202020204" pitchFamily="34" charset="0"/>
                <a:cs typeface="Arial" panose="020B0604020202020204" pitchFamily="34" charset="0"/>
              </a:rPr>
              <a:t>Accessibility training</a:t>
            </a:r>
            <a:br>
              <a:rPr lang="fr-BE" sz="5400" dirty="0">
                <a:latin typeface="Arial" panose="020B0604020202020204" pitchFamily="34" charset="0"/>
                <a:cs typeface="Arial" panose="020B0604020202020204" pitchFamily="34" charset="0"/>
              </a:rPr>
            </a:br>
            <a:r>
              <a:rPr lang="fr-BE" sz="4000" dirty="0">
                <a:latin typeface="Arial" panose="020B0604020202020204" pitchFamily="34" charset="0"/>
                <a:cs typeface="Arial" panose="020B0604020202020204" pitchFamily="34" charset="0"/>
              </a:rPr>
              <a:t>How to </a:t>
            </a:r>
            <a:r>
              <a:rPr lang="fr-BE" sz="4000" dirty="0" err="1">
                <a:latin typeface="Arial" panose="020B0604020202020204" pitchFamily="34" charset="0"/>
                <a:cs typeface="Arial" panose="020B0604020202020204" pitchFamily="34" charset="0"/>
              </a:rPr>
              <a:t>make</a:t>
            </a:r>
            <a:r>
              <a:rPr lang="fr-BE" sz="4000" dirty="0">
                <a:latin typeface="Arial" panose="020B0604020202020204" pitchFamily="34" charset="0"/>
                <a:cs typeface="Arial" panose="020B0604020202020204" pitchFamily="34" charset="0"/>
              </a:rPr>
              <a:t> digital </a:t>
            </a:r>
            <a:r>
              <a:rPr lang="fr-BE" sz="4000" dirty="0" err="1">
                <a:latin typeface="Arial" panose="020B0604020202020204" pitchFamily="34" charset="0"/>
                <a:cs typeface="Arial" panose="020B0604020202020204" pitchFamily="34" charset="0"/>
              </a:rPr>
              <a:t>materials</a:t>
            </a:r>
            <a:r>
              <a:rPr lang="fr-BE" sz="4000" dirty="0">
                <a:latin typeface="Arial" panose="020B0604020202020204" pitchFamily="34" charset="0"/>
                <a:cs typeface="Arial" panose="020B0604020202020204" pitchFamily="34" charset="0"/>
              </a:rPr>
              <a:t> accessible </a:t>
            </a:r>
            <a:endParaRPr kumimoji="0" lang="en-US" sz="40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endParaRPr>
          </a:p>
          <a:p>
            <a:r>
              <a:rPr kumimoji="0" lang="en-US" sz="40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Loredana Dicsi, Membership, Internal Communication &amp; Youth</a:t>
            </a:r>
          </a:p>
          <a:p>
            <a:r>
              <a:rPr kumimoji="0" lang="en-US" sz="40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Roberta Lulli, project officer </a:t>
            </a:r>
            <a:endParaRPr lang="en-GB" baseline="0" dirty="0"/>
          </a:p>
        </p:txBody>
      </p:sp>
      <p:sp>
        <p:nvSpPr>
          <p:cNvPr id="4" name="Slide Number Placeholder 3"/>
          <p:cNvSpPr>
            <a:spLocks noGrp="1"/>
          </p:cNvSpPr>
          <p:nvPr>
            <p:ph type="sldNum" sz="quarter" idx="10"/>
          </p:nvPr>
        </p:nvSpPr>
        <p:spPr/>
        <p:txBody>
          <a:bodyPr/>
          <a:lstStyle/>
          <a:p>
            <a:fld id="{6C3637DA-ECFF-4E30-8019-BCDA5E2DDEE1}" type="slidenum">
              <a:rPr lang="en-GB" smtClean="0"/>
              <a:t>1</a:t>
            </a:fld>
            <a:endParaRPr lang="en-GB"/>
          </a:p>
        </p:txBody>
      </p:sp>
    </p:spTree>
    <p:extLst>
      <p:ext uri="{BB962C8B-B14F-4D97-AF65-F5344CB8AC3E}">
        <p14:creationId xmlns:p14="http://schemas.microsoft.com/office/powerpoint/2010/main" val="161077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Headings provide the organization of the content within the document. </a:t>
            </a: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 good heading structure is often the most important accessibility consideration in Word documents. </a:t>
            </a: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Screen readers give users the ability to navigate a document using headings as long as the headings are organized properly.</a:t>
            </a:r>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10</a:t>
            </a:fld>
            <a:endParaRPr lang="en-GB"/>
          </a:p>
        </p:txBody>
      </p:sp>
    </p:spTree>
    <p:extLst>
      <p:ext uri="{BB962C8B-B14F-4D97-AF65-F5344CB8AC3E}">
        <p14:creationId xmlns:p14="http://schemas.microsoft.com/office/powerpoint/2010/main" val="1988805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most important heading is the Heading 1 usually the title and is used only once. This is followed by a Heading 2 then nested within a Heading 2 will be a Heading 3 and nested with a Heading 3 a Heading 4.</a:t>
            </a:r>
          </a:p>
          <a:p>
            <a:r>
              <a:rPr lang="en-US" dirty="0"/>
              <a:t>People using screen readers need to have text formatted in certain ways in order to easily navigate content. Think of headings as an outline or table of contents that will help screen reader users understand the structure of the document and quickly find information. Heading structure allows screen reader users to easily search for sections and jump directly to specific content without having to listen to the entire document each time.</a:t>
            </a:r>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11</a:t>
            </a:fld>
            <a:endParaRPr lang="en-GB"/>
          </a:p>
        </p:txBody>
      </p:sp>
    </p:spTree>
    <p:extLst>
      <p:ext uri="{BB962C8B-B14F-4D97-AF65-F5344CB8AC3E}">
        <p14:creationId xmlns:p14="http://schemas.microsoft.com/office/powerpoint/2010/main" val="243867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to verify headings </a:t>
            </a:r>
          </a:p>
          <a:p>
            <a:r>
              <a:rPr lang="en-US" dirty="0"/>
              <a:t>Every heading in a document can be verified using the Navigation Pane, located in the Show group on the View tab of the Ribbon.</a:t>
            </a:r>
          </a:p>
          <a:p>
            <a:r>
              <a:rPr lang="en-US" dirty="0"/>
              <a:t>This pane also allows users to navigate to any section of the document by clicking on the corresponding heading.</a:t>
            </a:r>
          </a:p>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12</a:t>
            </a:fld>
            <a:endParaRPr lang="en-GB"/>
          </a:p>
        </p:txBody>
      </p:sp>
    </p:spTree>
    <p:extLst>
      <p:ext uri="{BB962C8B-B14F-4D97-AF65-F5344CB8AC3E}">
        <p14:creationId xmlns:p14="http://schemas.microsoft.com/office/powerpoint/2010/main" val="1198543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 spacing impacts readability. If text is tightly packed together, it’s harder to read. Audience members living with cognitive disability and/or visual impairment might well have difficulty reading tightly packed lines of text.</a:t>
            </a:r>
          </a:p>
          <a:p>
            <a:endParaRPr lang="en-US" dirty="0"/>
          </a:p>
          <a:p>
            <a:r>
              <a:rPr lang="en-US" dirty="0"/>
              <a:t>For accessibility purposes, it’s best to increase line spacing so lines of text are less tightly packed and easier to read.</a:t>
            </a:r>
          </a:p>
          <a:p>
            <a:r>
              <a:rPr lang="en-US" dirty="0"/>
              <a:t>If text is justified, it opens gaps between words which are described as ‘text rivers’ or a ‘rivers of white’. These spaces can make the text harder to read.</a:t>
            </a:r>
          </a:p>
          <a:p>
            <a:r>
              <a:rPr lang="en-US" dirty="0"/>
              <a:t>Lines of text can be too far spaced also, this can appear disjointed. Line spacing of 1.5 (minimum) or 2 is good practice.</a:t>
            </a:r>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13</a:t>
            </a:fld>
            <a:endParaRPr lang="en-GB"/>
          </a:p>
        </p:txBody>
      </p:sp>
    </p:spTree>
    <p:extLst>
      <p:ext uri="{BB962C8B-B14F-4D97-AF65-F5344CB8AC3E}">
        <p14:creationId xmlns:p14="http://schemas.microsoft.com/office/powerpoint/2010/main" val="3183898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kumimoji="0" lang="fr-BE" sz="44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rPr>
              <a:t>Colors</a:t>
            </a:r>
            <a:r>
              <a:rPr kumimoji="0" lang="fr-BE" sz="4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 </a:t>
            </a:r>
            <a:r>
              <a:rPr kumimoji="0" lang="fr-BE" sz="4400" b="1" i="0" u="none" strike="noStrike" kern="1200" cap="none" spc="0" normalizeH="0" baseline="0" noProof="0" dirty="0" err="1">
                <a:ln>
                  <a:noFill/>
                </a:ln>
                <a:solidFill>
                  <a:srgbClr val="0070C0"/>
                </a:solidFill>
                <a:effectLst/>
                <a:uLnTx/>
                <a:uFillTx/>
                <a:latin typeface="Verdana" panose="020B0604030504040204" pitchFamily="34" charset="0"/>
                <a:ea typeface="Verdana" panose="020B0604030504040204" pitchFamily="34" charset="0"/>
              </a:rPr>
              <a:t>Contrast</a:t>
            </a:r>
            <a:r>
              <a:rPr kumimoji="0" lang="fr-BE" sz="4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 </a:t>
            </a:r>
            <a:endParaRPr lang="en-US" dirty="0"/>
          </a:p>
          <a:p>
            <a:pPr marL="171450" indent="-171450">
              <a:buFont typeface="Arial" panose="020B0604020202020204" pitchFamily="34" charset="0"/>
              <a:buChar char="•"/>
            </a:pPr>
            <a:r>
              <a:rPr lang="en-US" dirty="0"/>
              <a:t>Text has adequate contrast to background (e.g. black and white)</a:t>
            </a:r>
          </a:p>
          <a:p>
            <a:pPr marL="171450" indent="-171450">
              <a:buFont typeface="Arial" panose="020B0604020202020204" pitchFamily="34" charset="0"/>
              <a:buChar char="•"/>
            </a:pPr>
            <a:r>
              <a:rPr lang="en-US" dirty="0"/>
              <a:t>Text and background colors have a contrast ratio of at least 4.5:1 (large text that is ≥14 point and bold or ≥18 point can have a ratio of 3:1).</a:t>
            </a:r>
          </a:p>
          <a:p>
            <a:pPr marL="171450" indent="-171450">
              <a:buFont typeface="Arial" panose="020B0604020202020204" pitchFamily="34" charset="0"/>
              <a:buChar char="•"/>
            </a:pPr>
            <a:r>
              <a:rPr lang="en-US" dirty="0"/>
              <a:t>This is 4.5:1 the minimum required by WCAG.</a:t>
            </a:r>
          </a:p>
          <a:p>
            <a:endParaRPr lang="en-GB" dirty="0"/>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14</a:t>
            </a:fld>
            <a:endParaRPr lang="en-GB"/>
          </a:p>
        </p:txBody>
      </p:sp>
    </p:spTree>
    <p:extLst>
      <p:ext uri="{BB962C8B-B14F-4D97-AF65-F5344CB8AC3E}">
        <p14:creationId xmlns:p14="http://schemas.microsoft.com/office/powerpoint/2010/main" val="3948649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and Poor high Contrasting </a:t>
            </a:r>
            <a:r>
              <a:rPr lang="en-GB" dirty="0" err="1"/>
              <a:t>Colors</a:t>
            </a:r>
            <a:r>
              <a:rPr lang="en-GB" dirty="0"/>
              <a:t> example </a:t>
            </a:r>
          </a:p>
        </p:txBody>
      </p:sp>
      <p:sp>
        <p:nvSpPr>
          <p:cNvPr id="4" name="Slide Number Placeholder 3"/>
          <p:cNvSpPr>
            <a:spLocks noGrp="1"/>
          </p:cNvSpPr>
          <p:nvPr>
            <p:ph type="sldNum" sz="quarter" idx="5"/>
          </p:nvPr>
        </p:nvSpPr>
        <p:spPr/>
        <p:txBody>
          <a:bodyPr/>
          <a:lstStyle/>
          <a:p>
            <a:fld id="{6C3637DA-ECFF-4E30-8019-BCDA5E2DDEE1}" type="slidenum">
              <a:rPr lang="en-GB" smtClean="0"/>
              <a:t>15</a:t>
            </a:fld>
            <a:endParaRPr lang="en-GB"/>
          </a:p>
        </p:txBody>
      </p:sp>
    </p:spTree>
    <p:extLst>
      <p:ext uri="{BB962C8B-B14F-4D97-AF65-F5344CB8AC3E}">
        <p14:creationId xmlns:p14="http://schemas.microsoft.com/office/powerpoint/2010/main" val="3895345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 text (alternative text) describes an image, provides a textual alternative to non-text content.</a:t>
            </a:r>
          </a:p>
          <a:p>
            <a:r>
              <a:rPr lang="en-US" dirty="0"/>
              <a:t>When a screen reader encounters an image in a Word document, the alternative text will be read out to the user, helping them understand what's going on in the image.</a:t>
            </a:r>
          </a:p>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18</a:t>
            </a:fld>
            <a:endParaRPr lang="en-GB"/>
          </a:p>
        </p:txBody>
      </p:sp>
    </p:spTree>
    <p:extLst>
      <p:ext uri="{BB962C8B-B14F-4D97-AF65-F5344CB8AC3E}">
        <p14:creationId xmlns:p14="http://schemas.microsoft.com/office/powerpoint/2010/main" val="1107993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and Alt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C00000"/>
                </a:solidFill>
              </a:rPr>
              <a:t>Alt text: </a:t>
            </a:r>
            <a:r>
              <a:rPr lang="en-US" sz="1200" dirty="0"/>
              <a:t>Access City Award 2020. A guide dog. The hashtag #EUAccessCity and the European Commission logo</a:t>
            </a:r>
            <a:endParaRPr lang="en-GB" dirty="0"/>
          </a:p>
          <a:p>
            <a:pPr marL="171450" indent="-171450">
              <a:buFont typeface="Arial" panose="020B0604020202020204" pitchFamily="34" charset="0"/>
              <a:buChar char="•"/>
            </a:pPr>
            <a:r>
              <a:rPr lang="en-US" dirty="0"/>
              <a:t>Add the Alternative Text (including text in the image) and copy it into the notes</a:t>
            </a:r>
          </a:p>
          <a:p>
            <a:pPr marL="171450" indent="-171450">
              <a:buFont typeface="Arial" panose="020B0604020202020204" pitchFamily="34" charset="0"/>
              <a:buChar char="•"/>
            </a:pPr>
            <a:r>
              <a:rPr lang="en-US" dirty="0"/>
              <a:t>Do not overlap the image with other elements</a:t>
            </a:r>
          </a:p>
          <a:p>
            <a:pPr marL="171450" indent="-171450">
              <a:buFont typeface="Arial" panose="020B0604020202020204" pitchFamily="34" charset="0"/>
              <a:buChar char="•"/>
            </a:pPr>
            <a:r>
              <a:rPr lang="en-US" dirty="0"/>
              <a:t>Verbally describe all meaningful visual content</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3637DA-ECFF-4E30-8019-BCDA5E2DD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9053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add Alt Text </a:t>
            </a: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Right-click the picture</a:t>
            </a: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Click on Edit Alt Text</a:t>
            </a: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In the "Description" field, enter a description of the image.</a:t>
            </a:r>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20</a:t>
            </a:fld>
            <a:endParaRPr lang="en-GB"/>
          </a:p>
        </p:txBody>
      </p:sp>
    </p:spTree>
    <p:extLst>
      <p:ext uri="{BB962C8B-B14F-4D97-AF65-F5344CB8AC3E}">
        <p14:creationId xmlns:p14="http://schemas.microsoft.com/office/powerpoint/2010/main" val="2092978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sz="4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How to write effective Alt Text</a:t>
            </a: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Be specific, and succinct. </a:t>
            </a: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Describe the content of the image</a:t>
            </a: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Never start with “Image of …” or “Picture of …” </a:t>
            </a: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Use keywords </a:t>
            </a: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Include text that's part of the image.</a:t>
            </a: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Don't add alt text to 'decorative' images</a:t>
            </a:r>
            <a:endParaRPr lang="en-US" dirty="0"/>
          </a:p>
        </p:txBody>
      </p:sp>
      <p:sp>
        <p:nvSpPr>
          <p:cNvPr id="4" name="Slide Number Placeholder 3"/>
          <p:cNvSpPr>
            <a:spLocks noGrp="1"/>
          </p:cNvSpPr>
          <p:nvPr>
            <p:ph type="sldNum" sz="quarter" idx="5"/>
          </p:nvPr>
        </p:nvSpPr>
        <p:spPr/>
        <p:txBody>
          <a:bodyPr/>
          <a:lstStyle/>
          <a:p>
            <a:fld id="{6C3637DA-ECFF-4E30-8019-BCDA5E2DDEE1}" type="slidenum">
              <a:rPr lang="en-GB" smtClean="0"/>
              <a:t>21</a:t>
            </a:fld>
            <a:endParaRPr lang="en-GB"/>
          </a:p>
        </p:txBody>
      </p:sp>
    </p:spTree>
    <p:extLst>
      <p:ext uri="{BB962C8B-B14F-4D97-AF65-F5344CB8AC3E}">
        <p14:creationId xmlns:p14="http://schemas.microsoft.com/office/powerpoint/2010/main" val="2448082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defTabSz="457200" eaLnBrk="0" fontAlgn="base" hangingPunct="0">
              <a:lnSpc>
                <a:spcPct val="150000"/>
              </a:lnSpc>
              <a:spcBef>
                <a:spcPts val="662"/>
              </a:spcBef>
              <a:spcAft>
                <a:spcPts val="662"/>
              </a:spcAft>
              <a:buNone/>
              <a:defRPr/>
            </a:pPr>
            <a:r>
              <a:rPr lang="en-GB" b="1" dirty="0"/>
              <a:t>Practical information </a:t>
            </a:r>
          </a:p>
          <a:p>
            <a:pPr marL="228600" marR="0" lvl="0" indent="-228600" algn="l" defTabSz="457200" rtl="0" eaLnBrk="0" fontAlgn="base" latinLnBrk="0" hangingPunct="0">
              <a:lnSpc>
                <a:spcPct val="150000"/>
              </a:lnSpc>
              <a:spcBef>
                <a:spcPts val="662"/>
              </a:spcBef>
              <a:spcAft>
                <a:spcPts val="662"/>
              </a:spcAft>
              <a:buClr>
                <a:srgbClr val="0070C0"/>
              </a:buClr>
              <a:buSzTx/>
              <a:buFont typeface="Arial" panose="020B0604020202020204" pitchFamily="34" charset="0"/>
              <a:buChar char="•"/>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Zoom provides automatic captions </a:t>
            </a:r>
          </a:p>
          <a:p>
            <a:pPr marL="228600" marR="0" lvl="0" indent="-228600" algn="l" defTabSz="457200" rtl="0" eaLnBrk="0" fontAlgn="base" latinLnBrk="0" hangingPunct="0">
              <a:lnSpc>
                <a:spcPct val="150000"/>
              </a:lnSpc>
              <a:spcBef>
                <a:spcPts val="662"/>
              </a:spcBef>
              <a:spcAft>
                <a:spcPts val="662"/>
              </a:spcAft>
              <a:buClr>
                <a:srgbClr val="0070C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For content questions please use the chat box or raise your hand</a:t>
            </a:r>
          </a:p>
          <a:p>
            <a:pPr marL="228600" marR="0" lvl="0" indent="-228600" algn="l" defTabSz="457200" rtl="0" eaLnBrk="0" fontAlgn="base" latinLnBrk="0" hangingPunct="0">
              <a:lnSpc>
                <a:spcPct val="150000"/>
              </a:lnSpc>
              <a:spcBef>
                <a:spcPts val="662"/>
              </a:spcBef>
              <a:spcAft>
                <a:spcPts val="662"/>
              </a:spcAft>
              <a:buClr>
                <a:srgbClr val="0070C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Let’s have a discussion</a:t>
            </a:r>
          </a:p>
          <a:p>
            <a:pPr marL="228600" marR="0" lvl="0" indent="-228600" algn="l" defTabSz="457200" rtl="0" eaLnBrk="0" fontAlgn="base" latinLnBrk="0" hangingPunct="0">
              <a:lnSpc>
                <a:spcPct val="150000"/>
              </a:lnSpc>
              <a:spcBef>
                <a:spcPts val="662"/>
              </a:spcBef>
              <a:spcAft>
                <a:spcPts val="662"/>
              </a:spcAft>
              <a:buClr>
                <a:srgbClr val="0070C0"/>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A77B3"/>
                </a:solidFill>
                <a:effectLst/>
                <a:uLnTx/>
                <a:uFillTx/>
                <a:latin typeface="Arial" panose="020B0604020202020204" pitchFamily="34" charset="0"/>
                <a:ea typeface="Verdana" panose="020B0604030504040204" pitchFamily="34" charset="0"/>
                <a:cs typeface="Arial" panose="020B0604020202020204" pitchFamily="34" charset="0"/>
              </a:rPr>
              <a:t>Right to make mistake,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all questions are valid!</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lvl="0" indent="0" defTabSz="457200" eaLnBrk="0" fontAlgn="base" hangingPunct="0">
              <a:lnSpc>
                <a:spcPct val="150000"/>
              </a:lnSpc>
              <a:spcBef>
                <a:spcPts val="662"/>
              </a:spcBef>
              <a:spcAft>
                <a:spcPts val="662"/>
              </a:spcAft>
              <a:buNone/>
              <a:defRPr/>
            </a:pPr>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2</a:t>
            </a:fld>
            <a:endParaRPr lang="en-GB"/>
          </a:p>
        </p:txBody>
      </p:sp>
    </p:spTree>
    <p:extLst>
      <p:ext uri="{BB962C8B-B14F-4D97-AF65-F5344CB8AC3E}">
        <p14:creationId xmlns:p14="http://schemas.microsoft.com/office/powerpoint/2010/main" val="2104112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it-IT" sz="4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Hyperlinks</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Make your links unique and descriptive names. </a:t>
            </a:r>
            <a:endParaRPr kumimoji="0" lang="en-GB"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1351AD"/>
                </a:solidFill>
                <a:effectLst/>
                <a:uLnTx/>
                <a:uFillTx/>
                <a:latin typeface="Verdana" panose="020B0604030504040204" pitchFamily="34" charset="0"/>
                <a:ea typeface="Verdana" panose="020B0604030504040204" pitchFamily="34" charset="0"/>
                <a:cs typeface="Arial" panose="020B0604020202020204" pitchFamily="34" charset="0"/>
              </a:rPr>
              <a:t>Keep</a:t>
            </a:r>
            <a:r>
              <a:rPr kumimoji="0" lang="en-GB"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it concise and clear</a:t>
            </a: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1351AD"/>
                </a:solidFill>
                <a:effectLst/>
                <a:uLnTx/>
                <a:uFillTx/>
                <a:latin typeface="Verdana" panose="020B0604030504040204" pitchFamily="34" charset="0"/>
                <a:ea typeface="Verdana" panose="020B0604030504040204" pitchFamily="34" charset="0"/>
                <a:cs typeface="Arial" panose="020B0604020202020204" pitchFamily="34" charset="0"/>
              </a:rPr>
              <a:t>Should</a:t>
            </a:r>
            <a:r>
              <a:rPr kumimoji="0" lang="en-GB"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be visual distinct (</a:t>
            </a:r>
            <a:r>
              <a:rPr kumimoji="0" lang="en-GB" sz="22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Arial" panose="020B0604020202020204" pitchFamily="34" charset="0"/>
              </a:rPr>
              <a:t>blue</a:t>
            </a:r>
            <a:r>
              <a:rPr kumimoji="0" lang="en-GB"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and </a:t>
            </a:r>
            <a:r>
              <a:rPr kumimoji="0" lang="en-GB" sz="22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underlined</a:t>
            </a:r>
            <a:r>
              <a:rPr kumimoji="0" lang="en-GB"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n-GB"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Arial" panose="020B0604020202020204" pitchFamily="34" charset="0"/>
              </a:rPr>
              <a:t>Avoid words</a:t>
            </a:r>
            <a:r>
              <a:rPr kumimoji="0" lang="en-GB"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Click here; Read more; Learn more, More info</a:t>
            </a: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Arial" panose="020B0604020202020204" pitchFamily="34" charset="0"/>
              </a:rPr>
              <a:t>Avoid the word </a:t>
            </a:r>
            <a:r>
              <a:rPr kumimoji="0" lang="en-GB"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“Link” in your link and naked URL:</a:t>
            </a:r>
            <a:endParaRPr kumimoji="0" lang="en-GB" sz="2200" b="0" i="0" u="none" strike="noStrike" kern="12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ts val="1000"/>
              </a:spcBef>
              <a:spcAft>
                <a:spcPts val="800"/>
              </a:spcAft>
              <a:buClrTx/>
              <a:buSzTx/>
              <a:buFont typeface="Arial" panose="020B0604020202020204" pitchFamily="34" charset="0"/>
              <a:buNone/>
              <a:tabLst/>
              <a:defRPr/>
            </a:pPr>
            <a:r>
              <a:rPr kumimoji="0" lang="en-GB" sz="2200" b="0" i="0" u="none" strike="noStrike" kern="12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rPr>
              <a:t>Link to </a:t>
            </a:r>
            <a:r>
              <a:rPr kumimoji="0" lang="en-GB" sz="2200" b="0" i="0" u="sng" strike="noStrike" kern="1200" cap="none" spc="0" normalizeH="0" baseline="0" noProof="0" dirty="0">
                <a:ln>
                  <a:noFill/>
                </a:ln>
                <a:solidFill>
                  <a:srgbClr val="0563C1"/>
                </a:solidFill>
                <a:effectLst/>
                <a:uLnTx/>
                <a:uFillTx/>
                <a:latin typeface="Verdana" panose="020B0604030504040204" pitchFamily="34" charset="0"/>
                <a:ea typeface="Calibri" panose="020F0502020204030204" pitchFamily="34" charset="0"/>
                <a:cs typeface="Arial" panose="020B0604020202020204" pitchFamily="34" charset="0"/>
                <a:hlinkClick r:id="rId3"/>
              </a:rPr>
              <a:t>https://www.edf-feph.org/</a:t>
            </a:r>
            <a:r>
              <a:rPr kumimoji="0" lang="en-GB" sz="2200" b="0" i="0" u="none" strike="noStrike" kern="12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0" i="0" u="none" strike="noStrike" kern="12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rPr>
              <a:t>Do not capitalize links: </a:t>
            </a:r>
            <a:r>
              <a:rPr kumimoji="0" lang="en-GB" sz="2200" b="0" i="0" u="sng" strike="noStrike" kern="1200" cap="none" spc="0" normalizeH="0" baseline="0" noProof="0" dirty="0">
                <a:ln>
                  <a:noFill/>
                </a:ln>
                <a:solidFill>
                  <a:srgbClr val="0563C1"/>
                </a:solidFill>
                <a:effectLst/>
                <a:uLnTx/>
                <a:uFillTx/>
                <a:latin typeface="Verdana" panose="020B0604030504040204" pitchFamily="34" charset="0"/>
                <a:ea typeface="Calibri" panose="020F0502020204030204" pitchFamily="34" charset="0"/>
                <a:cs typeface="Arial" panose="020B0604020202020204" pitchFamily="34" charset="0"/>
                <a:hlinkClick r:id="rId4"/>
              </a:rPr>
              <a:t>WWW.EDF-FEPH.ORG</a:t>
            </a:r>
            <a:endParaRPr kumimoji="0" lang="en-GB"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22</a:t>
            </a:fld>
            <a:endParaRPr lang="en-GB"/>
          </a:p>
        </p:txBody>
      </p:sp>
    </p:spTree>
    <p:extLst>
      <p:ext uri="{BB962C8B-B14F-4D97-AF65-F5344CB8AC3E}">
        <p14:creationId xmlns:p14="http://schemas.microsoft.com/office/powerpoint/2010/main" val="2968016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Tables</a:t>
            </a:r>
          </a:p>
          <a:p>
            <a:endParaRPr lang="en-GB" b="1" dirty="0"/>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C00000"/>
                </a:solidFill>
                <a:effectLst/>
                <a:uLnTx/>
                <a:uFillTx/>
                <a:latin typeface="Arial" panose="020B0604020202020204" pitchFamily="34" charset="0"/>
                <a:ea typeface="Verdana" panose="020B0604030504040204" pitchFamily="34" charset="0"/>
                <a:cs typeface="Arial" panose="020B0604020202020204" pitchFamily="34" charset="0"/>
              </a:rPr>
              <a:t>Steps to creating accessible Tables</a:t>
            </a: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srgbClr val="C00000"/>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1. In the Ribbon, select Insert tab, then select Table.</a:t>
            </a: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2.  Select the number of rows and columns by highlighting the boxes on the grid.</a:t>
            </a: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3. Title your table using the caption tool.</a:t>
            </a: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In the Ribbon, select References tab, then select Insert Caption.</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In the popup window, type the title of the table in the Caption textbox.</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In the Label textbox, select Table. Then select OK.</a:t>
            </a:r>
          </a:p>
          <a:p>
            <a:endParaRPr lang="fr-BE" b="1" dirty="0"/>
          </a:p>
        </p:txBody>
      </p:sp>
      <p:sp>
        <p:nvSpPr>
          <p:cNvPr id="4" name="Slide Number Placeholder 3"/>
          <p:cNvSpPr>
            <a:spLocks noGrp="1"/>
          </p:cNvSpPr>
          <p:nvPr>
            <p:ph type="sldNum" sz="quarter" idx="5"/>
          </p:nvPr>
        </p:nvSpPr>
        <p:spPr/>
        <p:txBody>
          <a:bodyPr/>
          <a:lstStyle/>
          <a:p>
            <a:fld id="{6C3637DA-ECFF-4E30-8019-BCDA5E2DDEE1}" type="slidenum">
              <a:rPr lang="en-GB" smtClean="0"/>
              <a:t>23</a:t>
            </a:fld>
            <a:endParaRPr lang="en-GB"/>
          </a:p>
        </p:txBody>
      </p:sp>
    </p:spTree>
    <p:extLst>
      <p:ext uri="{BB962C8B-B14F-4D97-AF65-F5344CB8AC3E}">
        <p14:creationId xmlns:p14="http://schemas.microsoft.com/office/powerpoint/2010/main" val="41100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5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Things</a:t>
            </a:r>
            <a:r>
              <a:rPr kumimoji="0" lang="en-US" sz="4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 you should NOT do</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p>
            <a:pPr marL="228600" marR="0" lvl="0" indent="-228600" algn="l" defTabSz="914400" rtl="0" eaLnBrk="1" fontAlgn="base" latinLnBrk="0" hangingPunct="1">
              <a:lnSpc>
                <a:spcPct val="15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p>
            <a:pPr marL="228600" marR="0" lvl="0" indent="-228600" algn="l" defTabSz="914400" rtl="0" eaLnBrk="1" fontAlgn="base" latinLnBrk="0" hangingPunct="1">
              <a:lnSpc>
                <a:spcPct val="15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Do not create your table using the Draw Table Tool. </a:t>
            </a:r>
          </a:p>
          <a:p>
            <a:pPr marL="228600" marR="0" lvl="0" indent="-228600" algn="l" defTabSz="914400" rtl="0" eaLnBrk="1" fontAlgn="base" latinLnBrk="0" hangingPunct="1">
              <a:lnSpc>
                <a:spcPct val="15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Do not create page layouts with tables.</a:t>
            </a:r>
          </a:p>
          <a:p>
            <a:pPr marL="228600" marR="0" lvl="0" indent="-228600" algn="l" defTabSz="914400" rtl="0" eaLnBrk="1" fontAlgn="base" latinLnBrk="0" hangingPunct="1">
              <a:lnSpc>
                <a:spcPct val="15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Do not merge or split cells.</a:t>
            </a:r>
          </a:p>
          <a:p>
            <a:pPr marL="228600" marR="0" lvl="0" indent="-228600" algn="l" defTabSz="914400" rtl="0" eaLnBrk="1" fontAlgn="base" latinLnBrk="0" hangingPunct="1">
              <a:lnSpc>
                <a:spcPct val="15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Do not control spacing in your table with blank rows or columns.  Adjust line spacing instead.</a:t>
            </a:r>
          </a:p>
          <a:p>
            <a:endParaRPr lang="fr-BE" dirty="0"/>
          </a:p>
        </p:txBody>
      </p:sp>
      <p:sp>
        <p:nvSpPr>
          <p:cNvPr id="4" name="Slide Number Placeholder 3"/>
          <p:cNvSpPr>
            <a:spLocks noGrp="1"/>
          </p:cNvSpPr>
          <p:nvPr>
            <p:ph type="sldNum" sz="quarter" idx="5"/>
          </p:nvPr>
        </p:nvSpPr>
        <p:spPr/>
        <p:txBody>
          <a:bodyPr/>
          <a:lstStyle/>
          <a:p>
            <a:fld id="{6C3637DA-ECFF-4E30-8019-BCDA5E2DDEE1}" type="slidenum">
              <a:rPr lang="en-GB" smtClean="0"/>
              <a:t>24</a:t>
            </a:fld>
            <a:endParaRPr lang="en-GB"/>
          </a:p>
        </p:txBody>
      </p:sp>
    </p:spTree>
    <p:extLst>
      <p:ext uri="{BB962C8B-B14F-4D97-AF65-F5344CB8AC3E}">
        <p14:creationId xmlns:p14="http://schemas.microsoft.com/office/powerpoint/2010/main" val="1588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accessibility button is on the Review tab</a:t>
            </a:r>
          </a:p>
          <a:p>
            <a:r>
              <a:rPr lang="en-US" dirty="0"/>
              <a:t>Don't see Accessibility Checker?</a:t>
            </a:r>
          </a:p>
          <a:p>
            <a:r>
              <a:rPr lang="en-US" dirty="0"/>
              <a:t>If you don't see the Check Accessibility button on the Review tab, follow these steps</a:t>
            </a:r>
          </a:p>
          <a:p>
            <a:endParaRPr lang="en-US" dirty="0"/>
          </a:p>
          <a:p>
            <a:r>
              <a:rPr lang="en-US" dirty="0"/>
              <a:t>Select File &gt; Info.</a:t>
            </a:r>
          </a:p>
          <a:p>
            <a:endParaRPr lang="en-US" dirty="0"/>
          </a:p>
          <a:p>
            <a:r>
              <a:rPr lang="en-US" dirty="0"/>
              <a:t>Select the Check for Issues button.</a:t>
            </a:r>
          </a:p>
          <a:p>
            <a:r>
              <a:rPr lang="en-US" dirty="0"/>
              <a:t>It’s a great way to learn.</a:t>
            </a:r>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25</a:t>
            </a:fld>
            <a:endParaRPr lang="en-GB"/>
          </a:p>
        </p:txBody>
      </p:sp>
    </p:spTree>
    <p:extLst>
      <p:ext uri="{BB962C8B-B14F-4D97-AF65-F5344CB8AC3E}">
        <p14:creationId xmlns:p14="http://schemas.microsoft.com/office/powerpoint/2010/main" val="3490220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Microsoft Word’s built-in accessibility checker won’t catch everything. It doesn’t fix problems for you, either. But it will help you find and fix a lot of things. It’s a great way to learn. If your headings are text made big and bold, not real headings,  the accessibility checker won’t see a problem. So you will also have to check headings yourself. </a:t>
            </a:r>
          </a:p>
          <a:p>
            <a:endParaRPr lang="en-US" dirty="0"/>
          </a:p>
          <a:p>
            <a:r>
              <a:rPr lang="en-US" dirty="0"/>
              <a:t>The checker will tell you if an image has no alternative text. But it can’t tell if an image has inaccurate or badly-written alternative text.  So you must check all images, even if the checker says they are OK.</a:t>
            </a:r>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26</a:t>
            </a:fld>
            <a:endParaRPr lang="en-GB"/>
          </a:p>
        </p:txBody>
      </p:sp>
    </p:spTree>
    <p:extLst>
      <p:ext uri="{BB962C8B-B14F-4D97-AF65-F5344CB8AC3E}">
        <p14:creationId xmlns:p14="http://schemas.microsoft.com/office/powerpoint/2010/main" val="2507476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categories:</a:t>
            </a:r>
          </a:p>
          <a:p>
            <a:r>
              <a:rPr lang="en-US" dirty="0"/>
              <a:t>Errors: content that makes a document very difficult or impossible for people with disabilities to access. Example: an image with no alt text.</a:t>
            </a:r>
          </a:p>
          <a:p>
            <a:r>
              <a:rPr lang="en-US" dirty="0"/>
              <a:t>Warnings: content that in most—but not all—cases makes the document difficult for people with disabilities to access.</a:t>
            </a:r>
          </a:p>
          <a:p>
            <a:r>
              <a:rPr lang="en-US" dirty="0"/>
              <a:t>Example: a link with text that is not descriptive of its function.</a:t>
            </a:r>
          </a:p>
          <a:p>
            <a:r>
              <a:rPr lang="en-US" dirty="0"/>
              <a:t>Tips: content that people with disabilities can access, but that might be better organized or presented.</a:t>
            </a:r>
          </a:p>
          <a:p>
            <a:r>
              <a:rPr lang="en-US" dirty="0"/>
              <a:t>Example: skipping from a first-level heading to a third-level heading.</a:t>
            </a:r>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27</a:t>
            </a:fld>
            <a:endParaRPr lang="en-GB"/>
          </a:p>
        </p:txBody>
      </p:sp>
    </p:spTree>
    <p:extLst>
      <p:ext uri="{BB962C8B-B14F-4D97-AF65-F5344CB8AC3E}">
        <p14:creationId xmlns:p14="http://schemas.microsoft.com/office/powerpoint/2010/main" val="3082180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You can convert the Word file to an accessible PDF document, as long as the Word file is accessible. if you think about accessibility from the beginning, just a few simple steps is often all you need to do. You first need to make sure that your original Word document is accessible, then you will be able to convert it to an accessible PDF using Word. </a:t>
            </a:r>
          </a:p>
          <a:p>
            <a:r>
              <a:rPr lang="en-US" dirty="0"/>
              <a:t>The exported PDF will preserve the accessible features of the Word document, including:</a:t>
            </a:r>
          </a:p>
          <a:p>
            <a:endParaRPr lang="en-US" dirty="0"/>
          </a:p>
          <a:p>
            <a:pPr marL="171450" indent="-171450">
              <a:buFont typeface="Arial" panose="020B0604020202020204" pitchFamily="34" charset="0"/>
              <a:buChar char="•"/>
            </a:pPr>
            <a:r>
              <a:rPr lang="en-US" dirty="0"/>
              <a:t>heading structure</a:t>
            </a:r>
          </a:p>
          <a:p>
            <a:pPr marL="171450" indent="-171450">
              <a:buFont typeface="Arial" panose="020B0604020202020204" pitchFamily="34" charset="0"/>
              <a:buChar char="•"/>
            </a:pPr>
            <a:r>
              <a:rPr lang="en-US" dirty="0"/>
              <a:t>alternate text for images</a:t>
            </a:r>
          </a:p>
          <a:p>
            <a:pPr marL="171450" indent="-171450">
              <a:buFont typeface="Arial" panose="020B0604020202020204" pitchFamily="34" charset="0"/>
              <a:buChar char="•"/>
            </a:pPr>
            <a:r>
              <a:rPr lang="en-US" dirty="0"/>
              <a:t>lists</a:t>
            </a:r>
          </a:p>
          <a:p>
            <a:pPr marL="171450" indent="-171450">
              <a:buFont typeface="Arial" panose="020B0604020202020204" pitchFamily="34" charset="0"/>
              <a:buChar char="•"/>
            </a:pPr>
            <a:r>
              <a:rPr lang="en-US" dirty="0"/>
              <a:t>tables</a:t>
            </a:r>
            <a:endParaRPr lang="en-GB" dirty="0"/>
          </a:p>
        </p:txBody>
      </p:sp>
      <p:sp>
        <p:nvSpPr>
          <p:cNvPr id="4" name="Segnaposto numero diapositiva 3"/>
          <p:cNvSpPr>
            <a:spLocks noGrp="1"/>
          </p:cNvSpPr>
          <p:nvPr>
            <p:ph type="sldNum" sz="quarter" idx="5"/>
          </p:nvPr>
        </p:nvSpPr>
        <p:spPr/>
        <p:txBody>
          <a:bodyPr/>
          <a:lstStyle/>
          <a:p>
            <a:fld id="{6C3637DA-ECFF-4E30-8019-BCDA5E2DDEE1}" type="slidenum">
              <a:rPr lang="en-GB" smtClean="0"/>
              <a:t>28</a:t>
            </a:fld>
            <a:endParaRPr lang="en-GB"/>
          </a:p>
        </p:txBody>
      </p:sp>
    </p:spTree>
    <p:extLst>
      <p:ext uri="{BB962C8B-B14F-4D97-AF65-F5344CB8AC3E}">
        <p14:creationId xmlns:p14="http://schemas.microsoft.com/office/powerpoint/2010/main" val="903886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fld id="{6C3637DA-ECFF-4E30-8019-BCDA5E2DDEE1}" type="slidenum">
              <a:rPr lang="en-GB" smtClean="0"/>
              <a:t>29</a:t>
            </a:fld>
            <a:endParaRPr lang="en-GB"/>
          </a:p>
        </p:txBody>
      </p:sp>
    </p:spTree>
    <p:extLst>
      <p:ext uri="{BB962C8B-B14F-4D97-AF65-F5344CB8AC3E}">
        <p14:creationId xmlns:p14="http://schemas.microsoft.com/office/powerpoint/2010/main" val="2569333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sz="4400" b="1" i="0" u="none" strike="noStrike" kern="1200" cap="none" spc="0" normalizeH="0" baseline="0" noProof="0" dirty="0">
                <a:ln>
                  <a:noFill/>
                </a:ln>
                <a:solidFill>
                  <a:srgbClr val="0A77B3"/>
                </a:solidFill>
                <a:effectLst/>
                <a:uLnTx/>
                <a:uFillTx/>
                <a:latin typeface="Verdana" panose="020B0604030504040204" pitchFamily="34" charset="0"/>
                <a:ea typeface="Verdana" panose="020B0604030504040204" pitchFamily="34" charset="0"/>
              </a:rPr>
              <a:t>Accessibility Toolkits </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Toolkits are a great way to share some easy tips on </a:t>
            </a:r>
            <a:r>
              <a:rPr kumimoji="0" lang="en-US" sz="22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accessibility.</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They will help you to make your PowerPoint, Word Documents, social media content, online events, more accessible to people with disabilities. </a:t>
            </a:r>
            <a:r>
              <a:rPr kumimoji="0" lang="en-GB" sz="22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rPr>
              <a:t>They are for all!</a:t>
            </a:r>
            <a:r>
              <a:rPr kumimoji="0" lang="en-US"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Word documents    PowerPoint       Social Media         Online event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3637DA-ECFF-4E30-8019-BCDA5E2DD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333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Exercise</a:t>
            </a:r>
            <a:endParaRPr lang="en-GB" sz="1200" b="1"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Choose materials you are working on: article, report, presentation.</a:t>
            </a:r>
          </a:p>
          <a:p>
            <a:endParaRPr lang="en-GB" sz="1200" dirty="0">
              <a:latin typeface="Arial" panose="020B0604020202020204" pitchFamily="34" charset="0"/>
              <a:cs typeface="Arial" panose="020B0604020202020204" pitchFamily="34" charset="0"/>
            </a:endParaRPr>
          </a:p>
          <a:p>
            <a:pPr marL="0" indent="0">
              <a:buNone/>
            </a:pPr>
            <a:r>
              <a:rPr lang="en-GB" sz="1200" b="1" dirty="0">
                <a:solidFill>
                  <a:srgbClr val="C00000"/>
                </a:solidFill>
                <a:latin typeface="Arial" panose="020B0604020202020204" pitchFamily="34" charset="0"/>
                <a:cs typeface="Arial" panose="020B0604020202020204" pitchFamily="34" charset="0"/>
              </a:rPr>
              <a:t>Check: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Headings, style, font size</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Colour contrast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Links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Image and pictures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Content </a:t>
            </a:r>
          </a:p>
          <a:p>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31</a:t>
            </a:fld>
            <a:endParaRPr lang="en-GB"/>
          </a:p>
        </p:txBody>
      </p:sp>
    </p:spTree>
    <p:extLst>
      <p:ext uri="{BB962C8B-B14F-4D97-AF65-F5344CB8AC3E}">
        <p14:creationId xmlns:p14="http://schemas.microsoft.com/office/powerpoint/2010/main" val="2944534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Accessibility </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Accessibility is all about making something easily available for as many people as possible. </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It benefits everyone. </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C00000"/>
                </a:solidFill>
                <a:effectLst/>
                <a:uLnTx/>
                <a:uFillTx/>
                <a:latin typeface="Arial" panose="020B0604020202020204" pitchFamily="34" charset="0"/>
                <a:ea typeface="Verdana" panose="020B0604030504040204" pitchFamily="34" charset="0"/>
                <a:cs typeface="Arial" panose="020B0604020202020204" pitchFamily="34" charset="0"/>
              </a:rPr>
              <a:t>It's about ability, not disability.</a:t>
            </a:r>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3</a:t>
            </a:fld>
            <a:endParaRPr lang="en-GB"/>
          </a:p>
        </p:txBody>
      </p:sp>
    </p:spTree>
    <p:extLst>
      <p:ext uri="{BB962C8B-B14F-4D97-AF65-F5344CB8AC3E}">
        <p14:creationId xmlns:p14="http://schemas.microsoft.com/office/powerpoint/2010/main" val="1537903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your attention</a:t>
            </a:r>
          </a:p>
          <a:p>
            <a:r>
              <a:rPr lang="en-GB" dirty="0"/>
              <a:t>The European Disability Forum</a:t>
            </a:r>
          </a:p>
          <a:p>
            <a:r>
              <a:rPr lang="en-GB" dirty="0"/>
              <a:t>www.edf-feph.org</a:t>
            </a:r>
          </a:p>
          <a:p>
            <a:r>
              <a:rPr lang="en-GB" dirty="0"/>
              <a:t>Avenue</a:t>
            </a:r>
            <a:r>
              <a:rPr lang="en-GB" baseline="0" dirty="0"/>
              <a:t> des Arts 7-8, Bruxelles 1210</a:t>
            </a:r>
          </a:p>
          <a:p>
            <a:r>
              <a:rPr lang="en-GB" baseline="0" dirty="0"/>
              <a:t>Belgium</a:t>
            </a:r>
          </a:p>
          <a:p>
            <a:r>
              <a:rPr lang="en-GB" baseline="0" dirty="0"/>
              <a:t>Twitter: @MyEdf</a:t>
            </a:r>
          </a:p>
          <a:p>
            <a:r>
              <a:rPr lang="en-GB" baseline="0" dirty="0"/>
              <a:t>Facebook: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3637DA-ECFF-4E30-8019-BCDA5E2DD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1178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 Content Accessibility Guidelines (WCAG) is comprehensive but incredibly detailed, and quite difficult to gain a rapid understanding of. Web “content” generally refers to the information in a web page or web application, including natural information such as text, images, and sounds,</a:t>
            </a:r>
          </a:p>
          <a:p>
            <a:r>
              <a:rPr lang="en-US" dirty="0"/>
              <a:t>code or markup that defines structure, presentation, etc. WCAG applies to dynamic content, multimedia, “mobile”, etc. </a:t>
            </a:r>
          </a:p>
          <a:p>
            <a:r>
              <a:rPr lang="en-US" dirty="0"/>
              <a:t>WCAG can also be applied to non-web information and communications technologies (ICT)</a:t>
            </a:r>
          </a:p>
          <a:p>
            <a:r>
              <a:rPr lang="en-US" dirty="0"/>
              <a:t>WCAG version 2.0 was published in 2008 and updated to WCAG 2.1 </a:t>
            </a:r>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4</a:t>
            </a:fld>
            <a:endParaRPr lang="en-GB"/>
          </a:p>
        </p:txBody>
      </p:sp>
    </p:spTree>
    <p:extLst>
      <p:ext uri="{BB962C8B-B14F-4D97-AF65-F5344CB8AC3E}">
        <p14:creationId xmlns:p14="http://schemas.microsoft.com/office/powerpoint/2010/main" val="535721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sz="4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Accessible Word document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Making digital materials accessible benefit individuals and businesses – but also society as a whole.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Equal access to information, regardless of ability, is a human right and is essential for all individuals to participate fully in society.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Accessible document can be read using any of a variety of assistive technologies, such as screen readers, magnification software, or speech recognition programs.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Reaching a wider audience</a:t>
            </a:r>
          </a:p>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5</a:t>
            </a:fld>
            <a:endParaRPr lang="en-GB"/>
          </a:p>
        </p:txBody>
      </p:sp>
    </p:spTree>
    <p:extLst>
      <p:ext uri="{BB962C8B-B14F-4D97-AF65-F5344CB8AC3E}">
        <p14:creationId xmlns:p14="http://schemas.microsoft.com/office/powerpoint/2010/main" val="4023482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sz="4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Make your check list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rPr>
              <a:t>"Is my document  or </a:t>
            </a:r>
            <a:r>
              <a:rPr kumimoji="0" lang="en-US" sz="2400" b="1" i="0" u="none" strike="noStrike" kern="1200" cap="none" spc="0" normalizeH="0" baseline="0" noProof="0" dirty="0" err="1">
                <a:ln>
                  <a:noFill/>
                </a:ln>
                <a:solidFill>
                  <a:srgbClr val="C00000"/>
                </a:solidFill>
                <a:effectLst/>
                <a:uLnTx/>
                <a:uFillTx/>
                <a:latin typeface="Verdana" panose="020B0604030504040204" pitchFamily="34" charset="0"/>
                <a:ea typeface="Verdana" panose="020B0604030504040204" pitchFamily="34" charset="0"/>
              </a:rPr>
              <a:t>powerpoint</a:t>
            </a:r>
            <a:r>
              <a:rPr kumimoji="0" lang="en-US" sz="24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rPr>
              <a:t> accessible to all people who might use it?“</a:t>
            </a:r>
          </a:p>
          <a:p>
            <a:pPr>
              <a:lnSpc>
                <a:spcPct val="10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Make your content accessible</a:t>
            </a:r>
          </a:p>
          <a:p>
            <a:pPr>
              <a:lnSpc>
                <a:spcPct val="10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Headings, style, font size, structure </a:t>
            </a:r>
          </a:p>
          <a:p>
            <a:pPr>
              <a:lnSpc>
                <a:spcPct val="10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Add </a:t>
            </a:r>
            <a:r>
              <a:rPr lang="en-US" sz="2400" b="1" dirty="0">
                <a:latin typeface="Arial" panose="020B0604020202020204" pitchFamily="34" charset="0"/>
                <a:cs typeface="Arial" panose="020B0604020202020204" pitchFamily="34" charset="0"/>
              </a:rPr>
              <a:t>Alt -Text (alternatives text) </a:t>
            </a:r>
          </a:p>
          <a:p>
            <a:pPr>
              <a:lnSpc>
                <a:spcPct val="10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Meaningful hyperlinks</a:t>
            </a:r>
          </a:p>
          <a:p>
            <a:pPr>
              <a:lnSpc>
                <a:spcPct val="10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Check the color contrast</a:t>
            </a:r>
          </a:p>
          <a:p>
            <a:pPr>
              <a:lnSpc>
                <a:spcPct val="10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Start accessibility form the scratch</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endParaRPr>
          </a:p>
          <a:p>
            <a:endParaRPr kumimoji="0" lang="en-GB" sz="4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6</a:t>
            </a:fld>
            <a:endParaRPr lang="en-GB"/>
          </a:p>
        </p:txBody>
      </p:sp>
    </p:spTree>
    <p:extLst>
      <p:ext uri="{BB962C8B-B14F-4D97-AF65-F5344CB8AC3E}">
        <p14:creationId xmlns:p14="http://schemas.microsoft.com/office/powerpoint/2010/main" val="945581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your content accessible </a:t>
            </a:r>
          </a:p>
          <a:p>
            <a:pPr marL="0" indent="0">
              <a:lnSpc>
                <a:spcPct val="150000"/>
              </a:lnSpc>
              <a:spcAft>
                <a:spcPts val="800"/>
              </a:spcAft>
              <a:buNone/>
            </a:pPr>
            <a:r>
              <a:rPr lang="en-GB" sz="1200" dirty="0">
                <a:effectLst/>
                <a:latin typeface="Arial" panose="020B0604020202020204" pitchFamily="34" charset="0"/>
                <a:ea typeface="Calibri" panose="020F0502020204030204" pitchFamily="34" charset="0"/>
                <a:cs typeface="Arial" panose="020B0604020202020204" pitchFamily="34" charset="0"/>
              </a:rPr>
              <a:t>It means that your entire audience </a:t>
            </a:r>
            <a:r>
              <a:rPr lang="en-GB" sz="12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is going to be able to fully engage with it and learn from the content you are creating.</a:t>
            </a:r>
            <a:endParaRPr lang="fr-BE" sz="12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lvl="0">
              <a:lnSpc>
                <a:spcPct val="150000"/>
              </a:lnSpc>
              <a:buFont typeface="Wingdings" panose="05000000000000000000" pitchFamily="2" charset="2"/>
              <a:buChar char="v"/>
            </a:pPr>
            <a:r>
              <a:rPr lang="en-GB" sz="12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GB" sz="1200" b="1" dirty="0">
                <a:solidFill>
                  <a:srgbClr val="C00000"/>
                </a:solidFill>
                <a:latin typeface="Arial" panose="020B0604020202020204" pitchFamily="34" charset="0"/>
                <a:ea typeface="Calibri" panose="020F0502020204030204" pitchFamily="34" charset="0"/>
                <a:cs typeface="Arial" panose="020B0604020202020204" pitchFamily="34" charset="0"/>
              </a:rPr>
              <a:t>C</a:t>
            </a:r>
            <a:r>
              <a:rPr lang="en-GB" sz="12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reate them for your audience. </a:t>
            </a:r>
          </a:p>
          <a:p>
            <a:pPr lvl="0">
              <a:lnSpc>
                <a:spcPct val="150000"/>
              </a:lnSpc>
              <a:buFont typeface="Wingdings" panose="05000000000000000000" pitchFamily="2" charset="2"/>
              <a:buChar char="v"/>
            </a:pPr>
            <a:r>
              <a:rPr lang="en-GB" sz="12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Less is more! Tips: </a:t>
            </a:r>
            <a:endParaRPr lang="fr-BE" sz="12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Arial" panose="020B0604020202020204" pitchFamily="34" charset="0"/>
              </a:rPr>
              <a:t>Do not overcrowd your slides with text</a:t>
            </a:r>
            <a:endParaRPr lang="fr-BE"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Arial" panose="020B0604020202020204" pitchFamily="34" charset="0"/>
              </a:rPr>
              <a:t>Highlight ‘bullet’ points </a:t>
            </a:r>
            <a:endParaRPr lang="fr-BE"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Arial" panose="020B0604020202020204" pitchFamily="34" charset="0"/>
              </a:rPr>
              <a:t>Use clear and concise language  </a:t>
            </a:r>
            <a:endParaRPr lang="fr-BE"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Arial" panose="020B0604020202020204" pitchFamily="34" charset="0"/>
              </a:rPr>
              <a:t>Support text with images</a:t>
            </a:r>
            <a:endParaRPr lang="fr-BE" sz="1200" dirty="0">
              <a:effectLst/>
              <a:latin typeface="Arial" panose="020B0604020202020204" pitchFamily="34" charset="0"/>
              <a:ea typeface="Calibri" panose="020F0502020204030204" pitchFamily="34" charset="0"/>
              <a:cs typeface="Arial" panose="020B0604020202020204" pitchFamily="34" charset="0"/>
            </a:endParaRPr>
          </a:p>
          <a:p>
            <a:endParaRPr lang="fr-BE" dirty="0"/>
          </a:p>
        </p:txBody>
      </p:sp>
      <p:sp>
        <p:nvSpPr>
          <p:cNvPr id="4" name="Slide Number Placeholder 3"/>
          <p:cNvSpPr>
            <a:spLocks noGrp="1"/>
          </p:cNvSpPr>
          <p:nvPr>
            <p:ph type="sldNum" sz="quarter" idx="5"/>
          </p:nvPr>
        </p:nvSpPr>
        <p:spPr/>
        <p:txBody>
          <a:bodyPr/>
          <a:lstStyle/>
          <a:p>
            <a:fld id="{6C3637DA-ECFF-4E30-8019-BCDA5E2DDEE1}" type="slidenum">
              <a:rPr lang="en-GB" smtClean="0"/>
              <a:t>7</a:t>
            </a:fld>
            <a:endParaRPr lang="en-GB"/>
          </a:p>
        </p:txBody>
      </p:sp>
    </p:spTree>
    <p:extLst>
      <p:ext uri="{BB962C8B-B14F-4D97-AF65-F5344CB8AC3E}">
        <p14:creationId xmlns:p14="http://schemas.microsoft.com/office/powerpoint/2010/main" val="430181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it-IT" sz="4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Fonts and size check list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Recommended 12 point or larger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Use a sans serif font – such as Arial, Helvetica or Verdana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Be consistent with the fonts used in the document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Using italics or upper-case letters for emphasis is not recommended.</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Use </a:t>
            </a: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bold </a:t>
            </a: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to add emphasis rather than </a:t>
            </a:r>
            <a:r>
              <a:rPr kumimoji="0" lang="en-US" sz="24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italics</a:t>
            </a: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or UPPERCASE but use it sparingly!</a:t>
            </a:r>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8</a:t>
            </a:fld>
            <a:endParaRPr lang="en-GB"/>
          </a:p>
        </p:txBody>
      </p:sp>
    </p:spTree>
    <p:extLst>
      <p:ext uri="{BB962C8B-B14F-4D97-AF65-F5344CB8AC3E}">
        <p14:creationId xmlns:p14="http://schemas.microsoft.com/office/powerpoint/2010/main" val="3553206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Two fonts types: Serif Fonts and Sans Serif fonts </a:t>
            </a:r>
          </a:p>
          <a:p>
            <a:r>
              <a:rPr lang="en-US" dirty="0"/>
              <a:t>The small features on the ends of strokes in some fonts are known as “Serifs.”</a:t>
            </a:r>
          </a:p>
          <a:p>
            <a:r>
              <a:rPr lang="en-US" dirty="0"/>
              <a:t>The serif font is more ornamental and has serifs extending from the ends while the sans serif font on the right has clean and very precise ends.</a:t>
            </a:r>
            <a:endParaRPr lang="en-GB" dirty="0"/>
          </a:p>
          <a:p>
            <a:r>
              <a:rPr lang="en-US" dirty="0"/>
              <a:t>Fonts that are very elaborate or ornate can be difficult to read or see clearly as the letter shapes are not well defined or regular in shape and size</a:t>
            </a:r>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9</a:t>
            </a:fld>
            <a:endParaRPr lang="en-GB"/>
          </a:p>
        </p:txBody>
      </p:sp>
    </p:spTree>
    <p:extLst>
      <p:ext uri="{BB962C8B-B14F-4D97-AF65-F5344CB8AC3E}">
        <p14:creationId xmlns:p14="http://schemas.microsoft.com/office/powerpoint/2010/main" val="1480584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solidFill>
                  <a:srgbClr val="0070C0"/>
                </a:solidFill>
              </a:defRPr>
            </a:lvl1pPr>
          </a:lstStyle>
          <a:p>
            <a:r>
              <a:rPr lang="en-US" dirty="0"/>
              <a:t>Click to edit Master title style</a:t>
            </a:r>
            <a:endParaRPr lang="fr-BE"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27-03-23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
        <p:nvSpPr>
          <p:cNvPr id="7" name="Rectangle 6"/>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25282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27-03-23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734793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838200" y="365125"/>
            <a:ext cx="7734300" cy="5811838"/>
          </a:xfrm>
        </p:spPr>
        <p:txBody>
          <a:bodyPr vert="eaVert">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27-03-23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75621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278" y="169082"/>
            <a:ext cx="10410908" cy="1465488"/>
          </a:xfrm>
          <a:prstGeom prst="rect">
            <a:avLst/>
          </a:prstGeom>
        </p:spPr>
        <p:txBody>
          <a:bodyPr anchor="b">
            <a:normAutofit/>
          </a:bodyPr>
          <a:lstStyle>
            <a:lvl1pPr algn="l">
              <a:defRPr sz="4800" b="0">
                <a:solidFill>
                  <a:srgbClr val="002060"/>
                </a:solidFill>
              </a:defRPr>
            </a:lvl1pPr>
          </a:lstStyle>
          <a:p>
            <a:r>
              <a:rPr lang="en-US" dirty="0"/>
              <a:t>Click to edit Master title style</a:t>
            </a:r>
            <a:endParaRPr lang="fr-BE" dirty="0"/>
          </a:p>
        </p:txBody>
      </p:sp>
      <p:sp>
        <p:nvSpPr>
          <p:cNvPr id="3" name="Subtitle 2"/>
          <p:cNvSpPr>
            <a:spLocks noGrp="1"/>
          </p:cNvSpPr>
          <p:nvPr>
            <p:ph type="subTitle" idx="1"/>
          </p:nvPr>
        </p:nvSpPr>
        <p:spPr>
          <a:xfrm>
            <a:off x="235888" y="1892507"/>
            <a:ext cx="9144000" cy="1655762"/>
          </a:xfrm>
        </p:spPr>
        <p:txBody>
          <a:bodyPr>
            <a:normAutofit/>
          </a:bodyPr>
          <a:lstStyle>
            <a:lvl1pPr marL="0" indent="0" algn="l">
              <a:buNone/>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r-BE" dirty="0"/>
          </a:p>
        </p:txBody>
      </p:sp>
      <p:sp>
        <p:nvSpPr>
          <p:cNvPr id="4" name="Date Placeholder 3"/>
          <p:cNvSpPr>
            <a:spLocks noGrp="1"/>
          </p:cNvSpPr>
          <p:nvPr>
            <p:ph type="dt" sz="half" idx="10"/>
          </p:nvPr>
        </p:nvSpPr>
        <p:spPr>
          <a:xfrm>
            <a:off x="838200" y="6207983"/>
            <a:ext cx="2743200" cy="365125"/>
          </a:xfrm>
        </p:spPr>
        <p:txBody>
          <a:bodyPr/>
          <a:lstStyle/>
          <a:p>
            <a:fld id="{5B872FB7-52F7-47EC-87D7-765A0F918F4F}" type="datetimeFigureOut">
              <a:rPr lang="fr-BE" smtClean="0"/>
              <a:t>27-03-23</a:t>
            </a:fld>
            <a:endParaRPr lang="fr-BE" dirty="0"/>
          </a:p>
        </p:txBody>
      </p:sp>
      <p:sp>
        <p:nvSpPr>
          <p:cNvPr id="5" name="Footer Placeholder 4"/>
          <p:cNvSpPr>
            <a:spLocks noGrp="1"/>
          </p:cNvSpPr>
          <p:nvPr>
            <p:ph type="ftr" sz="quarter" idx="11"/>
          </p:nvPr>
        </p:nvSpPr>
        <p:spPr>
          <a:xfrm>
            <a:off x="4038600" y="6124051"/>
            <a:ext cx="4114800" cy="365125"/>
          </a:xfrm>
        </p:spPr>
        <p:txBody>
          <a:bodyPr/>
          <a:lstStyle/>
          <a:p>
            <a:endParaRPr lang="fr-BE" dirty="0"/>
          </a:p>
        </p:txBody>
      </p:sp>
      <p:sp>
        <p:nvSpPr>
          <p:cNvPr id="6" name="Slide Number Placeholder 5"/>
          <p:cNvSpPr>
            <a:spLocks noGrp="1"/>
          </p:cNvSpPr>
          <p:nvPr>
            <p:ph type="sldNum" sz="quarter" idx="12"/>
          </p:nvPr>
        </p:nvSpPr>
        <p:spPr>
          <a:xfrm>
            <a:off x="8610600" y="6136696"/>
            <a:ext cx="2743200" cy="365125"/>
          </a:xfrm>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3515587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463" y="312066"/>
            <a:ext cx="10515600" cy="1325563"/>
          </a:xfrm>
          <a:prstGeom prst="rect">
            <a:avLst/>
          </a:prstGeom>
        </p:spPr>
        <p:txBody>
          <a:bodyPr/>
          <a:lstStyle>
            <a:lvl1pPr>
              <a:defRPr b="1">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fr-BE" dirty="0"/>
          </a:p>
        </p:txBody>
      </p:sp>
      <p:sp>
        <p:nvSpPr>
          <p:cNvPr id="3" name="Content Placeholder 2"/>
          <p:cNvSpPr>
            <a:spLocks noGrp="1"/>
          </p:cNvSpPr>
          <p:nvPr>
            <p:ph idx="1"/>
          </p:nvPr>
        </p:nvSpPr>
        <p:spPr/>
        <p:txBody>
          <a:bodyPr/>
          <a:lstStyle>
            <a:lvl1pPr>
              <a:defRPr sz="2800">
                <a:latin typeface="Verdana" panose="020B0604030504040204" pitchFamily="34" charset="0"/>
                <a:ea typeface="Verdana" panose="020B0604030504040204" pitchFamily="34" charset="0"/>
                <a:cs typeface="Verdana" panose="020B0604030504040204" pitchFamily="34" charset="0"/>
              </a:defRPr>
            </a:lvl1pPr>
            <a:lvl2pPr>
              <a:defRPr sz="2800">
                <a:latin typeface="Verdana" panose="020B0604030504040204" pitchFamily="34" charset="0"/>
                <a:ea typeface="Verdana" panose="020B0604030504040204" pitchFamily="34" charset="0"/>
                <a:cs typeface="Verdana" panose="020B0604030504040204" pitchFamily="34" charset="0"/>
              </a:defRPr>
            </a:lvl2pPr>
            <a:lvl3pPr>
              <a:defRPr sz="2800">
                <a:latin typeface="Verdana" panose="020B0604030504040204" pitchFamily="34" charset="0"/>
                <a:ea typeface="Verdana" panose="020B0604030504040204" pitchFamily="34" charset="0"/>
                <a:cs typeface="Verdana" panose="020B0604030504040204" pitchFamily="34" charset="0"/>
              </a:defRPr>
            </a:lvl3pPr>
            <a:lvl4pPr>
              <a:defRPr sz="2800">
                <a:latin typeface="Verdana" panose="020B0604030504040204" pitchFamily="34" charset="0"/>
                <a:ea typeface="Verdana" panose="020B0604030504040204" pitchFamily="34" charset="0"/>
                <a:cs typeface="Verdana" panose="020B0604030504040204" pitchFamily="34" charset="0"/>
              </a:defRPr>
            </a:lvl4pPr>
            <a:lvl5pPr>
              <a:defRPr sz="28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27-03-23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319822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8586" y="320675"/>
            <a:ext cx="10515600" cy="1325563"/>
          </a:xfrm>
          <a:prstGeom prst="rect">
            <a:avLst/>
          </a:prstGeom>
        </p:spPr>
        <p:txBody>
          <a:bodyPr/>
          <a:lstStyle>
            <a:lvl1pPr>
              <a:defRPr b="1">
                <a:solidFill>
                  <a:srgbClr val="002060"/>
                </a:solidFill>
              </a:defRPr>
            </a:lvl1pPr>
          </a:lstStyle>
          <a:p>
            <a:r>
              <a:rPr lang="en-US" dirty="0"/>
              <a:t>Click to edit Master title style</a:t>
            </a:r>
            <a:endParaRPr lang="fr-BE" dirty="0"/>
          </a:p>
        </p:txBody>
      </p:sp>
      <p:sp>
        <p:nvSpPr>
          <p:cNvPr id="3" name="Content Placeholder 2"/>
          <p:cNvSpPr>
            <a:spLocks noGrp="1"/>
          </p:cNvSpPr>
          <p:nvPr>
            <p:ph sz="half" idx="1"/>
          </p:nvPr>
        </p:nvSpPr>
        <p:spPr>
          <a:xfrm>
            <a:off x="838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Content Placeholder 3"/>
          <p:cNvSpPr>
            <a:spLocks noGrp="1"/>
          </p:cNvSpPr>
          <p:nvPr>
            <p:ph sz="half" idx="2"/>
          </p:nvPr>
        </p:nvSpPr>
        <p:spPr>
          <a:xfrm>
            <a:off x="6172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5" name="Date Placeholder 4"/>
          <p:cNvSpPr>
            <a:spLocks noGrp="1"/>
          </p:cNvSpPr>
          <p:nvPr>
            <p:ph type="dt" sz="half" idx="10"/>
          </p:nvPr>
        </p:nvSpPr>
        <p:spPr/>
        <p:txBody>
          <a:bodyPr/>
          <a:lstStyle/>
          <a:p>
            <a:fld id="{5B872FB7-52F7-47EC-87D7-765A0F918F4F}" type="datetimeFigureOut">
              <a:rPr lang="fr-BE" smtClean="0"/>
              <a:t>27-03-23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810875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278" y="169082"/>
            <a:ext cx="10410908" cy="1465488"/>
          </a:xfrm>
          <a:prstGeom prst="rect">
            <a:avLst/>
          </a:prstGeom>
        </p:spPr>
        <p:txBody>
          <a:bodyPr anchor="b">
            <a:normAutofit/>
          </a:bodyPr>
          <a:lstStyle>
            <a:lvl1pPr algn="l">
              <a:defRPr sz="4800" b="0">
                <a:solidFill>
                  <a:srgbClr val="002060"/>
                </a:solidFill>
              </a:defRPr>
            </a:lvl1pPr>
          </a:lstStyle>
          <a:p>
            <a:r>
              <a:rPr lang="en-US" dirty="0"/>
              <a:t>Click to edit Master title style</a:t>
            </a:r>
            <a:endParaRPr lang="fr-BE" dirty="0"/>
          </a:p>
        </p:txBody>
      </p:sp>
      <p:sp>
        <p:nvSpPr>
          <p:cNvPr id="3" name="Subtitle 2"/>
          <p:cNvSpPr>
            <a:spLocks noGrp="1"/>
          </p:cNvSpPr>
          <p:nvPr>
            <p:ph type="subTitle" idx="1"/>
          </p:nvPr>
        </p:nvSpPr>
        <p:spPr>
          <a:xfrm>
            <a:off x="235888" y="1892507"/>
            <a:ext cx="9144000" cy="1655762"/>
          </a:xfrm>
        </p:spPr>
        <p:txBody>
          <a:bodyPr>
            <a:normAutofit/>
          </a:bodyPr>
          <a:lstStyle>
            <a:lvl1pPr marL="0" indent="0" algn="l">
              <a:buNone/>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r-BE" dirty="0"/>
          </a:p>
        </p:txBody>
      </p:sp>
      <p:sp>
        <p:nvSpPr>
          <p:cNvPr id="4" name="Date Placeholder 3"/>
          <p:cNvSpPr>
            <a:spLocks noGrp="1"/>
          </p:cNvSpPr>
          <p:nvPr>
            <p:ph type="dt" sz="half" idx="10"/>
          </p:nvPr>
        </p:nvSpPr>
        <p:spPr>
          <a:xfrm>
            <a:off x="838200" y="6207983"/>
            <a:ext cx="2743200" cy="365125"/>
          </a:xfrm>
        </p:spPr>
        <p:txBody>
          <a:bodyPr/>
          <a:lstStyle/>
          <a:p>
            <a:fld id="{5B872FB7-52F7-47EC-87D7-765A0F918F4F}" type="datetimeFigureOut">
              <a:rPr lang="fr-BE" smtClean="0"/>
              <a:t>27-03-23</a:t>
            </a:fld>
            <a:endParaRPr lang="fr-BE" dirty="0"/>
          </a:p>
        </p:txBody>
      </p:sp>
      <p:sp>
        <p:nvSpPr>
          <p:cNvPr id="5" name="Footer Placeholder 4"/>
          <p:cNvSpPr>
            <a:spLocks noGrp="1"/>
          </p:cNvSpPr>
          <p:nvPr>
            <p:ph type="ftr" sz="quarter" idx="11"/>
          </p:nvPr>
        </p:nvSpPr>
        <p:spPr>
          <a:xfrm>
            <a:off x="4038600" y="6124051"/>
            <a:ext cx="4114800" cy="365125"/>
          </a:xfrm>
        </p:spPr>
        <p:txBody>
          <a:bodyPr/>
          <a:lstStyle/>
          <a:p>
            <a:endParaRPr lang="fr-BE" dirty="0"/>
          </a:p>
        </p:txBody>
      </p:sp>
      <p:sp>
        <p:nvSpPr>
          <p:cNvPr id="6" name="Slide Number Placeholder 5"/>
          <p:cNvSpPr>
            <a:spLocks noGrp="1"/>
          </p:cNvSpPr>
          <p:nvPr>
            <p:ph type="sldNum" sz="quarter" idx="12"/>
          </p:nvPr>
        </p:nvSpPr>
        <p:spPr>
          <a:xfrm>
            <a:off x="8610600" y="6136696"/>
            <a:ext cx="2743200" cy="365125"/>
          </a:xfrm>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3293413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463" y="312066"/>
            <a:ext cx="10515600" cy="1325563"/>
          </a:xfrm>
          <a:prstGeom prst="rect">
            <a:avLst/>
          </a:prstGeom>
        </p:spPr>
        <p:txBody>
          <a:bodyPr/>
          <a:lstStyle>
            <a:lvl1pPr>
              <a:defRPr b="1">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fr-BE" dirty="0"/>
          </a:p>
        </p:txBody>
      </p:sp>
      <p:sp>
        <p:nvSpPr>
          <p:cNvPr id="3" name="Content Placeholder 2"/>
          <p:cNvSpPr>
            <a:spLocks noGrp="1"/>
          </p:cNvSpPr>
          <p:nvPr>
            <p:ph idx="1"/>
          </p:nvPr>
        </p:nvSpPr>
        <p:spPr/>
        <p:txBody>
          <a:bodyPr/>
          <a:lstStyle>
            <a:lvl1pPr>
              <a:defRPr sz="2800">
                <a:latin typeface="Verdana" panose="020B0604030504040204" pitchFamily="34" charset="0"/>
                <a:ea typeface="Verdana" panose="020B0604030504040204" pitchFamily="34" charset="0"/>
                <a:cs typeface="Verdana" panose="020B0604030504040204" pitchFamily="34" charset="0"/>
              </a:defRPr>
            </a:lvl1pPr>
            <a:lvl2pPr>
              <a:defRPr sz="2800">
                <a:latin typeface="Verdana" panose="020B0604030504040204" pitchFamily="34" charset="0"/>
                <a:ea typeface="Verdana" panose="020B0604030504040204" pitchFamily="34" charset="0"/>
                <a:cs typeface="Verdana" panose="020B0604030504040204" pitchFamily="34" charset="0"/>
              </a:defRPr>
            </a:lvl2pPr>
            <a:lvl3pPr>
              <a:defRPr sz="2800">
                <a:latin typeface="Verdana" panose="020B0604030504040204" pitchFamily="34" charset="0"/>
                <a:ea typeface="Verdana" panose="020B0604030504040204" pitchFamily="34" charset="0"/>
                <a:cs typeface="Verdana" panose="020B0604030504040204" pitchFamily="34" charset="0"/>
              </a:defRPr>
            </a:lvl3pPr>
            <a:lvl4pPr>
              <a:defRPr sz="2800">
                <a:latin typeface="Verdana" panose="020B0604030504040204" pitchFamily="34" charset="0"/>
                <a:ea typeface="Verdana" panose="020B0604030504040204" pitchFamily="34" charset="0"/>
                <a:cs typeface="Verdana" panose="020B0604030504040204" pitchFamily="34" charset="0"/>
              </a:defRPr>
            </a:lvl4pPr>
            <a:lvl5pPr>
              <a:defRPr sz="28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27-03-23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562951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8586" y="320675"/>
            <a:ext cx="10515600" cy="1325563"/>
          </a:xfrm>
          <a:prstGeom prst="rect">
            <a:avLst/>
          </a:prstGeom>
        </p:spPr>
        <p:txBody>
          <a:bodyPr/>
          <a:lstStyle>
            <a:lvl1pPr>
              <a:defRPr b="1">
                <a:solidFill>
                  <a:srgbClr val="002060"/>
                </a:solidFill>
              </a:defRPr>
            </a:lvl1pPr>
          </a:lstStyle>
          <a:p>
            <a:r>
              <a:rPr lang="en-US" dirty="0"/>
              <a:t>Click to edit Master title style</a:t>
            </a:r>
            <a:endParaRPr lang="fr-BE" dirty="0"/>
          </a:p>
        </p:txBody>
      </p:sp>
      <p:sp>
        <p:nvSpPr>
          <p:cNvPr id="3" name="Content Placeholder 2"/>
          <p:cNvSpPr>
            <a:spLocks noGrp="1"/>
          </p:cNvSpPr>
          <p:nvPr>
            <p:ph sz="half" idx="1"/>
          </p:nvPr>
        </p:nvSpPr>
        <p:spPr>
          <a:xfrm>
            <a:off x="838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Content Placeholder 3"/>
          <p:cNvSpPr>
            <a:spLocks noGrp="1"/>
          </p:cNvSpPr>
          <p:nvPr>
            <p:ph sz="half" idx="2"/>
          </p:nvPr>
        </p:nvSpPr>
        <p:spPr>
          <a:xfrm>
            <a:off x="6172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5" name="Date Placeholder 4"/>
          <p:cNvSpPr>
            <a:spLocks noGrp="1"/>
          </p:cNvSpPr>
          <p:nvPr>
            <p:ph type="dt" sz="half" idx="10"/>
          </p:nvPr>
        </p:nvSpPr>
        <p:spPr/>
        <p:txBody>
          <a:bodyPr/>
          <a:lstStyle/>
          <a:p>
            <a:fld id="{5B872FB7-52F7-47EC-87D7-765A0F918F4F}" type="datetimeFigureOut">
              <a:rPr lang="fr-BE" smtClean="0"/>
              <a:t>27-03-23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3743649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fr-BE" dirty="0"/>
          </a:p>
        </p:txBody>
      </p:sp>
      <p:sp>
        <p:nvSpPr>
          <p:cNvPr id="3" name="Content Placeholder 2"/>
          <p:cNvSpPr>
            <a:spLocks noGrp="1"/>
          </p:cNvSpPr>
          <p:nvPr>
            <p:ph idx="1"/>
          </p:nvPr>
        </p:nvSpPr>
        <p:spPr/>
        <p:txBody>
          <a:bodyPr/>
          <a:lstStyle>
            <a:lvl1pPr>
              <a:defRPr sz="2800">
                <a:latin typeface="Verdana" panose="020B0604030504040204" pitchFamily="34" charset="0"/>
                <a:ea typeface="Verdana" panose="020B0604030504040204" pitchFamily="34" charset="0"/>
                <a:cs typeface="Verdana" panose="020B0604030504040204" pitchFamily="34" charset="0"/>
              </a:defRPr>
            </a:lvl1pPr>
            <a:lvl2pPr>
              <a:defRPr sz="2800">
                <a:latin typeface="Verdana" panose="020B0604030504040204" pitchFamily="34" charset="0"/>
                <a:ea typeface="Verdana" panose="020B0604030504040204" pitchFamily="34" charset="0"/>
                <a:cs typeface="Verdana" panose="020B0604030504040204" pitchFamily="34" charset="0"/>
              </a:defRPr>
            </a:lvl2pPr>
            <a:lvl3pPr>
              <a:defRPr sz="2800">
                <a:latin typeface="Verdana" panose="020B0604030504040204" pitchFamily="34" charset="0"/>
                <a:ea typeface="Verdana" panose="020B0604030504040204" pitchFamily="34" charset="0"/>
                <a:cs typeface="Verdana" panose="020B0604030504040204" pitchFamily="34" charset="0"/>
              </a:defRPr>
            </a:lvl3pPr>
            <a:lvl4pPr>
              <a:defRPr sz="2800">
                <a:latin typeface="Verdana" panose="020B0604030504040204" pitchFamily="34" charset="0"/>
                <a:ea typeface="Verdana" panose="020B0604030504040204" pitchFamily="34" charset="0"/>
                <a:cs typeface="Verdana" panose="020B0604030504040204" pitchFamily="34" charset="0"/>
              </a:defRPr>
            </a:lvl4pPr>
            <a:lvl5pPr>
              <a:defRPr sz="28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27-03-23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
        <p:nvSpPr>
          <p:cNvPr id="9" name="Rectangle 8"/>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3248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fr-BE" dirty="0"/>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5B872FB7-52F7-47EC-87D7-765A0F918F4F}" type="datetimeFigureOut">
              <a:rPr lang="fr-BE" smtClean="0"/>
              <a:t>27-03-23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3879707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0C0"/>
                </a:solidFill>
              </a:defRPr>
            </a:lvl1pPr>
          </a:lstStyle>
          <a:p>
            <a:r>
              <a:rPr lang="en-US" dirty="0"/>
              <a:t>Click to edit Master title style</a:t>
            </a:r>
            <a:endParaRPr lang="fr-BE" dirty="0"/>
          </a:p>
        </p:txBody>
      </p:sp>
      <p:sp>
        <p:nvSpPr>
          <p:cNvPr id="3" name="Content Placeholder 2"/>
          <p:cNvSpPr>
            <a:spLocks noGrp="1"/>
          </p:cNvSpPr>
          <p:nvPr>
            <p:ph sz="half" idx="1"/>
          </p:nvPr>
        </p:nvSpPr>
        <p:spPr>
          <a:xfrm>
            <a:off x="838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Content Placeholder 3"/>
          <p:cNvSpPr>
            <a:spLocks noGrp="1"/>
          </p:cNvSpPr>
          <p:nvPr>
            <p:ph sz="half" idx="2"/>
          </p:nvPr>
        </p:nvSpPr>
        <p:spPr>
          <a:xfrm>
            <a:off x="6172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5" name="Date Placeholder 4"/>
          <p:cNvSpPr>
            <a:spLocks noGrp="1"/>
          </p:cNvSpPr>
          <p:nvPr>
            <p:ph type="dt" sz="half" idx="10"/>
          </p:nvPr>
        </p:nvSpPr>
        <p:spPr/>
        <p:txBody>
          <a:bodyPr/>
          <a:lstStyle/>
          <a:p>
            <a:fld id="{5B872FB7-52F7-47EC-87D7-765A0F918F4F}" type="datetimeFigureOut">
              <a:rPr lang="fr-BE" smtClean="0"/>
              <a:t>27-03-23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
        <p:nvSpPr>
          <p:cNvPr id="8" name="Rectangle 7"/>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1234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Date Placeholder 6"/>
          <p:cNvSpPr>
            <a:spLocks noGrp="1"/>
          </p:cNvSpPr>
          <p:nvPr>
            <p:ph type="dt" sz="half" idx="10"/>
          </p:nvPr>
        </p:nvSpPr>
        <p:spPr/>
        <p:txBody>
          <a:bodyPr/>
          <a:lstStyle/>
          <a:p>
            <a:fld id="{5B872FB7-52F7-47EC-87D7-765A0F918F4F}" type="datetimeFigureOut">
              <a:rPr lang="fr-BE" smtClean="0"/>
              <a:t>27-03-23</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88185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BE" dirty="0"/>
          </a:p>
        </p:txBody>
      </p:sp>
      <p:sp>
        <p:nvSpPr>
          <p:cNvPr id="3" name="Date Placeholder 2"/>
          <p:cNvSpPr>
            <a:spLocks noGrp="1"/>
          </p:cNvSpPr>
          <p:nvPr>
            <p:ph type="dt" sz="half" idx="10"/>
          </p:nvPr>
        </p:nvSpPr>
        <p:spPr/>
        <p:txBody>
          <a:bodyPr/>
          <a:lstStyle/>
          <a:p>
            <a:fld id="{5B872FB7-52F7-47EC-87D7-765A0F918F4F}" type="datetimeFigureOut">
              <a:rPr lang="fr-BE" smtClean="0"/>
              <a:t>27-03-23</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217276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72FB7-52F7-47EC-87D7-765A0F918F4F}" type="datetimeFigureOut">
              <a:rPr lang="fr-BE" smtClean="0"/>
              <a:t>27-03-23</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252014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p:cNvSpPr>
            <a:spLocks noGrp="1"/>
          </p:cNvSpPr>
          <p:nvPr>
            <p:ph idx="1"/>
          </p:nvPr>
        </p:nvSpPr>
        <p:spPr>
          <a:xfrm>
            <a:off x="5183188" y="987425"/>
            <a:ext cx="6172200" cy="4873625"/>
          </a:xfrm>
        </p:spPr>
        <p:txBody>
          <a:bodyPr>
            <a:normAutofit/>
          </a:bodyPr>
          <a:lstStyle>
            <a:lvl1pPr>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5B872FB7-52F7-47EC-87D7-765A0F918F4F}" type="datetimeFigureOut">
              <a:rPr lang="fr-BE" smtClean="0"/>
              <a:t>27-03-23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174577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5B872FB7-52F7-47EC-87D7-765A0F918F4F}" type="datetimeFigureOut">
              <a:rPr lang="fr-BE" smtClean="0"/>
              <a:t>27-03-23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133383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fr-BE"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72FB7-52F7-47EC-87D7-765A0F918F4F}" type="datetimeFigureOut">
              <a:rPr lang="fr-BE" smtClean="0"/>
              <a:t>27-03-23</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06037-44A0-42BA-8800-9704F8DAAE06}" type="slidenum">
              <a:rPr lang="fr-BE" smtClean="0"/>
              <a:t>‹#›</a:t>
            </a:fld>
            <a:endParaRPr lang="fr-BE"/>
          </a:p>
        </p:txBody>
      </p:sp>
    </p:spTree>
    <p:extLst>
      <p:ext uri="{BB962C8B-B14F-4D97-AF65-F5344CB8AC3E}">
        <p14:creationId xmlns:p14="http://schemas.microsoft.com/office/powerpoint/2010/main" val="3938823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5463" y="1819791"/>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72FB7-52F7-47EC-87D7-765A0F918F4F}" type="datetimeFigureOut">
              <a:rPr lang="fr-BE" smtClean="0"/>
              <a:t>27-03-23</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06037-44A0-42BA-8800-9704F8DAAE06}" type="slidenum">
              <a:rPr lang="fr-BE" smtClean="0"/>
              <a:t>‹#›</a:t>
            </a:fld>
            <a:endParaRPr lang="fr-BE"/>
          </a:p>
        </p:txBody>
      </p:sp>
      <p:sp>
        <p:nvSpPr>
          <p:cNvPr id="7" name="Title 1"/>
          <p:cNvSpPr txBox="1"/>
          <p:nvPr userDrawn="1"/>
        </p:nvSpPr>
        <p:spPr>
          <a:xfrm>
            <a:off x="172278" y="169082"/>
            <a:ext cx="10410908" cy="1465488"/>
          </a:xfrm>
          <a:prstGeom prst="rect">
            <a:avLst/>
          </a:prstGeom>
        </p:spPr>
        <p:txBody>
          <a:bodyPr anchor="b">
            <a:normAutofit/>
          </a:bodyPr>
          <a:lstStyle>
            <a:lvl1pPr algn="l" defTabSz="914400" rtl="0" eaLnBrk="1" latinLnBrk="0" hangingPunct="1">
              <a:lnSpc>
                <a:spcPct val="90000"/>
              </a:lnSpc>
              <a:spcBef>
                <a:spcPct val="0"/>
              </a:spcBef>
              <a:buNone/>
              <a:defRPr sz="4800" b="1"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endParaRPr lang="fr-BE" dirty="0"/>
          </a:p>
        </p:txBody>
      </p:sp>
      <p:cxnSp>
        <p:nvCxnSpPr>
          <p:cNvPr id="8" name="Straight Connector 7"/>
          <p:cNvCxnSpPr/>
          <p:nvPr userDrawn="1"/>
        </p:nvCxnSpPr>
        <p:spPr>
          <a:xfrm>
            <a:off x="0" y="6721475"/>
            <a:ext cx="12192000" cy="0"/>
          </a:xfrm>
          <a:prstGeom prst="line">
            <a:avLst/>
          </a:prstGeom>
          <a:ln w="38100">
            <a:solidFill>
              <a:srgbClr val="0A77B3"/>
            </a:solidFill>
            <a:prstDash val="solid"/>
          </a:ln>
        </p:spPr>
        <p:style>
          <a:lnRef idx="1">
            <a:schemeClr val="accent1"/>
          </a:lnRef>
          <a:fillRef idx="0">
            <a:schemeClr val="accent1"/>
          </a:fillRef>
          <a:effectRef idx="0">
            <a:schemeClr val="accent1"/>
          </a:effectRef>
          <a:fontRef idx="minor">
            <a:schemeClr val="tx1"/>
          </a:fontRef>
        </p:style>
      </p:cxnSp>
      <p:sp>
        <p:nvSpPr>
          <p:cNvPr id="9" name="Title Placeholder 8"/>
          <p:cNvSpPr>
            <a:spLocks noGrp="1"/>
          </p:cNvSpPr>
          <p:nvPr>
            <p:ph type="title"/>
          </p:nvPr>
        </p:nvSpPr>
        <p:spPr>
          <a:xfrm>
            <a:off x="305463" y="309007"/>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cxnSp>
        <p:nvCxnSpPr>
          <p:cNvPr id="11" name="Straight Connector 10"/>
          <p:cNvCxnSpPr/>
          <p:nvPr userDrawn="1"/>
        </p:nvCxnSpPr>
        <p:spPr>
          <a:xfrm>
            <a:off x="0" y="6628342"/>
            <a:ext cx="12192000" cy="0"/>
          </a:xfrm>
          <a:prstGeom prst="line">
            <a:avLst/>
          </a:prstGeom>
          <a:ln w="38100">
            <a:solidFill>
              <a:srgbClr val="C00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674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5463" y="1819791"/>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72FB7-52F7-47EC-87D7-765A0F918F4F}" type="datetimeFigureOut">
              <a:rPr lang="fr-BE" smtClean="0"/>
              <a:t>27-03-23</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06037-44A0-42BA-8800-9704F8DAAE06}" type="slidenum">
              <a:rPr lang="fr-BE" smtClean="0"/>
              <a:t>‹#›</a:t>
            </a:fld>
            <a:endParaRPr lang="fr-BE"/>
          </a:p>
        </p:txBody>
      </p:sp>
      <p:sp>
        <p:nvSpPr>
          <p:cNvPr id="7" name="Title 1">
            <a:extLst>
              <a:ext uri="{FF2B5EF4-FFF2-40B4-BE49-F238E27FC236}">
                <a16:creationId xmlns:a16="http://schemas.microsoft.com/office/drawing/2014/main" id="{88525216-3E7B-4F80-9A3B-A7B36602BEAD}"/>
              </a:ext>
            </a:extLst>
          </p:cNvPr>
          <p:cNvSpPr txBox="1">
            <a:spLocks/>
          </p:cNvSpPr>
          <p:nvPr userDrawn="1"/>
        </p:nvSpPr>
        <p:spPr>
          <a:xfrm>
            <a:off x="172278" y="169082"/>
            <a:ext cx="10410908" cy="1465488"/>
          </a:xfrm>
          <a:prstGeom prst="rect">
            <a:avLst/>
          </a:prstGeom>
        </p:spPr>
        <p:txBody>
          <a:bodyPr anchor="b">
            <a:normAutofit/>
          </a:bodyPr>
          <a:lstStyle>
            <a:lvl1pPr algn="l" defTabSz="914400" rtl="0" eaLnBrk="1" latinLnBrk="0" hangingPunct="1">
              <a:lnSpc>
                <a:spcPct val="90000"/>
              </a:lnSpc>
              <a:spcBef>
                <a:spcPct val="0"/>
              </a:spcBef>
              <a:buNone/>
              <a:defRPr sz="4800" b="1"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endParaRPr lang="fr-BE" dirty="0"/>
          </a:p>
        </p:txBody>
      </p:sp>
      <p:cxnSp>
        <p:nvCxnSpPr>
          <p:cNvPr id="8" name="Straight Connector 7">
            <a:extLst>
              <a:ext uri="{FF2B5EF4-FFF2-40B4-BE49-F238E27FC236}">
                <a16:creationId xmlns:a16="http://schemas.microsoft.com/office/drawing/2014/main" id="{40110929-D99F-4F93-8D79-DA1EE21A6EEC}"/>
              </a:ext>
            </a:extLst>
          </p:cNvPr>
          <p:cNvCxnSpPr/>
          <p:nvPr userDrawn="1"/>
        </p:nvCxnSpPr>
        <p:spPr>
          <a:xfrm>
            <a:off x="0" y="6721475"/>
            <a:ext cx="12192000" cy="0"/>
          </a:xfrm>
          <a:prstGeom prst="line">
            <a:avLst/>
          </a:prstGeom>
          <a:ln w="38100">
            <a:solidFill>
              <a:srgbClr val="0A77B3"/>
            </a:solidFill>
            <a:prstDash val="solid"/>
          </a:ln>
        </p:spPr>
        <p:style>
          <a:lnRef idx="1">
            <a:schemeClr val="accent1"/>
          </a:lnRef>
          <a:fillRef idx="0">
            <a:schemeClr val="accent1"/>
          </a:fillRef>
          <a:effectRef idx="0">
            <a:schemeClr val="accent1"/>
          </a:effectRef>
          <a:fontRef idx="minor">
            <a:schemeClr val="tx1"/>
          </a:fontRef>
        </p:style>
      </p:cxnSp>
      <p:sp>
        <p:nvSpPr>
          <p:cNvPr id="9" name="Title Placeholder 8">
            <a:extLst>
              <a:ext uri="{FF2B5EF4-FFF2-40B4-BE49-F238E27FC236}">
                <a16:creationId xmlns:a16="http://schemas.microsoft.com/office/drawing/2014/main" id="{DC48BE74-70CC-4BC3-8F90-5BF2C2F29983}"/>
              </a:ext>
            </a:extLst>
          </p:cNvPr>
          <p:cNvSpPr>
            <a:spLocks noGrp="1"/>
          </p:cNvSpPr>
          <p:nvPr>
            <p:ph type="title"/>
          </p:nvPr>
        </p:nvSpPr>
        <p:spPr>
          <a:xfrm>
            <a:off x="305463" y="309007"/>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A6037BFE-069D-45AE-AAA2-DBA37783E36D}"/>
              </a:ext>
            </a:extLst>
          </p:cNvPr>
          <p:cNvCxnSpPr/>
          <p:nvPr userDrawn="1"/>
        </p:nvCxnSpPr>
        <p:spPr>
          <a:xfrm>
            <a:off x="0" y="6628342"/>
            <a:ext cx="12192000" cy="0"/>
          </a:xfrm>
          <a:prstGeom prst="line">
            <a:avLst/>
          </a:prstGeom>
          <a:ln w="38100">
            <a:solidFill>
              <a:srgbClr val="C00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54388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l" defTabSz="914400" rtl="0" eaLnBrk="1" latinLnBrk="0" hangingPunct="1">
        <a:lnSpc>
          <a:spcPct val="90000"/>
        </a:lnSpc>
        <a:spcBef>
          <a:spcPct val="0"/>
        </a:spcBef>
        <a:buNone/>
        <a:defRPr sz="4400"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00.png"/><Relationship Id="rId18" Type="http://schemas.openxmlformats.org/officeDocument/2006/relationships/customXml" Target="../ink/ink8.xml"/><Relationship Id="rId3" Type="http://schemas.openxmlformats.org/officeDocument/2006/relationships/image" Target="../media/image13.png"/><Relationship Id="rId7" Type="http://schemas.openxmlformats.org/officeDocument/2006/relationships/image" Target="../media/image170.png"/><Relationship Id="rId12" Type="http://schemas.openxmlformats.org/officeDocument/2006/relationships/customXml" Target="../ink/ink5.xml"/><Relationship Id="rId17" Type="http://schemas.openxmlformats.org/officeDocument/2006/relationships/image" Target="../media/image22.png"/><Relationship Id="rId2" Type="http://schemas.openxmlformats.org/officeDocument/2006/relationships/notesSlide" Target="../notesSlides/notesSlide13.xml"/><Relationship Id="rId16"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90.png"/><Relationship Id="rId5" Type="http://schemas.openxmlformats.org/officeDocument/2006/relationships/image" Target="../media/image160.png"/><Relationship Id="rId15" Type="http://schemas.openxmlformats.org/officeDocument/2006/relationships/image" Target="../media/image210.png"/><Relationship Id="rId10" Type="http://schemas.openxmlformats.org/officeDocument/2006/relationships/customXml" Target="../ink/ink4.xml"/><Relationship Id="rId19" Type="http://schemas.openxmlformats.org/officeDocument/2006/relationships/image" Target="../media/image23.png"/><Relationship Id="rId4" Type="http://schemas.openxmlformats.org/officeDocument/2006/relationships/customXml" Target="../ink/ink1.xml"/><Relationship Id="rId9" Type="http://schemas.openxmlformats.org/officeDocument/2006/relationships/image" Target="../media/image180.png"/><Relationship Id="rId14" Type="http://schemas.openxmlformats.org/officeDocument/2006/relationships/customXml" Target="../ink/ink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colourcontrast.cc/4dffc0/222222" TargetMode="External"/><Relationship Id="rId4" Type="http://schemas.openxmlformats.org/officeDocument/2006/relationships/hyperlink" Target="https://webaim.org/resources/contrastchecke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customXml" Target="../ink/ink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edf-feph.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edf-feph.or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hyperlink" Target="https://www.edf-feph.org/publications/accessible-powerpoint-toolkit/" TargetMode="External"/><Relationship Id="rId3" Type="http://schemas.openxmlformats.org/officeDocument/2006/relationships/image" Target="../media/image25.png"/><Relationship Id="rId7" Type="http://schemas.openxmlformats.org/officeDocument/2006/relationships/hyperlink" Target="https://www.edf-feph.org/publications/digital-accessibility-training-session-1-making-word-documents-accessible/"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28.png"/><Relationship Id="rId11" Type="http://schemas.openxmlformats.org/officeDocument/2006/relationships/hyperlink" Target="https://www.edf-feph.org/publications/accessible-video-toolkit-digital-accessibility-training-session-5/" TargetMode="External"/><Relationship Id="rId5" Type="http://schemas.openxmlformats.org/officeDocument/2006/relationships/image" Target="../media/image27.png"/><Relationship Id="rId10" Type="http://schemas.openxmlformats.org/officeDocument/2006/relationships/hyperlink" Target="https://www.edf-feph.org/publications/accessible-online-meeting-toolkit-digital-accessibility-training-session-4/" TargetMode="External"/><Relationship Id="rId4" Type="http://schemas.openxmlformats.org/officeDocument/2006/relationships/image" Target="../media/image26.png"/><Relationship Id="rId9" Type="http://schemas.openxmlformats.org/officeDocument/2006/relationships/hyperlink" Target="https://www.edf-feph.org/publications/accessible-social-media-toolkit/"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7.xml"/><Relationship Id="rId6" Type="http://schemas.openxmlformats.org/officeDocument/2006/relationships/hyperlink" Target="mailto:loredana.dicsi@edf-feph.org" TargetMode="External"/><Relationship Id="rId5" Type="http://schemas.openxmlformats.org/officeDocument/2006/relationships/hyperlink" Target="mailto:roberta.lulli@edf-feph.org" TargetMode="External"/><Relationship Id="rId4" Type="http://schemas.openxmlformats.org/officeDocument/2006/relationships/hyperlink" Target="http://www.edf-feph.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w3.org/WAI/standards-guidelin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ctrTitle"/>
          </p:nvPr>
        </p:nvSpPr>
        <p:spPr>
          <a:xfrm>
            <a:off x="875336" y="2594389"/>
            <a:ext cx="10363239" cy="1423925"/>
          </a:xfrm>
        </p:spPr>
        <p:txBody>
          <a:bodyPr>
            <a:normAutofit fontScale="90000"/>
          </a:bodyPr>
          <a:lstStyle/>
          <a:p>
            <a:pPr>
              <a:lnSpc>
                <a:spcPct val="150000"/>
              </a:lnSpc>
            </a:pPr>
            <a:r>
              <a:rPr lang="fr-BE" sz="4400" dirty="0">
                <a:latin typeface="Arial" panose="020B0604020202020204" pitchFamily="34" charset="0"/>
                <a:cs typeface="Arial" panose="020B0604020202020204" pitchFamily="34" charset="0"/>
              </a:rPr>
              <a:t>Accessibility training</a:t>
            </a:r>
            <a:br>
              <a:rPr lang="fr-BE" sz="4400" dirty="0">
                <a:latin typeface="Arial" panose="020B0604020202020204" pitchFamily="34" charset="0"/>
                <a:cs typeface="Arial" panose="020B0604020202020204" pitchFamily="34" charset="0"/>
              </a:rPr>
            </a:br>
            <a:r>
              <a:rPr lang="fr-BE" sz="3100" dirty="0">
                <a:latin typeface="Arial" panose="020B0604020202020204" pitchFamily="34" charset="0"/>
                <a:cs typeface="Arial" panose="020B0604020202020204" pitchFamily="34" charset="0"/>
              </a:rPr>
              <a:t>How to </a:t>
            </a:r>
            <a:r>
              <a:rPr lang="fr-BE" sz="3100" dirty="0" err="1">
                <a:latin typeface="Arial" panose="020B0604020202020204" pitchFamily="34" charset="0"/>
                <a:cs typeface="Arial" panose="020B0604020202020204" pitchFamily="34" charset="0"/>
              </a:rPr>
              <a:t>make</a:t>
            </a:r>
            <a:r>
              <a:rPr lang="fr-BE" sz="3100" dirty="0">
                <a:latin typeface="Arial" panose="020B0604020202020204" pitchFamily="34" charset="0"/>
                <a:cs typeface="Arial" panose="020B0604020202020204" pitchFamily="34" charset="0"/>
              </a:rPr>
              <a:t> digital </a:t>
            </a:r>
            <a:r>
              <a:rPr lang="fr-BE" sz="3100" dirty="0" err="1">
                <a:latin typeface="Arial" panose="020B0604020202020204" pitchFamily="34" charset="0"/>
                <a:cs typeface="Arial" panose="020B0604020202020204" pitchFamily="34" charset="0"/>
              </a:rPr>
              <a:t>materials</a:t>
            </a:r>
            <a:r>
              <a:rPr lang="fr-BE" sz="3100" dirty="0">
                <a:latin typeface="Arial" panose="020B0604020202020204" pitchFamily="34" charset="0"/>
                <a:cs typeface="Arial" panose="020B0604020202020204" pitchFamily="34" charset="0"/>
              </a:rPr>
              <a:t> accessible  </a:t>
            </a:r>
            <a:endParaRPr lang="fr-BE" sz="3100" b="1" dirty="0">
              <a:solidFill>
                <a:srgbClr val="0070C0"/>
              </a:solidFill>
              <a:latin typeface="Arial" panose="020B0604020202020204" pitchFamily="34" charset="0"/>
              <a:cs typeface="Arial" panose="020B0604020202020204" pitchFamily="34" charset="0"/>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6500" y="379376"/>
            <a:ext cx="2116354" cy="2089031"/>
          </a:xfrm>
          <a:prstGeom prst="rect">
            <a:avLst/>
          </a:prstGeom>
        </p:spPr>
      </p:pic>
      <p:sp>
        <p:nvSpPr>
          <p:cNvPr id="3" name="Subtitle 2">
            <a:extLst>
              <a:ext uri="{C183D7F6-B498-43B3-948B-1728B52AA6E4}">
                <adec:decorative xmlns:adec="http://schemas.microsoft.com/office/drawing/2017/decorative" val="1"/>
              </a:ext>
            </a:extLst>
          </p:cNvPr>
          <p:cNvSpPr>
            <a:spLocks noGrp="1"/>
          </p:cNvSpPr>
          <p:nvPr>
            <p:ph type="subTitle" idx="1"/>
          </p:nvPr>
        </p:nvSpPr>
        <p:spPr>
          <a:xfrm>
            <a:off x="639363" y="4428513"/>
            <a:ext cx="10363240" cy="2050111"/>
          </a:xfrm>
        </p:spPr>
        <p:txBody>
          <a:bodyPr>
            <a:normAutofit/>
          </a:bodyPr>
          <a:lstStyle/>
          <a:p>
            <a:r>
              <a:rPr lang="en-US" b="1" dirty="0">
                <a:latin typeface="Arial" panose="020B0604020202020204" pitchFamily="34" charset="0"/>
                <a:cs typeface="Arial" panose="020B0604020202020204" pitchFamily="34" charset="0"/>
              </a:rPr>
              <a:t>28th March 11 am CET </a:t>
            </a:r>
          </a:p>
          <a:p>
            <a:endParaRPr lang="en-US" b="1" dirty="0">
              <a:latin typeface="Arial" panose="020B0604020202020204" pitchFamily="34" charset="0"/>
              <a:cs typeface="Arial" panose="020B0604020202020204" pitchFamily="34" charset="0"/>
            </a:endParaRPr>
          </a:p>
          <a:p>
            <a:pPr algn="l"/>
            <a:r>
              <a:rPr lang="en-US" sz="2600" b="1" dirty="0">
                <a:latin typeface="Arial" panose="020B0604020202020204" pitchFamily="34" charset="0"/>
                <a:cs typeface="Arial" panose="020B0604020202020204" pitchFamily="34" charset="0"/>
              </a:rPr>
              <a:t>Loredana Dicsi</a:t>
            </a:r>
            <a:r>
              <a:rPr lang="en-US" sz="2600" dirty="0">
                <a:latin typeface="Arial" panose="020B0604020202020204" pitchFamily="34" charset="0"/>
                <a:cs typeface="Arial" panose="020B0604020202020204" pitchFamily="34" charset="0"/>
              </a:rPr>
              <a:t>, Membership, Internal Communication &amp; Youth</a:t>
            </a:r>
          </a:p>
          <a:p>
            <a:pPr algn="l"/>
            <a:r>
              <a:rPr lang="en-US" sz="2600" b="1" dirty="0">
                <a:latin typeface="Arial" panose="020B0604020202020204" pitchFamily="34" charset="0"/>
                <a:cs typeface="Arial" panose="020B0604020202020204" pitchFamily="34" charset="0"/>
              </a:rPr>
              <a:t>Roberta Lulli, </a:t>
            </a:r>
            <a:r>
              <a:rPr lang="en-US" sz="2600" dirty="0">
                <a:latin typeface="Arial" panose="020B0604020202020204" pitchFamily="34" charset="0"/>
                <a:cs typeface="Arial" panose="020B0604020202020204" pitchFamily="34" charset="0"/>
              </a:rPr>
              <a:t>Project officer</a:t>
            </a:r>
            <a:endParaRPr lang="en-GB"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1077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626" y="365125"/>
            <a:ext cx="10784174" cy="1325563"/>
          </a:xfrm>
        </p:spPr>
        <p:txBody>
          <a:bodyPr/>
          <a:lstStyle/>
          <a:p>
            <a:r>
              <a:rPr lang="it-IT" dirty="0" err="1"/>
              <a:t>Headings</a:t>
            </a:r>
            <a:r>
              <a:rPr lang="it-IT" dirty="0"/>
              <a:t> and </a:t>
            </a:r>
            <a:r>
              <a:rPr lang="it-IT" dirty="0" err="1"/>
              <a:t>structure</a:t>
            </a:r>
            <a:endParaRPr lang="en-GB" dirty="0"/>
          </a:p>
        </p:txBody>
      </p:sp>
      <p:sp>
        <p:nvSpPr>
          <p:cNvPr id="3" name="Content Placeholder 2"/>
          <p:cNvSpPr>
            <a:spLocks noGrp="1"/>
          </p:cNvSpPr>
          <p:nvPr>
            <p:ph idx="1"/>
          </p:nvPr>
        </p:nvSpPr>
        <p:spPr>
          <a:xfrm>
            <a:off x="569626" y="1567543"/>
            <a:ext cx="10784174" cy="4609420"/>
          </a:xfrm>
        </p:spPr>
        <p:txBody>
          <a:bodyPr>
            <a:normAutofit/>
          </a:bodyPr>
          <a:lstStyle/>
          <a:p>
            <a:pPr marL="0" indent="0">
              <a:lnSpc>
                <a:spcPct val="150000"/>
              </a:lnSpc>
              <a:buNone/>
            </a:pPr>
            <a:r>
              <a:rPr lang="en-US" sz="2400" b="1" dirty="0">
                <a:solidFill>
                  <a:srgbClr val="C00000"/>
                </a:solidFill>
                <a:latin typeface="Arial" panose="020B0604020202020204" pitchFamily="34" charset="0"/>
                <a:cs typeface="Arial" panose="020B0604020202020204" pitchFamily="34" charset="0"/>
              </a:rPr>
              <a:t>A good heading structure is often the most important accessibility consideration in Word documents.</a:t>
            </a:r>
          </a:p>
          <a:p>
            <a:pPr marL="0" indent="0">
              <a:lnSpc>
                <a:spcPct val="150000"/>
              </a:lnSpc>
              <a:buNone/>
            </a:pPr>
            <a:r>
              <a:rPr lang="en-US" sz="2400" b="1" dirty="0">
                <a:solidFill>
                  <a:srgbClr val="C00000"/>
                </a:solidFill>
                <a:latin typeface="Arial" panose="020B0604020202020204" pitchFamily="34" charset="0"/>
                <a:cs typeface="Arial" panose="020B0604020202020204" pitchFamily="34" charset="0"/>
              </a:rPr>
              <a:t> </a:t>
            </a: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Headings provide the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organisation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of the content within the document. </a:t>
            </a:r>
            <a:endParaRPr lang="en-US" sz="22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
            </a:pPr>
            <a:r>
              <a:rPr lang="en-US" sz="2200" dirty="0">
                <a:latin typeface="Arial" panose="020B0604020202020204" pitchFamily="34" charset="0"/>
                <a:cs typeface="Arial" panose="020B0604020202020204" pitchFamily="34" charset="0"/>
              </a:rPr>
              <a:t>Screen readers give users the ability to navigate a document using headings as long as </a:t>
            </a:r>
            <a:r>
              <a:rPr lang="en-US" sz="2200" b="1" dirty="0">
                <a:solidFill>
                  <a:srgbClr val="0070C0"/>
                </a:solidFill>
                <a:latin typeface="Arial" panose="020B0604020202020204" pitchFamily="34" charset="0"/>
                <a:cs typeface="Arial" panose="020B0604020202020204" pitchFamily="34" charset="0"/>
              </a:rPr>
              <a:t>the headings are organized properly. </a:t>
            </a:r>
          </a:p>
        </p:txBody>
      </p:sp>
    </p:spTree>
    <p:extLst>
      <p:ext uri="{BB962C8B-B14F-4D97-AF65-F5344CB8AC3E}">
        <p14:creationId xmlns:p14="http://schemas.microsoft.com/office/powerpoint/2010/main" val="2914251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9C182-7B5C-49CC-A658-5755B1CDFC62}"/>
              </a:ext>
            </a:extLst>
          </p:cNvPr>
          <p:cNvSpPr>
            <a:spLocks noGrp="1"/>
          </p:cNvSpPr>
          <p:nvPr>
            <p:ph type="title"/>
          </p:nvPr>
        </p:nvSpPr>
        <p:spPr/>
        <p:txBody>
          <a:bodyPr/>
          <a:lstStyle/>
          <a:p>
            <a:r>
              <a:rPr lang="en-GB" dirty="0"/>
              <a:t>Headings and style </a:t>
            </a:r>
            <a:br>
              <a:rPr lang="en-GB" dirty="0"/>
            </a:br>
            <a:r>
              <a:rPr lang="en-GB" dirty="0"/>
              <a:t> </a:t>
            </a:r>
          </a:p>
        </p:txBody>
      </p:sp>
      <p:sp>
        <p:nvSpPr>
          <p:cNvPr id="13" name="TextBox 12">
            <a:extLst>
              <a:ext uri="{FF2B5EF4-FFF2-40B4-BE49-F238E27FC236}">
                <a16:creationId xmlns:a16="http://schemas.microsoft.com/office/drawing/2014/main" id="{4D1DF7A1-08ED-431C-A68D-5246E6E43D45}"/>
              </a:ext>
            </a:extLst>
          </p:cNvPr>
          <p:cNvSpPr txBox="1"/>
          <p:nvPr/>
        </p:nvSpPr>
        <p:spPr>
          <a:xfrm>
            <a:off x="520700" y="3200401"/>
            <a:ext cx="11150600" cy="2568717"/>
          </a:xfrm>
          <a:prstGeom prst="rect">
            <a:avLst/>
          </a:prstGeom>
          <a:noFill/>
        </p:spPr>
        <p:txBody>
          <a:bodyPr wrap="square">
            <a:spAutoFit/>
          </a:bodyPr>
          <a:lstStyle/>
          <a:p>
            <a:pPr marL="342900" indent="-342900">
              <a:lnSpc>
                <a:spcPct val="150000"/>
              </a:lnSpc>
              <a:buFont typeface="Wingdings" panose="05000000000000000000" pitchFamily="2" charset="2"/>
              <a:buChar char="§"/>
            </a:pPr>
            <a:r>
              <a:rPr lang="en-US" sz="2200" dirty="0">
                <a:latin typeface="Arial" panose="020B0604020202020204" pitchFamily="34" charset="0"/>
                <a:ea typeface="Verdana" panose="020B0604030504040204" pitchFamily="34" charset="0"/>
                <a:cs typeface="Arial" panose="020B0604020202020204" pitchFamily="34" charset="0"/>
              </a:rPr>
              <a:t>Word Styles contain preconfigured headings understood by assistive technology (e.g., Heading 1- Heading 6). These headings are available under the Styles section in the Home tab of the Ribbon. </a:t>
            </a:r>
          </a:p>
          <a:p>
            <a:pPr marL="342900" indent="-342900">
              <a:lnSpc>
                <a:spcPct val="150000"/>
              </a:lnSpc>
              <a:buFont typeface="Wingdings" panose="05000000000000000000" pitchFamily="2" charset="2"/>
              <a:buChar char="§"/>
            </a:pPr>
            <a:endParaRPr lang="en-US" sz="2200" dirty="0">
              <a:latin typeface="Arial" panose="020B0604020202020204" pitchFamily="34" charset="0"/>
              <a:ea typeface="Verdana" panose="020B0604030504040204" pitchFamily="34" charset="0"/>
              <a:cs typeface="Arial" panose="020B0604020202020204" pitchFamily="34" charset="0"/>
            </a:endParaRPr>
          </a:p>
          <a:p>
            <a:pPr marL="342900" indent="-342900">
              <a:lnSpc>
                <a:spcPct val="150000"/>
              </a:lnSpc>
              <a:buFont typeface="Wingdings" panose="05000000000000000000" pitchFamily="2" charset="2"/>
              <a:buChar char="§"/>
            </a:pPr>
            <a:r>
              <a:rPr lang="en-US" sz="2200" dirty="0">
                <a:latin typeface="Arial" panose="020B0604020202020204" pitchFamily="34" charset="0"/>
                <a:ea typeface="Verdana" panose="020B0604030504040204" pitchFamily="34" charset="0"/>
                <a:cs typeface="Arial" panose="020B0604020202020204" pitchFamily="34" charset="0"/>
              </a:rPr>
              <a:t>Apply the “Heading 1” style for the main heading and “Heading 2” for sub-headings. </a:t>
            </a:r>
            <a:endParaRPr lang="en-GB" sz="2200" dirty="0">
              <a:latin typeface="Arial" panose="020B0604020202020204" pitchFamily="34" charset="0"/>
              <a:ea typeface="Verdana" panose="020B0604030504040204" pitchFamily="34" charset="0"/>
              <a:cs typeface="Arial" panose="020B0604020202020204" pitchFamily="34" charset="0"/>
            </a:endParaRPr>
          </a:p>
        </p:txBody>
      </p:sp>
      <p:pic>
        <p:nvPicPr>
          <p:cNvPr id="14" name="Picture 13" descr="Home tab of the ribbon showing heading 1 and heading 2">
            <a:extLst>
              <a:ext uri="{FF2B5EF4-FFF2-40B4-BE49-F238E27FC236}">
                <a16:creationId xmlns:a16="http://schemas.microsoft.com/office/drawing/2014/main" id="{F3A05F7F-6088-4DEB-9866-730EB980EF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64105"/>
            <a:ext cx="10057937" cy="1648917"/>
          </a:xfrm>
          <a:prstGeom prst="rect">
            <a:avLst/>
          </a:prstGeom>
        </p:spPr>
      </p:pic>
    </p:spTree>
    <p:extLst>
      <p:ext uri="{BB962C8B-B14F-4D97-AF65-F5344CB8AC3E}">
        <p14:creationId xmlns:p14="http://schemas.microsoft.com/office/powerpoint/2010/main" val="1105255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564D5-413A-4BC4-A9B3-EA162650E81A}"/>
              </a:ext>
            </a:extLst>
          </p:cNvPr>
          <p:cNvSpPr>
            <a:spLocks noGrp="1"/>
          </p:cNvSpPr>
          <p:nvPr>
            <p:ph type="title"/>
          </p:nvPr>
        </p:nvSpPr>
        <p:spPr>
          <a:xfrm>
            <a:off x="838200" y="473529"/>
            <a:ext cx="10657114" cy="865413"/>
          </a:xfrm>
        </p:spPr>
        <p:txBody>
          <a:bodyPr>
            <a:normAutofit fontScale="90000"/>
          </a:bodyPr>
          <a:lstStyle/>
          <a:p>
            <a:br>
              <a:rPr lang="en-GB" dirty="0"/>
            </a:br>
            <a:r>
              <a:rPr lang="en-GB" sz="4900" dirty="0"/>
              <a:t>Verify headings</a:t>
            </a:r>
            <a:br>
              <a:rPr lang="en-GB" dirty="0"/>
            </a:br>
            <a:endParaRPr lang="en-GB" dirty="0"/>
          </a:p>
        </p:txBody>
      </p:sp>
      <p:sp>
        <p:nvSpPr>
          <p:cNvPr id="3" name="Content Placeholder 2">
            <a:extLst>
              <a:ext uri="{FF2B5EF4-FFF2-40B4-BE49-F238E27FC236}">
                <a16:creationId xmlns:a16="http://schemas.microsoft.com/office/drawing/2014/main" id="{6C1971F2-185E-4D05-A5A8-A787FF25B68D}"/>
              </a:ext>
            </a:extLst>
          </p:cNvPr>
          <p:cNvSpPr>
            <a:spLocks noGrp="1"/>
          </p:cNvSpPr>
          <p:nvPr>
            <p:ph idx="1"/>
          </p:nvPr>
        </p:nvSpPr>
        <p:spPr>
          <a:xfrm>
            <a:off x="838200" y="3610759"/>
            <a:ext cx="10515600" cy="2720218"/>
          </a:xfrm>
        </p:spPr>
        <p:txBody>
          <a:bodyPr>
            <a:normAutofit/>
          </a:bodyPr>
          <a:lstStyle/>
          <a:p>
            <a:pPr>
              <a:lnSpc>
                <a:spcPct val="150000"/>
              </a:lnSpc>
              <a:buFont typeface="Wingdings" panose="05000000000000000000" pitchFamily="2" charset="2"/>
              <a:buChar char="§"/>
            </a:pPr>
            <a:r>
              <a:rPr lang="en-US" sz="2200" dirty="0">
                <a:latin typeface="Arial" panose="020B0604020202020204" pitchFamily="34" charset="0"/>
                <a:cs typeface="Arial" panose="020B0604020202020204" pitchFamily="34" charset="0"/>
              </a:rPr>
              <a:t>Every heading in a document can be verified using the Navigation Pane, located in the Show group on the View tab of the Ribbon.</a:t>
            </a:r>
          </a:p>
          <a:p>
            <a:pPr>
              <a:lnSpc>
                <a:spcPct val="150000"/>
              </a:lnSpc>
              <a:buFont typeface="Wingdings" panose="05000000000000000000" pitchFamily="2" charset="2"/>
              <a:buChar char="§"/>
            </a:pPr>
            <a:r>
              <a:rPr lang="en-US" sz="2200" dirty="0">
                <a:latin typeface="Arial" panose="020B0604020202020204" pitchFamily="34" charset="0"/>
                <a:cs typeface="Arial" panose="020B0604020202020204" pitchFamily="34" charset="0"/>
              </a:rPr>
              <a:t>This pane also allows users to navigate to any section of the document by clicking on the corresponding heading.</a:t>
            </a:r>
            <a:endParaRPr lang="en-GB" sz="2200" dirty="0">
              <a:latin typeface="Arial" panose="020B0604020202020204" pitchFamily="34" charset="0"/>
              <a:cs typeface="Arial" panose="020B0604020202020204" pitchFamily="34" charset="0"/>
            </a:endParaRPr>
          </a:p>
        </p:txBody>
      </p:sp>
      <p:pic>
        <p:nvPicPr>
          <p:cNvPr id="5" name="Picture 4" descr="Home tab showing the botton view and navigation pane.">
            <a:extLst>
              <a:ext uri="{FF2B5EF4-FFF2-40B4-BE49-F238E27FC236}">
                <a16:creationId xmlns:a16="http://schemas.microsoft.com/office/drawing/2014/main" id="{3D3B18E5-B81A-40CB-B32B-AED124F05E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2327" y="1338942"/>
            <a:ext cx="6825343" cy="1409734"/>
          </a:xfrm>
          <a:prstGeom prst="rect">
            <a:avLst/>
          </a:prstGeom>
        </p:spPr>
      </p:pic>
    </p:spTree>
    <p:extLst>
      <p:ext uri="{BB962C8B-B14F-4D97-AF65-F5344CB8AC3E}">
        <p14:creationId xmlns:p14="http://schemas.microsoft.com/office/powerpoint/2010/main" val="477336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1C656-B6B9-4B65-9216-70C958DC462C}"/>
              </a:ext>
            </a:extLst>
          </p:cNvPr>
          <p:cNvSpPr>
            <a:spLocks noGrp="1"/>
          </p:cNvSpPr>
          <p:nvPr>
            <p:ph type="title"/>
          </p:nvPr>
        </p:nvSpPr>
        <p:spPr/>
        <p:txBody>
          <a:bodyPr>
            <a:normAutofit/>
          </a:bodyPr>
          <a:lstStyle/>
          <a:p>
            <a:r>
              <a:rPr lang="en-GB" dirty="0"/>
              <a:t>Line Spacing and Text Alignment</a:t>
            </a:r>
          </a:p>
        </p:txBody>
      </p:sp>
      <p:sp>
        <p:nvSpPr>
          <p:cNvPr id="3" name="Content Placeholder 2">
            <a:extLst>
              <a:ext uri="{FF2B5EF4-FFF2-40B4-BE49-F238E27FC236}">
                <a16:creationId xmlns:a16="http://schemas.microsoft.com/office/drawing/2014/main" id="{2D05AACA-BC9F-4306-803C-552C23ACF4AA}"/>
              </a:ext>
            </a:extLst>
          </p:cNvPr>
          <p:cNvSpPr>
            <a:spLocks noGrp="1"/>
          </p:cNvSpPr>
          <p:nvPr>
            <p:ph idx="1"/>
          </p:nvPr>
        </p:nvSpPr>
        <p:spPr>
          <a:xfrm>
            <a:off x="838200" y="1515383"/>
            <a:ext cx="10515600" cy="2076903"/>
          </a:xfrm>
        </p:spPr>
        <p:txBody>
          <a:bodyPr/>
          <a:lstStyle/>
          <a:p>
            <a:pPr>
              <a:lnSpc>
                <a:spcPct val="15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Double or 1.5 spacing between lines can make a document more accessible. </a:t>
            </a:r>
          </a:p>
          <a:p>
            <a:pPr>
              <a:lnSpc>
                <a:spcPct val="15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Left aligned text</a:t>
            </a:r>
          </a:p>
          <a:p>
            <a:pPr marL="0" indent="0">
              <a:lnSpc>
                <a:spcPct val="150000"/>
              </a:lnSpc>
              <a:buFont typeface="Wingdings" panose="05000000000000000000" pitchFamily="2" charset="2"/>
              <a:buNone/>
            </a:pPr>
            <a:endParaRPr lang="en-US" sz="2400" dirty="0"/>
          </a:p>
          <a:p>
            <a:endParaRPr lang="en-GB" dirty="0"/>
          </a:p>
        </p:txBody>
      </p:sp>
      <p:pic>
        <p:nvPicPr>
          <p:cNvPr id="5" name="Picture 4" descr="On the right a justified text with gaps between words showed by a yellow draw.&#10;On the left a left alighted text ">
            <a:extLst>
              <a:ext uri="{FF2B5EF4-FFF2-40B4-BE49-F238E27FC236}">
                <a16:creationId xmlns:a16="http://schemas.microsoft.com/office/drawing/2014/main" id="{56C70250-B9E0-46C9-A5AD-F79A5B977B11}"/>
              </a:ext>
            </a:extLst>
          </p:cNvPr>
          <p:cNvPicPr>
            <a:picLocks noChangeAspect="1"/>
          </p:cNvPicPr>
          <p:nvPr/>
        </p:nvPicPr>
        <p:blipFill>
          <a:blip r:embed="rId3"/>
          <a:stretch>
            <a:fillRect/>
          </a:stretch>
        </p:blipFill>
        <p:spPr>
          <a:xfrm>
            <a:off x="4033157" y="2273754"/>
            <a:ext cx="7320643" cy="4061732"/>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643431CC-C509-4AF5-8A6A-F0A06BAF811C}"/>
                  </a:ext>
                  <a:ext uri="{C183D7F6-B498-43B3-948B-1728B52AA6E4}">
                    <adec:decorative xmlns:adec="http://schemas.microsoft.com/office/drawing/2017/decorative" val="1"/>
                  </a:ext>
                </a:extLst>
              </p14:cNvPr>
              <p14:cNvContentPartPr/>
              <p14:nvPr/>
            </p14:nvContentPartPr>
            <p14:xfrm>
              <a:off x="9274500" y="3347177"/>
              <a:ext cx="360" cy="360"/>
            </p14:xfrm>
          </p:contentPart>
        </mc:Choice>
        <mc:Fallback xmlns="">
          <p:pic>
            <p:nvPicPr>
              <p:cNvPr id="6" name="Ink 5">
                <a:extLst>
                  <a:ext uri="{FF2B5EF4-FFF2-40B4-BE49-F238E27FC236}">
                    <a16:creationId xmlns:a16="http://schemas.microsoft.com/office/drawing/2014/main" id="{643431CC-C509-4AF5-8A6A-F0A06BAF811C}"/>
                  </a:ext>
                  <a:ext uri="{C183D7F6-B498-43B3-948B-1728B52AA6E4}">
                    <adec:decorative xmlns:adec="http://schemas.microsoft.com/office/drawing/2017/decorative" val="1"/>
                  </a:ext>
                </a:extLst>
              </p:cNvPr>
              <p:cNvPicPr/>
              <p:nvPr/>
            </p:nvPicPr>
            <p:blipFill>
              <a:blip r:embed="rId5"/>
              <a:stretch>
                <a:fillRect/>
              </a:stretch>
            </p:blipFill>
            <p:spPr>
              <a:xfrm>
                <a:off x="9220500" y="323917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577A8FE0-54BB-4A91-A89E-2BE45466E59C}"/>
                  </a:ext>
                  <a:ext uri="{C183D7F6-B498-43B3-948B-1728B52AA6E4}">
                    <adec:decorative xmlns:adec="http://schemas.microsoft.com/office/drawing/2017/decorative" val="1"/>
                  </a:ext>
                </a:extLst>
              </p14:cNvPr>
              <p14:cNvContentPartPr/>
              <p14:nvPr/>
            </p14:nvContentPartPr>
            <p14:xfrm>
              <a:off x="9664560" y="2929577"/>
              <a:ext cx="650160" cy="432720"/>
            </p14:xfrm>
          </p:contentPart>
        </mc:Choice>
        <mc:Fallback xmlns="">
          <p:pic>
            <p:nvPicPr>
              <p:cNvPr id="7" name="Ink 6">
                <a:extLst>
                  <a:ext uri="{FF2B5EF4-FFF2-40B4-BE49-F238E27FC236}">
                    <a16:creationId xmlns:a16="http://schemas.microsoft.com/office/drawing/2014/main" id="{577A8FE0-54BB-4A91-A89E-2BE45466E59C}"/>
                  </a:ext>
                  <a:ext uri="{C183D7F6-B498-43B3-948B-1728B52AA6E4}">
                    <adec:decorative xmlns:adec="http://schemas.microsoft.com/office/drawing/2017/decorative" val="1"/>
                  </a:ext>
                </a:extLst>
              </p:cNvPr>
              <p:cNvPicPr/>
              <p:nvPr/>
            </p:nvPicPr>
            <p:blipFill>
              <a:blip r:embed="rId7"/>
              <a:stretch>
                <a:fillRect/>
              </a:stretch>
            </p:blipFill>
            <p:spPr>
              <a:xfrm>
                <a:off x="9610560" y="2821577"/>
                <a:ext cx="757800" cy="648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DDD3D86A-CF33-434B-80DB-D7DF6AEFBC34}"/>
                  </a:ext>
                  <a:ext uri="{C183D7F6-B498-43B3-948B-1728B52AA6E4}">
                    <adec:decorative xmlns:adec="http://schemas.microsoft.com/office/drawing/2017/decorative" val="1"/>
                  </a:ext>
                </a:extLst>
              </p14:cNvPr>
              <p14:cNvContentPartPr/>
              <p14:nvPr/>
            </p14:nvContentPartPr>
            <p14:xfrm>
              <a:off x="8245620" y="2975297"/>
              <a:ext cx="947880" cy="388440"/>
            </p14:xfrm>
          </p:contentPart>
        </mc:Choice>
        <mc:Fallback xmlns="">
          <p:pic>
            <p:nvPicPr>
              <p:cNvPr id="9" name="Ink 8">
                <a:extLst>
                  <a:ext uri="{FF2B5EF4-FFF2-40B4-BE49-F238E27FC236}">
                    <a16:creationId xmlns:a16="http://schemas.microsoft.com/office/drawing/2014/main" id="{DDD3D86A-CF33-434B-80DB-D7DF6AEFBC34}"/>
                  </a:ext>
                  <a:ext uri="{C183D7F6-B498-43B3-948B-1728B52AA6E4}">
                    <adec:decorative xmlns:adec="http://schemas.microsoft.com/office/drawing/2017/decorative" val="1"/>
                  </a:ext>
                </a:extLst>
              </p:cNvPr>
              <p:cNvPicPr/>
              <p:nvPr/>
            </p:nvPicPr>
            <p:blipFill>
              <a:blip r:embed="rId9"/>
              <a:stretch>
                <a:fillRect/>
              </a:stretch>
            </p:blipFill>
            <p:spPr>
              <a:xfrm>
                <a:off x="8209620" y="2903297"/>
                <a:ext cx="1019520" cy="532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6AD3BEEA-751D-4E00-8671-D85917BA7FCD}"/>
                  </a:ext>
                  <a:ext uri="{C183D7F6-B498-43B3-948B-1728B52AA6E4}">
                    <adec:decorative xmlns:adec="http://schemas.microsoft.com/office/drawing/2017/decorative" val="1"/>
                  </a:ext>
                </a:extLst>
              </p14:cNvPr>
              <p14:cNvContentPartPr/>
              <p14:nvPr/>
            </p14:nvContentPartPr>
            <p14:xfrm>
              <a:off x="8229060" y="5326457"/>
              <a:ext cx="243000" cy="112680"/>
            </p14:xfrm>
          </p:contentPart>
        </mc:Choice>
        <mc:Fallback xmlns="">
          <p:pic>
            <p:nvPicPr>
              <p:cNvPr id="10" name="Ink 9">
                <a:extLst>
                  <a:ext uri="{FF2B5EF4-FFF2-40B4-BE49-F238E27FC236}">
                    <a16:creationId xmlns:a16="http://schemas.microsoft.com/office/drawing/2014/main" id="{6AD3BEEA-751D-4E00-8671-D85917BA7FCD}"/>
                  </a:ext>
                  <a:ext uri="{C183D7F6-B498-43B3-948B-1728B52AA6E4}">
                    <adec:decorative xmlns:adec="http://schemas.microsoft.com/office/drawing/2017/decorative" val="1"/>
                  </a:ext>
                </a:extLst>
              </p:cNvPr>
              <p:cNvPicPr/>
              <p:nvPr/>
            </p:nvPicPr>
            <p:blipFill>
              <a:blip r:embed="rId11"/>
              <a:stretch>
                <a:fillRect/>
              </a:stretch>
            </p:blipFill>
            <p:spPr>
              <a:xfrm>
                <a:off x="8193060" y="5254457"/>
                <a:ext cx="31464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08593404-1D4D-46A1-84A9-98659F90AE08}"/>
                  </a:ext>
                  <a:ext uri="{C183D7F6-B498-43B3-948B-1728B52AA6E4}">
                    <adec:decorative xmlns:adec="http://schemas.microsoft.com/office/drawing/2017/decorative" val="1"/>
                  </a:ext>
                </a:extLst>
              </p14:cNvPr>
              <p14:cNvContentPartPr/>
              <p14:nvPr/>
            </p14:nvContentPartPr>
            <p14:xfrm>
              <a:off x="9296820" y="3362297"/>
              <a:ext cx="118440" cy="17640"/>
            </p14:xfrm>
          </p:contentPart>
        </mc:Choice>
        <mc:Fallback xmlns="">
          <p:pic>
            <p:nvPicPr>
              <p:cNvPr id="11" name="Ink 10">
                <a:extLst>
                  <a:ext uri="{FF2B5EF4-FFF2-40B4-BE49-F238E27FC236}">
                    <a16:creationId xmlns:a16="http://schemas.microsoft.com/office/drawing/2014/main" id="{08593404-1D4D-46A1-84A9-98659F90AE08}"/>
                  </a:ext>
                  <a:ext uri="{C183D7F6-B498-43B3-948B-1728B52AA6E4}">
                    <adec:decorative xmlns:adec="http://schemas.microsoft.com/office/drawing/2017/decorative" val="1"/>
                  </a:ext>
                </a:extLst>
              </p:cNvPr>
              <p:cNvPicPr/>
              <p:nvPr/>
            </p:nvPicPr>
            <p:blipFill>
              <a:blip r:embed="rId13"/>
              <a:stretch>
                <a:fillRect/>
              </a:stretch>
            </p:blipFill>
            <p:spPr>
              <a:xfrm>
                <a:off x="9260820" y="3291737"/>
                <a:ext cx="190080" cy="15840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5D9AEC7A-E90E-4F4B-9AE3-720049C1A903}"/>
                  </a:ext>
                  <a:ext uri="{C183D7F6-B498-43B3-948B-1728B52AA6E4}">
                    <adec:decorative xmlns:adec="http://schemas.microsoft.com/office/drawing/2017/decorative" val="1"/>
                  </a:ext>
                </a:extLst>
              </p14:cNvPr>
              <p14:cNvContentPartPr/>
              <p14:nvPr/>
            </p14:nvContentPartPr>
            <p14:xfrm>
              <a:off x="8702820" y="2824457"/>
              <a:ext cx="360" cy="360"/>
            </p14:xfrm>
          </p:contentPart>
        </mc:Choice>
        <mc:Fallback xmlns="">
          <p:pic>
            <p:nvPicPr>
              <p:cNvPr id="12" name="Ink 11">
                <a:extLst>
                  <a:ext uri="{FF2B5EF4-FFF2-40B4-BE49-F238E27FC236}">
                    <a16:creationId xmlns:a16="http://schemas.microsoft.com/office/drawing/2014/main" id="{5D9AEC7A-E90E-4F4B-9AE3-720049C1A903}"/>
                  </a:ext>
                  <a:ext uri="{C183D7F6-B498-43B3-948B-1728B52AA6E4}">
                    <adec:decorative xmlns:adec="http://schemas.microsoft.com/office/drawing/2017/decorative" val="1"/>
                  </a:ext>
                </a:extLst>
              </p:cNvPr>
              <p:cNvPicPr/>
              <p:nvPr/>
            </p:nvPicPr>
            <p:blipFill>
              <a:blip r:embed="rId15"/>
              <a:stretch>
                <a:fillRect/>
              </a:stretch>
            </p:blipFill>
            <p:spPr>
              <a:xfrm>
                <a:off x="8666820" y="2752457"/>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3E72C93D-0303-4893-B1C1-AF571055EFDC}"/>
                  </a:ext>
                  <a:ext uri="{C183D7F6-B498-43B3-948B-1728B52AA6E4}">
                    <adec:decorative xmlns:adec="http://schemas.microsoft.com/office/drawing/2017/decorative" val="1"/>
                  </a:ext>
                </a:extLst>
              </p14:cNvPr>
              <p14:cNvContentPartPr/>
              <p14:nvPr/>
            </p14:nvContentPartPr>
            <p14:xfrm>
              <a:off x="8611020" y="2772617"/>
              <a:ext cx="180360" cy="55800"/>
            </p14:xfrm>
          </p:contentPart>
        </mc:Choice>
        <mc:Fallback xmlns="">
          <p:pic>
            <p:nvPicPr>
              <p:cNvPr id="13" name="Ink 12">
                <a:extLst>
                  <a:ext uri="{FF2B5EF4-FFF2-40B4-BE49-F238E27FC236}">
                    <a16:creationId xmlns:a16="http://schemas.microsoft.com/office/drawing/2014/main" id="{3E72C93D-0303-4893-B1C1-AF571055EFDC}"/>
                  </a:ext>
                  <a:ext uri="{C183D7F6-B498-43B3-948B-1728B52AA6E4}">
                    <adec:decorative xmlns:adec="http://schemas.microsoft.com/office/drawing/2017/decorative" val="1"/>
                  </a:ext>
                </a:extLst>
              </p:cNvPr>
              <p:cNvPicPr/>
              <p:nvPr/>
            </p:nvPicPr>
            <p:blipFill>
              <a:blip r:embed="rId17"/>
              <a:stretch>
                <a:fillRect/>
              </a:stretch>
            </p:blipFill>
            <p:spPr>
              <a:xfrm>
                <a:off x="8575020" y="2700617"/>
                <a:ext cx="2520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008BCB4B-6A14-4158-8A26-DC43C3BC694D}"/>
                  </a:ext>
                  <a:ext uri="{C183D7F6-B498-43B3-948B-1728B52AA6E4}">
                    <adec:decorative xmlns:adec="http://schemas.microsoft.com/office/drawing/2017/decorative" val="1"/>
                  </a:ext>
                </a:extLst>
              </p14:cNvPr>
              <p14:cNvContentPartPr/>
              <p14:nvPr/>
            </p14:nvContentPartPr>
            <p14:xfrm>
              <a:off x="7519860" y="2174657"/>
              <a:ext cx="3347280" cy="2345040"/>
            </p14:xfrm>
          </p:contentPart>
        </mc:Choice>
        <mc:Fallback xmlns="">
          <p:pic>
            <p:nvPicPr>
              <p:cNvPr id="20" name="Ink 19">
                <a:extLst>
                  <a:ext uri="{FF2B5EF4-FFF2-40B4-BE49-F238E27FC236}">
                    <a16:creationId xmlns:a16="http://schemas.microsoft.com/office/drawing/2014/main" id="{008BCB4B-6A14-4158-8A26-DC43C3BC694D}"/>
                  </a:ext>
                  <a:ext uri="{C183D7F6-B498-43B3-948B-1728B52AA6E4}">
                    <adec:decorative xmlns:adec="http://schemas.microsoft.com/office/drawing/2017/decorative" val="1"/>
                  </a:ext>
                </a:extLst>
              </p:cNvPr>
              <p:cNvPicPr/>
              <p:nvPr/>
            </p:nvPicPr>
            <p:blipFill>
              <a:blip r:embed="rId19"/>
              <a:stretch>
                <a:fillRect/>
              </a:stretch>
            </p:blipFill>
            <p:spPr>
              <a:xfrm>
                <a:off x="7501860" y="2156657"/>
                <a:ext cx="3382920" cy="2380680"/>
              </a:xfrm>
              <a:prstGeom prst="rect">
                <a:avLst/>
              </a:prstGeom>
            </p:spPr>
          </p:pic>
        </mc:Fallback>
      </mc:AlternateContent>
    </p:spTree>
    <p:extLst>
      <p:ext uri="{BB962C8B-B14F-4D97-AF65-F5344CB8AC3E}">
        <p14:creationId xmlns:p14="http://schemas.microsoft.com/office/powerpoint/2010/main" val="3457390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052"/>
            <a:ext cx="10515600" cy="1325563"/>
          </a:xfrm>
        </p:spPr>
        <p:txBody>
          <a:bodyPr/>
          <a:lstStyle/>
          <a:p>
            <a:r>
              <a:rPr lang="fr-BE" dirty="0"/>
              <a:t>Colors Contrast </a:t>
            </a:r>
          </a:p>
        </p:txBody>
      </p:sp>
      <p:sp>
        <p:nvSpPr>
          <p:cNvPr id="5" name="TextBox 4">
            <a:extLst>
              <a:ext uri="{FF2B5EF4-FFF2-40B4-BE49-F238E27FC236}">
                <a16:creationId xmlns:a16="http://schemas.microsoft.com/office/drawing/2014/main" id="{B5928025-84CB-4AA2-B0AB-0F5AFD997FBC}"/>
              </a:ext>
            </a:extLst>
          </p:cNvPr>
          <p:cNvSpPr txBox="1"/>
          <p:nvPr/>
        </p:nvSpPr>
        <p:spPr>
          <a:xfrm>
            <a:off x="624492" y="1351508"/>
            <a:ext cx="10729308" cy="4154984"/>
          </a:xfrm>
          <a:prstGeom prst="rect">
            <a:avLst/>
          </a:prstGeom>
          <a:noFill/>
        </p:spPr>
        <p:txBody>
          <a:bodyPr wrap="square">
            <a:spAutoFit/>
          </a:bodyPr>
          <a:lstStyle/>
          <a:p>
            <a:pPr marL="342900" indent="-342900">
              <a:buFont typeface="Wingdings" panose="05000000000000000000" pitchFamily="2" charset="2"/>
              <a:buChar char="§"/>
            </a:pPr>
            <a:r>
              <a:rPr lang="en-US" sz="2400" dirty="0">
                <a:latin typeface="Arial" panose="020B0604020202020204" pitchFamily="34" charset="0"/>
                <a:ea typeface="Verdana" panose="020B0604030504040204" pitchFamily="34" charset="0"/>
                <a:cs typeface="Arial" panose="020B0604020202020204" pitchFamily="34" charset="0"/>
              </a:rPr>
              <a:t>Text has adequate contrast to background (e.g. black and white)</a:t>
            </a:r>
          </a:p>
          <a:p>
            <a:pPr marL="342900" indent="-342900">
              <a:buFont typeface="Wingdings" panose="05000000000000000000" pitchFamily="2" charset="2"/>
              <a:buChar char="§"/>
            </a:pPr>
            <a:endParaRPr lang="en-US" sz="2400" dirty="0">
              <a:latin typeface="Arial" panose="020B0604020202020204" pitchFamily="34" charset="0"/>
              <a:ea typeface="Verdana" panose="020B0604030504040204" pitchFamily="34" charset="0"/>
              <a:cs typeface="Arial" panose="020B0604020202020204" pitchFamily="34" charset="0"/>
            </a:endParaRPr>
          </a:p>
          <a:p>
            <a:pPr marL="342900" indent="-342900">
              <a:buFont typeface="Wingdings" panose="05000000000000000000" pitchFamily="2" charset="2"/>
              <a:buChar char="§"/>
            </a:pPr>
            <a:r>
              <a:rPr lang="en-US" sz="2400" dirty="0">
                <a:latin typeface="Arial" panose="020B0604020202020204" pitchFamily="34" charset="0"/>
                <a:ea typeface="Verdana" panose="020B0604030504040204" pitchFamily="34" charset="0"/>
                <a:cs typeface="Arial" panose="020B0604020202020204" pitchFamily="34" charset="0"/>
              </a:rPr>
              <a:t>Text and background colors have a contrast ratio of at least 4.5:1 (large text that is ≥14 point and bold or ≥18 point can have a ratio of 3:1).</a:t>
            </a:r>
          </a:p>
          <a:p>
            <a:pPr marL="342900" indent="-342900">
              <a:buFont typeface="Wingdings" panose="05000000000000000000" pitchFamily="2" charset="2"/>
              <a:buChar char="§"/>
            </a:pPr>
            <a:endParaRPr lang="en-US" sz="2400" dirty="0">
              <a:latin typeface="Arial" panose="020B0604020202020204" pitchFamily="34" charset="0"/>
              <a:ea typeface="Verdana" panose="020B0604030504040204" pitchFamily="34" charset="0"/>
              <a:cs typeface="Arial" panose="020B0604020202020204" pitchFamily="34" charset="0"/>
            </a:endParaRPr>
          </a:p>
          <a:p>
            <a:r>
              <a:rPr lang="en-US" sz="2400" dirty="0">
                <a:latin typeface="Arial" panose="020B0604020202020204" pitchFamily="34" charset="0"/>
                <a:ea typeface="Verdana" panose="020B0604030504040204" pitchFamily="34" charset="0"/>
                <a:cs typeface="Arial" panose="020B0604020202020204" pitchFamily="34" charset="0"/>
              </a:rPr>
              <a:t>   This is 4.5:1 the minimum required by WCAG.</a:t>
            </a:r>
          </a:p>
          <a:p>
            <a:pPr marL="342900" indent="-342900">
              <a:buFont typeface="Wingdings" panose="05000000000000000000" pitchFamily="2" charset="2"/>
              <a:buChar char="§"/>
            </a:pPr>
            <a:endParaRPr lang="en-US" sz="2400" dirty="0">
              <a:latin typeface="Verdana" panose="020B0604030504040204" pitchFamily="34" charset="0"/>
              <a:ea typeface="Verdana" panose="020B0604030504040204" pitchFamily="34" charset="0"/>
            </a:endParaRPr>
          </a:p>
          <a:p>
            <a:pPr marL="342900" indent="-342900">
              <a:buFont typeface="Wingdings" panose="05000000000000000000" pitchFamily="2" charset="2"/>
              <a:buChar char="§"/>
            </a:pPr>
            <a:endParaRPr lang="en-US" sz="2400" dirty="0">
              <a:latin typeface="Verdana" panose="020B0604030504040204" pitchFamily="34" charset="0"/>
              <a:ea typeface="Verdana" panose="020B0604030504040204" pitchFamily="34" charset="0"/>
            </a:endParaRPr>
          </a:p>
          <a:p>
            <a:endParaRPr lang="en-US" sz="2400" dirty="0">
              <a:latin typeface="Verdana" panose="020B0604030504040204" pitchFamily="34" charset="0"/>
              <a:ea typeface="Verdana" panose="020B0604030504040204" pitchFamily="34" charset="0"/>
            </a:endParaRPr>
          </a:p>
          <a:p>
            <a:pPr marL="342900" indent="-342900">
              <a:buFont typeface="Wingdings" panose="05000000000000000000" pitchFamily="2" charset="2"/>
              <a:buChar char="§"/>
            </a:pPr>
            <a:endParaRPr lang="en-US" sz="2400" dirty="0">
              <a:latin typeface="Verdana" panose="020B0604030504040204" pitchFamily="34" charset="0"/>
              <a:ea typeface="Verdana" panose="020B0604030504040204" pitchFamily="34" charset="0"/>
            </a:endParaRPr>
          </a:p>
          <a:p>
            <a:pPr marL="342900" indent="-342900">
              <a:buFont typeface="Wingdings" panose="05000000000000000000" pitchFamily="2" charset="2"/>
              <a:buChar char="§"/>
            </a:pPr>
            <a:endParaRPr lang="en-US" sz="2400" dirty="0">
              <a:latin typeface="Verdana" panose="020B0604030504040204" pitchFamily="34" charset="0"/>
              <a:ea typeface="Verdana" panose="020B0604030504040204" pitchFamily="34" charset="0"/>
            </a:endParaRPr>
          </a:p>
        </p:txBody>
      </p:sp>
      <p:pic>
        <p:nvPicPr>
          <p:cNvPr id="3" name="Picture 2" descr="Example of the 4.5:1 contrast ratio and a table where the color contrast is very low. ">
            <a:extLst>
              <a:ext uri="{FF2B5EF4-FFF2-40B4-BE49-F238E27FC236}">
                <a16:creationId xmlns:a16="http://schemas.microsoft.com/office/drawing/2014/main" id="{A5137308-557E-4231-A3A9-E715BADDA3C9}"/>
              </a:ext>
            </a:extLst>
          </p:cNvPr>
          <p:cNvPicPr>
            <a:picLocks noChangeAspect="1"/>
          </p:cNvPicPr>
          <p:nvPr/>
        </p:nvPicPr>
        <p:blipFill>
          <a:blip r:embed="rId3"/>
          <a:stretch>
            <a:fillRect/>
          </a:stretch>
        </p:blipFill>
        <p:spPr>
          <a:xfrm>
            <a:off x="482600" y="4243876"/>
            <a:ext cx="5121888" cy="1984732"/>
          </a:xfrm>
          <a:prstGeom prst="rect">
            <a:avLst/>
          </a:prstGeom>
        </p:spPr>
      </p:pic>
      <p:pic>
        <p:nvPicPr>
          <p:cNvPr id="6" name="Picture 5" descr="Diagram highlighting the poor colour contrast  &#10;&#10;">
            <a:extLst>
              <a:ext uri="{FF2B5EF4-FFF2-40B4-BE49-F238E27FC236}">
                <a16:creationId xmlns:a16="http://schemas.microsoft.com/office/drawing/2014/main" id="{CC919EAB-8D58-4B58-9A73-ABD77AA3E9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6380" y="4003951"/>
            <a:ext cx="5607420" cy="2464582"/>
          </a:xfrm>
          <a:prstGeom prst="rect">
            <a:avLst/>
          </a:prstGeom>
        </p:spPr>
      </p:pic>
    </p:spTree>
    <p:extLst>
      <p:ext uri="{BB962C8B-B14F-4D97-AF65-F5344CB8AC3E}">
        <p14:creationId xmlns:p14="http://schemas.microsoft.com/office/powerpoint/2010/main" val="2313104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F4E73CEF-6E9F-48E2-9CAF-02F92A82C0A2}"/>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4565" y="785997"/>
            <a:ext cx="9512936" cy="4326505"/>
          </a:xfrm>
        </p:spPr>
      </p:pic>
      <p:sp>
        <p:nvSpPr>
          <p:cNvPr id="11" name="Title 10">
            <a:extLst>
              <a:ext uri="{FF2B5EF4-FFF2-40B4-BE49-F238E27FC236}">
                <a16:creationId xmlns:a16="http://schemas.microsoft.com/office/drawing/2014/main" id="{989AC1A5-C3A3-48BB-ADA5-A63DC5E29580}"/>
              </a:ext>
              <a:ext uri="{C183D7F6-B498-43B3-948B-1728B52AA6E4}">
                <adec:decorative xmlns:adec="http://schemas.microsoft.com/office/drawing/2017/decorative" val="1"/>
              </a:ext>
            </a:extLst>
          </p:cNvPr>
          <p:cNvSpPr txBox="1">
            <a:spLocks noGrp="1"/>
          </p:cNvSpPr>
          <p:nvPr>
            <p:ph type="title" idx="4294967295"/>
          </p:nvPr>
        </p:nvSpPr>
        <p:spPr>
          <a:xfrm>
            <a:off x="1007644" y="5112502"/>
            <a:ext cx="6848658"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mn-lt"/>
                <a:ea typeface="+mn-ea"/>
                <a:cs typeface="+mn-cs"/>
                <a:hlinkClick r:id="rId4"/>
              </a:rPr>
              <a:t>Contrast Checker Web accessibility in Mind</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mn-lt"/>
                <a:ea typeface="+mn-ea"/>
                <a:cs typeface="+mn-cs"/>
                <a:hlinkClick r:id="rId5"/>
              </a:rPr>
              <a:t>Colour Contrast Checker</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729608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94EF6A-1B9B-461E-B97F-08AAD15670B6}"/>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kern="1200" dirty="0">
                <a:solidFill>
                  <a:srgbClr val="005DA2"/>
                </a:solidFill>
                <a:latin typeface="Arial" panose="020B0604020202020204" pitchFamily="34" charset="0"/>
                <a:ea typeface="+mj-ea"/>
                <a:cs typeface="Arial" panose="020B0604020202020204" pitchFamily="34" charset="0"/>
              </a:rPr>
              <a:t>Demonstration </a:t>
            </a:r>
          </a:p>
        </p:txBody>
      </p:sp>
      <p:sp>
        <p:nvSpPr>
          <p:cNvPr id="22"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83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94EF6A-1B9B-461E-B97F-08AAD15670B6}"/>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kern="1200" dirty="0">
                <a:solidFill>
                  <a:srgbClr val="005DA2"/>
                </a:solidFill>
                <a:latin typeface="Arial" panose="020B0604020202020204" pitchFamily="34" charset="0"/>
                <a:ea typeface="+mj-ea"/>
                <a:cs typeface="Arial" panose="020B0604020202020204" pitchFamily="34" charset="0"/>
              </a:rPr>
              <a:t>Questions </a:t>
            </a:r>
          </a:p>
        </p:txBody>
      </p:sp>
      <p:sp>
        <p:nvSpPr>
          <p:cNvPr id="22"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087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6AB3B-463C-4776-9DD5-3A10391C3E8A}"/>
              </a:ext>
            </a:extLst>
          </p:cNvPr>
          <p:cNvSpPr>
            <a:spLocks noGrp="1"/>
          </p:cNvSpPr>
          <p:nvPr>
            <p:ph type="title"/>
          </p:nvPr>
        </p:nvSpPr>
        <p:spPr>
          <a:xfrm>
            <a:off x="471713" y="218168"/>
            <a:ext cx="10882087" cy="1325563"/>
          </a:xfrm>
        </p:spPr>
        <p:txBody>
          <a:bodyPr>
            <a:normAutofit fontScale="90000"/>
          </a:bodyPr>
          <a:lstStyle/>
          <a:p>
            <a:br>
              <a:rPr lang="en-GB" dirty="0"/>
            </a:br>
            <a:r>
              <a:rPr lang="en-GB" dirty="0"/>
              <a:t>ALT Text /Alternative Text </a:t>
            </a:r>
            <a:br>
              <a:rPr lang="en-GB" dirty="0"/>
            </a:br>
            <a:endParaRPr lang="en-GB" dirty="0"/>
          </a:p>
        </p:txBody>
      </p:sp>
      <p:sp>
        <p:nvSpPr>
          <p:cNvPr id="3" name="Content Placeholder 2">
            <a:extLst>
              <a:ext uri="{FF2B5EF4-FFF2-40B4-BE49-F238E27FC236}">
                <a16:creationId xmlns:a16="http://schemas.microsoft.com/office/drawing/2014/main" id="{BD8F1FF1-65F4-4316-B5A9-4D8D81F50EB9}"/>
              </a:ext>
            </a:extLst>
          </p:cNvPr>
          <p:cNvSpPr>
            <a:spLocks noGrp="1"/>
          </p:cNvSpPr>
          <p:nvPr>
            <p:ph idx="1"/>
          </p:nvPr>
        </p:nvSpPr>
        <p:spPr>
          <a:xfrm>
            <a:off x="471713" y="1259303"/>
            <a:ext cx="5504544" cy="5380529"/>
          </a:xfrm>
        </p:spPr>
        <p:txBody>
          <a:bodyPr>
            <a:normAutofit fontScale="40000" lnSpcReduction="20000"/>
          </a:bodyPr>
          <a:lstStyle/>
          <a:p>
            <a:pPr marL="0" indent="0">
              <a:lnSpc>
                <a:spcPct val="170000"/>
              </a:lnSpc>
              <a:buNone/>
            </a:pPr>
            <a:r>
              <a:rPr lang="en-US" sz="6000" b="1" dirty="0">
                <a:solidFill>
                  <a:srgbClr val="C00000"/>
                </a:solidFill>
              </a:rPr>
              <a:t>Alt text </a:t>
            </a:r>
            <a:r>
              <a:rPr lang="en-US" sz="6000" dirty="0"/>
              <a:t>describes an image, provides a textual alternative to non-text content.</a:t>
            </a:r>
          </a:p>
          <a:p>
            <a:pPr marL="0" indent="0">
              <a:lnSpc>
                <a:spcPct val="170000"/>
              </a:lnSpc>
              <a:buNone/>
            </a:pPr>
            <a:r>
              <a:rPr lang="en-US" sz="6000" dirty="0"/>
              <a:t>When a screen reader encounters an image, the alternative text will be read out to the user, helping them understand what's going on in the image.</a:t>
            </a:r>
          </a:p>
          <a:p>
            <a:endParaRPr lang="en-GB" dirty="0"/>
          </a:p>
        </p:txBody>
      </p:sp>
      <p:pic>
        <p:nvPicPr>
          <p:cNvPr id="5" name="Picture 4" descr="two cats in two images.&#10;the first shows the image without al test the screen reader can read IMG_584792&#10;the second with alt text the screen reader cam read Cute cat&#10;">
            <a:extLst>
              <a:ext uri="{FF2B5EF4-FFF2-40B4-BE49-F238E27FC236}">
                <a16:creationId xmlns:a16="http://schemas.microsoft.com/office/drawing/2014/main" id="{2420DF95-0C7F-48DC-95B1-39CA5ECE512A}"/>
              </a:ext>
            </a:extLst>
          </p:cNvPr>
          <p:cNvPicPr>
            <a:picLocks noChangeAspect="1"/>
          </p:cNvPicPr>
          <p:nvPr/>
        </p:nvPicPr>
        <p:blipFill rotWithShape="1">
          <a:blip r:embed="rId3">
            <a:extLst>
              <a:ext uri="{28A0092B-C50C-407E-A947-70E740481C1C}">
                <a14:useLocalDpi xmlns:a14="http://schemas.microsoft.com/office/drawing/2010/main" val="0"/>
              </a:ext>
            </a:extLst>
          </a:blip>
          <a:srcRect l="3365" t="16815" r="3234" b="11825"/>
          <a:stretch/>
        </p:blipFill>
        <p:spPr>
          <a:xfrm>
            <a:off x="6096000" y="1401517"/>
            <a:ext cx="5785757" cy="4978853"/>
          </a:xfrm>
          <a:prstGeom prst="rect">
            <a:avLst/>
          </a:prstGeom>
        </p:spPr>
      </p:pic>
    </p:spTree>
    <p:extLst>
      <p:ext uri="{BB962C8B-B14F-4D97-AF65-F5344CB8AC3E}">
        <p14:creationId xmlns:p14="http://schemas.microsoft.com/office/powerpoint/2010/main" val="1192441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325563"/>
          </a:xfrm>
        </p:spPr>
        <p:txBody>
          <a:bodyPr>
            <a:normAutofit/>
          </a:bodyPr>
          <a:lstStyle/>
          <a:p>
            <a:r>
              <a:rPr lang="en-GB" dirty="0"/>
              <a:t>Example </a:t>
            </a:r>
          </a:p>
        </p:txBody>
      </p:sp>
      <p:pic>
        <p:nvPicPr>
          <p:cNvPr id="8" name="Content Placeholder 7" descr="Access City Award 2020 poster&#10;&#10;Poster of the Access Citi Award 2020 with an image of a guide dog, the hashtag #EUAccessCity and the European Commission log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41385" y="2081932"/>
            <a:ext cx="5181600" cy="2694136"/>
          </a:xfrm>
        </p:spPr>
      </p:pic>
      <p:sp>
        <p:nvSpPr>
          <p:cNvPr id="6" name="Content Placeholder 5"/>
          <p:cNvSpPr>
            <a:spLocks noGrp="1"/>
          </p:cNvSpPr>
          <p:nvPr>
            <p:ph sz="half" idx="2"/>
          </p:nvPr>
        </p:nvSpPr>
        <p:spPr>
          <a:xfrm>
            <a:off x="5753686" y="1690688"/>
            <a:ext cx="6157957" cy="4802186"/>
          </a:xfrm>
        </p:spPr>
        <p:txBody>
          <a:bodyPr>
            <a:normAutofit/>
          </a:bodyPr>
          <a:lstStyle/>
          <a:p>
            <a:pPr marL="0" indent="0">
              <a:lnSpc>
                <a:spcPct val="160000"/>
              </a:lnSpc>
              <a:buNone/>
            </a:pPr>
            <a:r>
              <a:rPr lang="en-US" sz="2200" b="1" dirty="0">
                <a:solidFill>
                  <a:srgbClr val="C00000"/>
                </a:solidFill>
              </a:rPr>
              <a:t>Alt text: </a:t>
            </a:r>
            <a:r>
              <a:rPr lang="en-US" sz="2400" dirty="0"/>
              <a:t>Access City Award 2020. A guide dog. The hashtag #EUAccessCity and the European Commission logo</a:t>
            </a:r>
          </a:p>
          <a:p>
            <a:pPr marL="0" indent="0">
              <a:buNone/>
            </a:pPr>
            <a:endParaRPr lang="en-GB" dirty="0"/>
          </a:p>
        </p:txBody>
      </p:sp>
    </p:spTree>
    <p:extLst>
      <p:ext uri="{BB962C8B-B14F-4D97-AF65-F5344CB8AC3E}">
        <p14:creationId xmlns:p14="http://schemas.microsoft.com/office/powerpoint/2010/main" val="3377576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BF935-8A75-4AA6-80B3-D4BB7BA8286E}"/>
              </a:ext>
            </a:extLst>
          </p:cNvPr>
          <p:cNvSpPr>
            <a:spLocks noGrp="1"/>
          </p:cNvSpPr>
          <p:nvPr>
            <p:ph type="title"/>
          </p:nvPr>
        </p:nvSpPr>
        <p:spPr>
          <a:xfrm>
            <a:off x="427704" y="513703"/>
            <a:ext cx="10515600" cy="1004978"/>
          </a:xfrm>
        </p:spPr>
        <p:txBody>
          <a:bodyPr>
            <a:normAutofit/>
          </a:bodyPr>
          <a:lstStyle/>
          <a:p>
            <a:r>
              <a:rPr lang="en-US" dirty="0">
                <a:solidFill>
                  <a:srgbClr val="0070C0"/>
                </a:solidFill>
                <a:latin typeface="Arial" panose="020B0604020202020204" pitchFamily="34" charset="0"/>
                <a:cs typeface="Arial" panose="020B0604020202020204" pitchFamily="34" charset="0"/>
              </a:rPr>
              <a:t>Practical information </a:t>
            </a:r>
            <a:endParaRPr lang="en-GB"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82759C7-1763-429B-BF65-05BED2E53E2A}"/>
              </a:ext>
            </a:extLst>
          </p:cNvPr>
          <p:cNvSpPr>
            <a:spLocks noGrp="1"/>
          </p:cNvSpPr>
          <p:nvPr>
            <p:ph idx="1"/>
          </p:nvPr>
        </p:nvSpPr>
        <p:spPr>
          <a:xfrm>
            <a:off x="427704" y="1165123"/>
            <a:ext cx="10515600" cy="5179174"/>
          </a:xfrm>
        </p:spPr>
        <p:txBody>
          <a:bodyPr>
            <a:normAutofit/>
          </a:bodyPr>
          <a:lstStyle/>
          <a:p>
            <a:pPr marL="0" indent="0" defTabSz="457200" eaLnBrk="0" fontAlgn="base" hangingPunct="0">
              <a:lnSpc>
                <a:spcPct val="150000"/>
              </a:lnSpc>
              <a:spcBef>
                <a:spcPts val="662"/>
              </a:spcBef>
              <a:spcAft>
                <a:spcPts val="662"/>
              </a:spcAft>
              <a:buClr>
                <a:srgbClr val="0070C0"/>
              </a:buClr>
              <a:buNone/>
              <a:defRPr/>
            </a:pPr>
            <a:endParaRPr lang="en-GB" sz="2400" kern="0" dirty="0">
              <a:solidFill>
                <a:prstClr val="black"/>
              </a:solidFill>
              <a:latin typeface="Arial" panose="020B0604020202020204" pitchFamily="34" charset="0"/>
              <a:ea typeface="Calibri"/>
              <a:cs typeface="Arial" panose="020B0604020202020204" pitchFamily="34" charset="0"/>
            </a:endParaRPr>
          </a:p>
          <a:p>
            <a:pPr defTabSz="457200" eaLnBrk="0" fontAlgn="base" hangingPunct="0">
              <a:lnSpc>
                <a:spcPct val="150000"/>
              </a:lnSpc>
              <a:spcBef>
                <a:spcPts val="662"/>
              </a:spcBef>
              <a:spcAft>
                <a:spcPts val="662"/>
              </a:spcAft>
              <a:buClr>
                <a:srgbClr val="0070C0"/>
              </a:buClr>
              <a:defRPr/>
            </a:pPr>
            <a:r>
              <a:rPr lang="en-GB" sz="2400" kern="0" dirty="0">
                <a:solidFill>
                  <a:prstClr val="black"/>
                </a:solidFill>
                <a:latin typeface="Arial" panose="020B0604020202020204" pitchFamily="34" charset="0"/>
                <a:ea typeface="Calibri"/>
                <a:cs typeface="Arial" panose="020B0604020202020204" pitchFamily="34" charset="0"/>
              </a:rPr>
              <a:t>Zoom provides automatic captions </a:t>
            </a:r>
          </a:p>
          <a:p>
            <a:pPr defTabSz="457200" eaLnBrk="0" fontAlgn="base" hangingPunct="0">
              <a:lnSpc>
                <a:spcPct val="150000"/>
              </a:lnSpc>
              <a:spcBef>
                <a:spcPts val="662"/>
              </a:spcBef>
              <a:spcAft>
                <a:spcPts val="662"/>
              </a:spcAft>
              <a:buClr>
                <a:srgbClr val="0070C0"/>
              </a:buClr>
              <a:defRPr/>
            </a:pPr>
            <a:r>
              <a:rPr lang="en-US" sz="2400" dirty="0">
                <a:latin typeface="Arial" panose="020B0604020202020204" pitchFamily="34" charset="0"/>
                <a:ea typeface="Calibri" panose="020F0502020204030204" pitchFamily="34" charset="0"/>
                <a:cs typeface="Arial" panose="020B0604020202020204" pitchFamily="34" charset="0"/>
              </a:rPr>
              <a:t>For content questions please use the chat box or raise your hand</a:t>
            </a:r>
          </a:p>
          <a:p>
            <a:pPr defTabSz="457200" eaLnBrk="0" fontAlgn="base" hangingPunct="0">
              <a:lnSpc>
                <a:spcPct val="150000"/>
              </a:lnSpc>
              <a:spcBef>
                <a:spcPts val="662"/>
              </a:spcBef>
              <a:spcAft>
                <a:spcPts val="662"/>
              </a:spcAft>
              <a:buClr>
                <a:srgbClr val="0070C0"/>
              </a:buClr>
              <a:defRPr/>
            </a:pPr>
            <a:r>
              <a:rPr lang="en-US" sz="2400" dirty="0">
                <a:latin typeface="Arial" panose="020B0604020202020204" pitchFamily="34" charset="0"/>
                <a:ea typeface="Calibri" panose="020F0502020204030204" pitchFamily="34" charset="0"/>
                <a:cs typeface="Arial" panose="020B0604020202020204" pitchFamily="34" charset="0"/>
              </a:rPr>
              <a:t>Let’s have a discussion</a:t>
            </a:r>
          </a:p>
          <a:p>
            <a:pPr defTabSz="457200" eaLnBrk="0" fontAlgn="base" hangingPunct="0">
              <a:lnSpc>
                <a:spcPct val="150000"/>
              </a:lnSpc>
              <a:spcBef>
                <a:spcPts val="662"/>
              </a:spcBef>
              <a:spcAft>
                <a:spcPts val="662"/>
              </a:spcAft>
              <a:buClr>
                <a:srgbClr val="0070C0"/>
              </a:buClr>
              <a:defRPr/>
            </a:pPr>
            <a:r>
              <a:rPr lang="en-US" sz="2400" b="1" dirty="0">
                <a:solidFill>
                  <a:srgbClr val="0A77B3"/>
                </a:solidFill>
                <a:latin typeface="Arial" panose="020B0604020202020204" pitchFamily="34" charset="0"/>
                <a:cs typeface="Arial" panose="020B0604020202020204" pitchFamily="34" charset="0"/>
              </a:rPr>
              <a:t>Right to make mistake, </a:t>
            </a:r>
            <a:r>
              <a:rPr lang="en-US" sz="2400" dirty="0">
                <a:latin typeface="Arial" panose="020B0604020202020204" pitchFamily="34" charset="0"/>
                <a:cs typeface="Arial" panose="020B0604020202020204" pitchFamily="34" charset="0"/>
              </a:rPr>
              <a:t>all questions are valid!</a:t>
            </a:r>
            <a:endParaRPr lang="en-US" sz="2400" dirty="0">
              <a:latin typeface="Arial" panose="020B0604020202020204" pitchFamily="34" charset="0"/>
              <a:ea typeface="Calibri" panose="020F0502020204030204" pitchFamily="34" charset="0"/>
              <a:cs typeface="Arial" panose="020B0604020202020204" pitchFamily="34" charset="0"/>
            </a:endParaRPr>
          </a:p>
          <a:p>
            <a:pPr defTabSz="457200" eaLnBrk="0" fontAlgn="base" hangingPunct="0">
              <a:lnSpc>
                <a:spcPct val="150000"/>
              </a:lnSpc>
              <a:spcBef>
                <a:spcPts val="662"/>
              </a:spcBef>
              <a:spcAft>
                <a:spcPts val="662"/>
              </a:spcAft>
              <a:buClr>
                <a:srgbClr val="0070C0"/>
              </a:buClr>
              <a:defRPr/>
            </a:pPr>
            <a:endParaRPr lang="en-US" sz="2400" dirty="0">
              <a:latin typeface="Arial" panose="020B0604020202020204" pitchFamily="34" charset="0"/>
              <a:ea typeface="Calibri" panose="020F0502020204030204" pitchFamily="34" charset="0"/>
              <a:cs typeface="Arial" panose="020B0604020202020204" pitchFamily="34" charset="0"/>
            </a:endParaRPr>
          </a:p>
          <a:p>
            <a:pPr defTabSz="457200" eaLnBrk="0" fontAlgn="base" hangingPunct="0">
              <a:lnSpc>
                <a:spcPct val="150000"/>
              </a:lnSpc>
              <a:spcBef>
                <a:spcPts val="662"/>
              </a:spcBef>
              <a:spcAft>
                <a:spcPts val="662"/>
              </a:spcAft>
              <a:buClr>
                <a:srgbClr val="0070C0"/>
              </a:buClr>
              <a:defRPr/>
            </a:pPr>
            <a:endParaRPr lang="en-GB" sz="2400" dirty="0">
              <a:latin typeface="Arial" panose="020B0604020202020204" pitchFamily="34" charset="0"/>
              <a:ea typeface="Calibri" panose="020F0502020204030204" pitchFamily="34" charset="0"/>
              <a:cs typeface="Arial" panose="020B0604020202020204" pitchFamily="34" charset="0"/>
            </a:endParaRPr>
          </a:p>
          <a:p>
            <a:pPr defTabSz="457200" eaLnBrk="0" fontAlgn="base" hangingPunct="0">
              <a:lnSpc>
                <a:spcPct val="150000"/>
              </a:lnSpc>
              <a:spcBef>
                <a:spcPts val="662"/>
              </a:spcBef>
              <a:spcAft>
                <a:spcPts val="662"/>
              </a:spcAft>
              <a:buClr>
                <a:srgbClr val="0070C0"/>
              </a:buClr>
              <a:defRPr/>
            </a:pPr>
            <a:endParaRPr lang="en-GB" sz="2400" dirty="0">
              <a:latin typeface="Arial" panose="020B0604020202020204" pitchFamily="34" charset="0"/>
              <a:ea typeface="Calibri" panose="020F0502020204030204" pitchFamily="34" charset="0"/>
              <a:cs typeface="Arial" panose="020B0604020202020204" pitchFamily="34" charset="0"/>
            </a:endParaRPr>
          </a:p>
          <a:p>
            <a:pPr defTabSz="457200" eaLnBrk="0" fontAlgn="base" hangingPunct="0">
              <a:lnSpc>
                <a:spcPct val="150000"/>
              </a:lnSpc>
              <a:spcBef>
                <a:spcPts val="662"/>
              </a:spcBef>
              <a:spcAft>
                <a:spcPts val="662"/>
              </a:spcAft>
              <a:buClr>
                <a:srgbClr val="0070C0"/>
              </a:buClr>
              <a:defRPr/>
            </a:pPr>
            <a:endParaRPr lang="en-GB"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descr="Zoom camera icon and one hand ">
            <a:extLst>
              <a:ext uri="{FF2B5EF4-FFF2-40B4-BE49-F238E27FC236}">
                <a16:creationId xmlns:a16="http://schemas.microsoft.com/office/drawing/2014/main" id="{7A1BD5C4-310D-4416-86B7-9BF91BFA93BC}"/>
              </a:ext>
            </a:extLst>
          </p:cNvPr>
          <p:cNvPicPr>
            <a:picLocks noChangeAspect="1"/>
          </p:cNvPicPr>
          <p:nvPr/>
        </p:nvPicPr>
        <p:blipFill>
          <a:blip r:embed="rId3"/>
          <a:stretch>
            <a:fillRect/>
          </a:stretch>
        </p:blipFill>
        <p:spPr>
          <a:xfrm>
            <a:off x="7860442" y="3921583"/>
            <a:ext cx="3267739" cy="1639966"/>
          </a:xfrm>
          <a:prstGeom prst="rect">
            <a:avLst/>
          </a:prstGeom>
        </p:spPr>
      </p:pic>
    </p:spTree>
    <p:extLst>
      <p:ext uri="{BB962C8B-B14F-4D97-AF65-F5344CB8AC3E}">
        <p14:creationId xmlns:p14="http://schemas.microsoft.com/office/powerpoint/2010/main" val="631085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6211D-550A-4F36-AD89-E2EEC23A94AB}"/>
              </a:ext>
            </a:extLst>
          </p:cNvPr>
          <p:cNvSpPr>
            <a:spLocks noGrp="1"/>
          </p:cNvSpPr>
          <p:nvPr>
            <p:ph type="title"/>
          </p:nvPr>
        </p:nvSpPr>
        <p:spPr/>
        <p:txBody>
          <a:bodyPr/>
          <a:lstStyle/>
          <a:p>
            <a:r>
              <a:rPr lang="en-GB" dirty="0"/>
              <a:t>How to add Alt Text</a:t>
            </a:r>
          </a:p>
        </p:txBody>
      </p:sp>
      <p:sp>
        <p:nvSpPr>
          <p:cNvPr id="3" name="Content Placeholder 2">
            <a:extLst>
              <a:ext uri="{FF2B5EF4-FFF2-40B4-BE49-F238E27FC236}">
                <a16:creationId xmlns:a16="http://schemas.microsoft.com/office/drawing/2014/main" id="{63047231-C501-43ED-915E-2BF779A1283B}"/>
              </a:ext>
            </a:extLst>
          </p:cNvPr>
          <p:cNvSpPr>
            <a:spLocks noGrp="1"/>
          </p:cNvSpPr>
          <p:nvPr>
            <p:ph idx="1"/>
          </p:nvPr>
        </p:nvSpPr>
        <p:spPr>
          <a:xfrm>
            <a:off x="651935" y="2208213"/>
            <a:ext cx="4677982" cy="3506788"/>
          </a:xfrm>
        </p:spPr>
        <p:txBody>
          <a:bodyPr>
            <a:normAutofit/>
          </a:bodyPr>
          <a:lstStyle/>
          <a:p>
            <a:pPr>
              <a:lnSpc>
                <a:spcPct val="150000"/>
              </a:lnSpc>
              <a:buFont typeface="Wingdings" panose="05000000000000000000" pitchFamily="2" charset="2"/>
              <a:buChar char="§"/>
            </a:pPr>
            <a:r>
              <a:rPr lang="en-US" sz="2400" dirty="0"/>
              <a:t>Right-click the picture</a:t>
            </a:r>
          </a:p>
          <a:p>
            <a:pPr>
              <a:lnSpc>
                <a:spcPct val="150000"/>
              </a:lnSpc>
              <a:buFont typeface="Wingdings" panose="05000000000000000000" pitchFamily="2" charset="2"/>
              <a:buChar char="§"/>
            </a:pPr>
            <a:r>
              <a:rPr lang="en-US" sz="2400" dirty="0"/>
              <a:t>Click on Edit Alt Text</a:t>
            </a:r>
          </a:p>
          <a:p>
            <a:pPr>
              <a:lnSpc>
                <a:spcPct val="150000"/>
              </a:lnSpc>
              <a:buFont typeface="Wingdings" panose="05000000000000000000" pitchFamily="2" charset="2"/>
              <a:buChar char="§"/>
            </a:pPr>
            <a:r>
              <a:rPr lang="en-US" sz="2400" dirty="0"/>
              <a:t>In the "Description" field, enter a description of the image.</a:t>
            </a:r>
          </a:p>
          <a:p>
            <a:pPr>
              <a:lnSpc>
                <a:spcPct val="150000"/>
              </a:lnSpc>
              <a:buFont typeface="Wingdings" panose="05000000000000000000" pitchFamily="2" charset="2"/>
              <a:buChar char="§"/>
            </a:pPr>
            <a:endParaRPr lang="en-US" sz="2400" dirty="0"/>
          </a:p>
          <a:p>
            <a:pPr>
              <a:lnSpc>
                <a:spcPct val="150000"/>
              </a:lnSpc>
              <a:buFont typeface="Wingdings" panose="05000000000000000000" pitchFamily="2" charset="2"/>
              <a:buChar char="§"/>
            </a:pPr>
            <a:endParaRPr lang="en-US" sz="2400" dirty="0"/>
          </a:p>
          <a:p>
            <a:pPr>
              <a:lnSpc>
                <a:spcPct val="150000"/>
              </a:lnSpc>
              <a:buFont typeface="Wingdings" panose="05000000000000000000" pitchFamily="2" charset="2"/>
              <a:buChar char="§"/>
            </a:pPr>
            <a:endParaRPr lang="en-US" sz="2400" dirty="0"/>
          </a:p>
          <a:p>
            <a:endParaRPr lang="en-GB" dirty="0"/>
          </a:p>
        </p:txBody>
      </p:sp>
      <p:pic>
        <p:nvPicPr>
          <p:cNvPr id="6" name="Picture 5" descr="showing how to add alt text:&#10;Edit alt text">
            <a:extLst>
              <a:ext uri="{FF2B5EF4-FFF2-40B4-BE49-F238E27FC236}">
                <a16:creationId xmlns:a16="http://schemas.microsoft.com/office/drawing/2014/main" id="{7B994AA4-8926-4CD2-AFA8-2625D87DDE75}"/>
              </a:ext>
            </a:extLst>
          </p:cNvPr>
          <p:cNvPicPr>
            <a:picLocks noChangeAspect="1"/>
          </p:cNvPicPr>
          <p:nvPr/>
        </p:nvPicPr>
        <p:blipFill>
          <a:blip r:embed="rId3"/>
          <a:stretch>
            <a:fillRect/>
          </a:stretch>
        </p:blipFill>
        <p:spPr>
          <a:xfrm>
            <a:off x="5329917" y="1490134"/>
            <a:ext cx="6167815" cy="5002742"/>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565F8EE3-23AD-43CC-B62B-A1057D5FA22E}"/>
                  </a:ext>
                  <a:ext uri="{C183D7F6-B498-43B3-948B-1728B52AA6E4}">
                    <adec:decorative xmlns:adec="http://schemas.microsoft.com/office/drawing/2017/decorative" val="1"/>
                  </a:ext>
                </a:extLst>
              </p14:cNvPr>
              <p14:cNvContentPartPr/>
              <p14:nvPr/>
            </p14:nvContentPartPr>
            <p14:xfrm>
              <a:off x="8119234" y="3759377"/>
              <a:ext cx="3040200" cy="2148840"/>
            </p14:xfrm>
          </p:contentPart>
        </mc:Choice>
        <mc:Fallback xmlns="">
          <p:pic>
            <p:nvPicPr>
              <p:cNvPr id="7" name="Ink 6">
                <a:extLst>
                  <a:ext uri="{FF2B5EF4-FFF2-40B4-BE49-F238E27FC236}">
                    <a16:creationId xmlns:a16="http://schemas.microsoft.com/office/drawing/2014/main" id="{565F8EE3-23AD-43CC-B62B-A1057D5FA22E}"/>
                  </a:ext>
                  <a:ext uri="{C183D7F6-B498-43B3-948B-1728B52AA6E4}">
                    <adec:decorative xmlns:adec="http://schemas.microsoft.com/office/drawing/2017/decorative" val="1"/>
                  </a:ext>
                </a:extLst>
              </p:cNvPr>
              <p:cNvPicPr/>
              <p:nvPr/>
            </p:nvPicPr>
            <p:blipFill>
              <a:blip r:embed="rId5"/>
              <a:stretch>
                <a:fillRect/>
              </a:stretch>
            </p:blipFill>
            <p:spPr>
              <a:xfrm>
                <a:off x="8101234" y="3741377"/>
                <a:ext cx="3075840" cy="2184480"/>
              </a:xfrm>
              <a:prstGeom prst="rect">
                <a:avLst/>
              </a:prstGeom>
            </p:spPr>
          </p:pic>
        </mc:Fallback>
      </mc:AlternateContent>
    </p:spTree>
    <p:extLst>
      <p:ext uri="{BB962C8B-B14F-4D97-AF65-F5344CB8AC3E}">
        <p14:creationId xmlns:p14="http://schemas.microsoft.com/office/powerpoint/2010/main" val="1101964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515DDC-911F-4481-B981-11608E98E3B9}"/>
              </a:ext>
            </a:extLst>
          </p:cNvPr>
          <p:cNvSpPr>
            <a:spLocks noGrp="1"/>
          </p:cNvSpPr>
          <p:nvPr>
            <p:ph type="title"/>
          </p:nvPr>
        </p:nvSpPr>
        <p:spPr>
          <a:xfrm>
            <a:off x="838200" y="365125"/>
            <a:ext cx="10515600" cy="1120775"/>
          </a:xfrm>
        </p:spPr>
        <p:txBody>
          <a:bodyPr>
            <a:normAutofit/>
          </a:bodyPr>
          <a:lstStyle/>
          <a:p>
            <a:r>
              <a:rPr lang="en-GB" dirty="0"/>
              <a:t>How to write effective Alt Text</a:t>
            </a:r>
          </a:p>
        </p:txBody>
      </p:sp>
      <p:sp>
        <p:nvSpPr>
          <p:cNvPr id="7" name="Content Placeholder 6">
            <a:extLst>
              <a:ext uri="{FF2B5EF4-FFF2-40B4-BE49-F238E27FC236}">
                <a16:creationId xmlns:a16="http://schemas.microsoft.com/office/drawing/2014/main" id="{2648DDCA-079C-42C0-B2EA-6516E4E3ADF0}"/>
              </a:ext>
            </a:extLst>
          </p:cNvPr>
          <p:cNvSpPr>
            <a:spLocks noGrp="1"/>
          </p:cNvSpPr>
          <p:nvPr>
            <p:ph idx="1"/>
          </p:nvPr>
        </p:nvSpPr>
        <p:spPr>
          <a:xfrm>
            <a:off x="838200" y="1610633"/>
            <a:ext cx="10515600" cy="4849585"/>
          </a:xfrm>
        </p:spPr>
        <p:txBody>
          <a:bodyPr>
            <a:normAutofit/>
          </a:bodyPr>
          <a:lstStyle/>
          <a:p>
            <a:pPr>
              <a:lnSpc>
                <a:spcPct val="150000"/>
              </a:lnSpc>
              <a:buFont typeface="Wingdings" panose="05000000000000000000" pitchFamily="2" charset="2"/>
              <a:buChar char="§"/>
            </a:pPr>
            <a:r>
              <a:rPr lang="en-US" sz="2200" b="1" dirty="0">
                <a:solidFill>
                  <a:srgbClr val="C00000"/>
                </a:solidFill>
                <a:latin typeface="Arial" panose="020B0604020202020204" pitchFamily="34" charset="0"/>
                <a:cs typeface="Arial" panose="020B0604020202020204" pitchFamily="34" charset="0"/>
              </a:rPr>
              <a:t>Be specific</a:t>
            </a:r>
          </a:p>
          <a:p>
            <a:pPr>
              <a:lnSpc>
                <a:spcPct val="15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Describe the content of the image</a:t>
            </a:r>
          </a:p>
          <a:p>
            <a:pPr>
              <a:lnSpc>
                <a:spcPct val="15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Never start with </a:t>
            </a:r>
            <a:r>
              <a:rPr lang="en-US" sz="2400" b="1" dirty="0">
                <a:solidFill>
                  <a:srgbClr val="C00000"/>
                </a:solidFill>
                <a:latin typeface="Arial" panose="020B0604020202020204" pitchFamily="34" charset="0"/>
                <a:cs typeface="Arial" panose="020B0604020202020204" pitchFamily="34" charset="0"/>
              </a:rPr>
              <a:t>“Image of </a:t>
            </a:r>
            <a:r>
              <a:rPr lang="en-US" sz="2400" dirty="0">
                <a:latin typeface="Arial" panose="020B0604020202020204" pitchFamily="34" charset="0"/>
                <a:cs typeface="Arial" panose="020B0604020202020204" pitchFamily="34" charset="0"/>
              </a:rPr>
              <a:t>…” or “</a:t>
            </a:r>
            <a:r>
              <a:rPr lang="en-US" sz="2400" b="1" dirty="0">
                <a:solidFill>
                  <a:srgbClr val="C00000"/>
                </a:solidFill>
                <a:latin typeface="Arial" panose="020B0604020202020204" pitchFamily="34" charset="0"/>
                <a:cs typeface="Arial" panose="020B0604020202020204" pitchFamily="34" charset="0"/>
              </a:rPr>
              <a:t>Picture of </a:t>
            </a:r>
            <a:r>
              <a:rPr lang="en-US" sz="2400" dirty="0">
                <a:latin typeface="Arial" panose="020B0604020202020204" pitchFamily="34" charset="0"/>
                <a:cs typeface="Arial" panose="020B0604020202020204" pitchFamily="34" charset="0"/>
              </a:rPr>
              <a:t>…” </a:t>
            </a:r>
          </a:p>
          <a:p>
            <a:pPr>
              <a:lnSpc>
                <a:spcPct val="15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Use keywords </a:t>
            </a:r>
          </a:p>
          <a:p>
            <a:pPr>
              <a:lnSpc>
                <a:spcPct val="15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Include text that's part of the image.</a:t>
            </a:r>
          </a:p>
          <a:p>
            <a:pPr>
              <a:lnSpc>
                <a:spcPct val="15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Don't add alt text to 'decorative' images.</a:t>
            </a:r>
          </a:p>
          <a:p>
            <a:pPr marL="0" indent="0">
              <a:buNone/>
            </a:pPr>
            <a:endParaRPr lang="en-US" dirty="0"/>
          </a:p>
        </p:txBody>
      </p:sp>
    </p:spTree>
    <p:extLst>
      <p:ext uri="{BB962C8B-B14F-4D97-AF65-F5344CB8AC3E}">
        <p14:creationId xmlns:p14="http://schemas.microsoft.com/office/powerpoint/2010/main" val="3533268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6A4B88-E4EF-4267-A2B8-494C94651411}"/>
              </a:ext>
            </a:extLst>
          </p:cNvPr>
          <p:cNvSpPr>
            <a:spLocks noGrp="1"/>
          </p:cNvSpPr>
          <p:nvPr>
            <p:ph type="title"/>
          </p:nvPr>
        </p:nvSpPr>
        <p:spPr>
          <a:xfrm>
            <a:off x="838200" y="365125"/>
            <a:ext cx="10515600" cy="1120775"/>
          </a:xfrm>
        </p:spPr>
        <p:txBody>
          <a:bodyPr/>
          <a:lstStyle/>
          <a:p>
            <a:r>
              <a:rPr lang="it-IT" dirty="0"/>
              <a:t>Hyperlinks</a:t>
            </a:r>
            <a:endParaRPr lang="en-GB" dirty="0"/>
          </a:p>
        </p:txBody>
      </p:sp>
      <p:sp>
        <p:nvSpPr>
          <p:cNvPr id="3" name="Segnaposto contenuto 2">
            <a:extLst>
              <a:ext uri="{FF2B5EF4-FFF2-40B4-BE49-F238E27FC236}">
                <a16:creationId xmlns:a16="http://schemas.microsoft.com/office/drawing/2014/main" id="{20379473-2C31-42CF-9531-8EE19A2F9D9B}"/>
              </a:ext>
            </a:extLst>
          </p:cNvPr>
          <p:cNvSpPr>
            <a:spLocks noGrp="1"/>
          </p:cNvSpPr>
          <p:nvPr>
            <p:ph idx="1"/>
          </p:nvPr>
        </p:nvSpPr>
        <p:spPr>
          <a:xfrm>
            <a:off x="595993" y="1343280"/>
            <a:ext cx="11000014" cy="5297941"/>
          </a:xfrm>
        </p:spPr>
        <p:txBody>
          <a:bodyPr>
            <a:noAutofit/>
          </a:body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Make your links unique and descriptive names. </a:t>
            </a:r>
            <a:endParaRPr kumimoji="0" lang="en-GB"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1351AD"/>
                </a:solidFill>
                <a:effectLst/>
                <a:uLnTx/>
                <a:uFillTx/>
                <a:latin typeface="Arial" panose="020B0604020202020204" pitchFamily="34" charset="0"/>
                <a:cs typeface="Arial" panose="020B0604020202020204" pitchFamily="34" charset="0"/>
              </a:rPr>
              <a:t>Keep</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it concise and clear</a:t>
            </a: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1351AD"/>
                </a:solidFill>
                <a:effectLst/>
                <a:uLnTx/>
                <a:uFillTx/>
                <a:latin typeface="Arial" panose="020B0604020202020204" pitchFamily="34" charset="0"/>
                <a:cs typeface="Arial" panose="020B0604020202020204" pitchFamily="34" charset="0"/>
              </a:rPr>
              <a:t>Should</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be visual distinct (</a:t>
            </a:r>
            <a:r>
              <a:rPr kumimoji="0" lang="en-GB" sz="22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blue</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and </a:t>
            </a:r>
            <a:r>
              <a:rPr kumimoji="0" lang="en-GB" sz="2200" b="0"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underlined</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Avoid words</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Click here; Read more; Learn more, More info</a:t>
            </a: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Avoid the word </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“Link” in your link and naked URL:</a:t>
            </a:r>
            <a:endPar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ts val="1000"/>
              </a:spcBef>
              <a:spcAft>
                <a:spcPts val="800"/>
              </a:spcAft>
              <a:buClrTx/>
              <a:buSzTx/>
              <a:buFont typeface="Arial" panose="020B0604020202020204" pitchFamily="34" charset="0"/>
              <a:buNone/>
              <a:tabLst/>
              <a:defRPr/>
            </a:pP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Link to </a:t>
            </a:r>
            <a:r>
              <a:rPr kumimoji="0" lang="en-GB" sz="22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3"/>
              </a:rPr>
              <a:t>https://www.edf-feph.org/</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Do not capitalize links: </a:t>
            </a:r>
            <a:r>
              <a:rPr kumimoji="0" lang="en-GB" sz="22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4"/>
              </a:rPr>
              <a:t>WWW.EDF-FEPH.ORG</a:t>
            </a:r>
            <a:endParaRPr kumimoji="0" lang="en-GB"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indent="0">
              <a:lnSpc>
                <a:spcPct val="150000"/>
              </a:lnSpc>
              <a:buNone/>
            </a:pPr>
            <a:r>
              <a:rPr lang="en-US" sz="2200" dirty="0">
                <a:latin typeface="Arial" panose="020B0604020202020204" pitchFamily="34" charset="0"/>
                <a:cs typeface="Arial" panose="020B0604020202020204" pitchFamily="34" charset="0"/>
              </a:rPr>
              <a:t> to something more natural and meaningful. </a:t>
            </a:r>
          </a:p>
        </p:txBody>
      </p:sp>
    </p:spTree>
    <p:extLst>
      <p:ext uri="{BB962C8B-B14F-4D97-AF65-F5344CB8AC3E}">
        <p14:creationId xmlns:p14="http://schemas.microsoft.com/office/powerpoint/2010/main" val="1996849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D1771-80E9-4FC5-8387-208FB58DCCA1}"/>
              </a:ext>
            </a:extLst>
          </p:cNvPr>
          <p:cNvSpPr>
            <a:spLocks noGrp="1"/>
          </p:cNvSpPr>
          <p:nvPr>
            <p:ph type="title"/>
          </p:nvPr>
        </p:nvSpPr>
        <p:spPr/>
        <p:txBody>
          <a:bodyPr/>
          <a:lstStyle/>
          <a:p>
            <a:r>
              <a:rPr lang="en-GB" dirty="0"/>
              <a:t>Tables </a:t>
            </a:r>
            <a:endParaRPr lang="fr-BE" dirty="0"/>
          </a:p>
        </p:txBody>
      </p:sp>
      <p:sp>
        <p:nvSpPr>
          <p:cNvPr id="3" name="Content Placeholder 2">
            <a:extLst>
              <a:ext uri="{FF2B5EF4-FFF2-40B4-BE49-F238E27FC236}">
                <a16:creationId xmlns:a16="http://schemas.microsoft.com/office/drawing/2014/main" id="{485A3751-BFAC-4067-81C4-87FC8E595AF2}"/>
              </a:ext>
            </a:extLst>
          </p:cNvPr>
          <p:cNvSpPr>
            <a:spLocks noGrp="1"/>
          </p:cNvSpPr>
          <p:nvPr>
            <p:ph idx="1"/>
          </p:nvPr>
        </p:nvSpPr>
        <p:spPr/>
        <p:txBody>
          <a:bodyPr/>
          <a:lstStyle/>
          <a:p>
            <a:pPr marL="0" indent="0" algn="l" fontAlgn="base">
              <a:buNone/>
            </a:pPr>
            <a:r>
              <a:rPr lang="en-US" sz="2200" b="1" i="0" dirty="0">
                <a:solidFill>
                  <a:srgbClr val="C00000"/>
                </a:solidFill>
                <a:effectLst/>
                <a:latin typeface="Arial" panose="020B0604020202020204" pitchFamily="34" charset="0"/>
                <a:cs typeface="Arial" panose="020B0604020202020204" pitchFamily="34" charset="0"/>
              </a:rPr>
              <a:t>Steps to creating accessible Tables</a:t>
            </a:r>
          </a:p>
          <a:p>
            <a:pPr marL="0" indent="0" algn="l" fontAlgn="base">
              <a:buNone/>
            </a:pPr>
            <a:endParaRPr lang="en-US" sz="2200" b="1" i="0" dirty="0">
              <a:solidFill>
                <a:srgbClr val="C00000"/>
              </a:solidFill>
              <a:effectLst/>
              <a:latin typeface="Arial" panose="020B0604020202020204" pitchFamily="34" charset="0"/>
              <a:cs typeface="Arial" panose="020B0604020202020204" pitchFamily="34" charset="0"/>
            </a:endParaRPr>
          </a:p>
          <a:p>
            <a:pPr marL="0" indent="0" algn="l" fontAlgn="base">
              <a:buNone/>
            </a:pPr>
            <a:r>
              <a:rPr lang="en-US" sz="2200" b="0" i="0" dirty="0">
                <a:effectLst/>
                <a:latin typeface="Arial" panose="020B0604020202020204" pitchFamily="34" charset="0"/>
                <a:cs typeface="Arial" panose="020B0604020202020204" pitchFamily="34" charset="0"/>
              </a:rPr>
              <a:t>1. In the Ribbon, select Insert tab, then select Table.</a:t>
            </a:r>
          </a:p>
          <a:p>
            <a:pPr marL="0" indent="0" algn="l" fontAlgn="base">
              <a:buNone/>
            </a:pPr>
            <a:r>
              <a:rPr lang="en-US" sz="2200" b="0" i="0" dirty="0">
                <a:effectLst/>
                <a:latin typeface="Arial" panose="020B0604020202020204" pitchFamily="34" charset="0"/>
                <a:cs typeface="Arial" panose="020B0604020202020204" pitchFamily="34" charset="0"/>
              </a:rPr>
              <a:t>2.  Select the number of rows and columns by highlighting the boxes on the grid.</a:t>
            </a:r>
          </a:p>
          <a:p>
            <a:pPr marL="0" indent="0" algn="l" fontAlgn="base">
              <a:buNone/>
            </a:pPr>
            <a:r>
              <a:rPr lang="en-US" sz="2200" dirty="0">
                <a:latin typeface="Arial" panose="020B0604020202020204" pitchFamily="34" charset="0"/>
                <a:cs typeface="Arial" panose="020B0604020202020204" pitchFamily="34" charset="0"/>
              </a:rPr>
              <a:t>3. </a:t>
            </a:r>
            <a:r>
              <a:rPr lang="en-US" sz="2200" b="0" i="0" dirty="0">
                <a:effectLst/>
                <a:latin typeface="Arial" panose="020B0604020202020204" pitchFamily="34" charset="0"/>
                <a:cs typeface="Arial" panose="020B0604020202020204" pitchFamily="34" charset="0"/>
              </a:rPr>
              <a:t>Title your table using the caption tool.</a:t>
            </a:r>
          </a:p>
          <a:p>
            <a:pPr marL="0" indent="0" algn="l" fontAlgn="base">
              <a:buNone/>
            </a:pPr>
            <a:endParaRPr lang="en-US" sz="2200" b="0" i="0" dirty="0">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US" sz="2200" b="0" i="0" dirty="0">
                <a:effectLst/>
                <a:latin typeface="Arial" panose="020B0604020202020204" pitchFamily="34" charset="0"/>
                <a:cs typeface="Arial" panose="020B0604020202020204" pitchFamily="34" charset="0"/>
              </a:rPr>
              <a:t>In the Ribbon, select References tab, then select Insert Caption.</a:t>
            </a:r>
          </a:p>
          <a:p>
            <a:pPr algn="l" fontAlgn="base">
              <a:buFont typeface="Arial" panose="020B0604020202020204" pitchFamily="34" charset="0"/>
              <a:buChar char="•"/>
            </a:pPr>
            <a:r>
              <a:rPr lang="en-US" sz="2200" b="0" i="0" dirty="0">
                <a:effectLst/>
                <a:latin typeface="Arial" panose="020B0604020202020204" pitchFamily="34" charset="0"/>
                <a:cs typeface="Arial" panose="020B0604020202020204" pitchFamily="34" charset="0"/>
              </a:rPr>
              <a:t>In the popup window, type the title of the table in the Caption textbox.</a:t>
            </a:r>
          </a:p>
          <a:p>
            <a:pPr algn="l" fontAlgn="base">
              <a:buFont typeface="Arial" panose="020B0604020202020204" pitchFamily="34" charset="0"/>
              <a:buChar char="•"/>
            </a:pPr>
            <a:r>
              <a:rPr lang="en-US" sz="2200" b="0" i="0" dirty="0">
                <a:effectLst/>
                <a:latin typeface="Arial" panose="020B0604020202020204" pitchFamily="34" charset="0"/>
                <a:cs typeface="Arial" panose="020B0604020202020204" pitchFamily="34" charset="0"/>
              </a:rPr>
              <a:t>In the Label textbox, select Table. Then select OK.</a:t>
            </a:r>
          </a:p>
          <a:p>
            <a:endParaRPr lang="fr-BE" dirty="0"/>
          </a:p>
        </p:txBody>
      </p:sp>
    </p:spTree>
    <p:extLst>
      <p:ext uri="{BB962C8B-B14F-4D97-AF65-F5344CB8AC3E}">
        <p14:creationId xmlns:p14="http://schemas.microsoft.com/office/powerpoint/2010/main" val="1596166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C6177-49DF-4642-B199-F724389198C1}"/>
              </a:ext>
            </a:extLst>
          </p:cNvPr>
          <p:cNvSpPr>
            <a:spLocks noGrp="1"/>
          </p:cNvSpPr>
          <p:nvPr>
            <p:ph type="title"/>
          </p:nvPr>
        </p:nvSpPr>
        <p:spPr/>
        <p:txBody>
          <a:bodyPr/>
          <a:lstStyle/>
          <a:p>
            <a:r>
              <a:rPr lang="en-US" dirty="0"/>
              <a:t>Things you should NOT do</a:t>
            </a:r>
            <a:br>
              <a:rPr lang="en-US" dirty="0"/>
            </a:br>
            <a:endParaRPr lang="fr-BE" dirty="0"/>
          </a:p>
        </p:txBody>
      </p:sp>
      <p:sp>
        <p:nvSpPr>
          <p:cNvPr id="3" name="Content Placeholder 2">
            <a:extLst>
              <a:ext uri="{FF2B5EF4-FFF2-40B4-BE49-F238E27FC236}">
                <a16:creationId xmlns:a16="http://schemas.microsoft.com/office/drawing/2014/main" id="{48E84CBA-7FFD-49A7-994A-BA3B640E72E3}"/>
              </a:ext>
            </a:extLst>
          </p:cNvPr>
          <p:cNvSpPr>
            <a:spLocks noGrp="1"/>
          </p:cNvSpPr>
          <p:nvPr>
            <p:ph idx="1"/>
          </p:nvPr>
        </p:nvSpPr>
        <p:spPr/>
        <p:txBody>
          <a:bodyPr/>
          <a:lstStyle/>
          <a:p>
            <a:pPr algn="l" fontAlgn="base">
              <a:lnSpc>
                <a:spcPct val="150000"/>
              </a:lnSpc>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Do not create your table using the Draw Table Tool.</a:t>
            </a:r>
          </a:p>
          <a:p>
            <a:pPr algn="l" fontAlgn="base">
              <a:lnSpc>
                <a:spcPct val="150000"/>
              </a:lnSpc>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Do not create page layouts with tables.</a:t>
            </a:r>
          </a:p>
          <a:p>
            <a:pPr algn="l" fontAlgn="base">
              <a:lnSpc>
                <a:spcPct val="150000"/>
              </a:lnSpc>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Do not merge or split cells.</a:t>
            </a:r>
          </a:p>
          <a:p>
            <a:pPr algn="l" fontAlgn="base">
              <a:lnSpc>
                <a:spcPct val="150000"/>
              </a:lnSpc>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Do not control spacing in your table with blank rows or columns.  Adjust line spacing instead.</a:t>
            </a:r>
          </a:p>
          <a:p>
            <a:endParaRPr lang="fr-BE" dirty="0"/>
          </a:p>
        </p:txBody>
      </p:sp>
    </p:spTree>
    <p:extLst>
      <p:ext uri="{BB962C8B-B14F-4D97-AF65-F5344CB8AC3E}">
        <p14:creationId xmlns:p14="http://schemas.microsoft.com/office/powerpoint/2010/main" val="2724467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305896-EAE7-42F1-B65E-5F58E06E15C4}"/>
              </a:ext>
              <a:ext uri="{C183D7F6-B498-43B3-948B-1728B52AA6E4}">
                <adec:decorative xmlns:adec="http://schemas.microsoft.com/office/drawing/2017/decorative" val="1"/>
              </a:ext>
            </a:extLst>
          </p:cNvPr>
          <p:cNvSpPr>
            <a:spLocks noGrp="1"/>
          </p:cNvSpPr>
          <p:nvPr>
            <p:ph type="title"/>
          </p:nvPr>
        </p:nvSpPr>
        <p:spPr>
          <a:xfrm>
            <a:off x="310545" y="365125"/>
            <a:ext cx="11043255" cy="1325563"/>
          </a:xfrm>
        </p:spPr>
        <p:txBody>
          <a:bodyPr/>
          <a:lstStyle/>
          <a:p>
            <a:r>
              <a:rPr lang="it-IT" dirty="0"/>
              <a:t>Accessibility </a:t>
            </a:r>
            <a:r>
              <a:rPr lang="it-IT" dirty="0" err="1"/>
              <a:t>Checker</a:t>
            </a:r>
            <a:r>
              <a:rPr lang="it-IT" dirty="0"/>
              <a:t> </a:t>
            </a:r>
            <a:endParaRPr lang="en-GB" dirty="0"/>
          </a:p>
        </p:txBody>
      </p:sp>
      <p:pic>
        <p:nvPicPr>
          <p:cNvPr id="7" name="Content Placeholder 6">
            <a:extLst>
              <a:ext uri="{FF2B5EF4-FFF2-40B4-BE49-F238E27FC236}">
                <a16:creationId xmlns:a16="http://schemas.microsoft.com/office/drawing/2014/main" id="{C993B432-84AD-4CD9-845A-058EDEBDAF15}"/>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66956" y="2515982"/>
            <a:ext cx="5014499" cy="4009551"/>
          </a:xfrm>
        </p:spPr>
      </p:pic>
      <p:pic>
        <p:nvPicPr>
          <p:cNvPr id="9" name="Picture 8">
            <a:extLst>
              <a:ext uri="{FF2B5EF4-FFF2-40B4-BE49-F238E27FC236}">
                <a16:creationId xmlns:a16="http://schemas.microsoft.com/office/drawing/2014/main" id="{B6CE7484-88D9-4820-99DA-A15CD1E4B42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3015" y="1050552"/>
            <a:ext cx="2850127" cy="1280271"/>
          </a:xfrm>
          <a:prstGeom prst="rect">
            <a:avLst/>
          </a:prstGeom>
        </p:spPr>
      </p:pic>
      <p:sp>
        <p:nvSpPr>
          <p:cNvPr id="11" name="TextBox 10">
            <a:extLst>
              <a:ext uri="{FF2B5EF4-FFF2-40B4-BE49-F238E27FC236}">
                <a16:creationId xmlns:a16="http://schemas.microsoft.com/office/drawing/2014/main" id="{F755B340-1DB5-4CD2-9990-532CDA42130B}"/>
              </a:ext>
              <a:ext uri="{C183D7F6-B498-43B3-948B-1728B52AA6E4}">
                <adec:decorative xmlns:adec="http://schemas.microsoft.com/office/drawing/2017/decorative" val="1"/>
              </a:ext>
            </a:extLst>
          </p:cNvPr>
          <p:cNvSpPr txBox="1"/>
          <p:nvPr/>
        </p:nvSpPr>
        <p:spPr>
          <a:xfrm>
            <a:off x="310545" y="1586105"/>
            <a:ext cx="6556411" cy="4431983"/>
          </a:xfrm>
          <a:prstGeom prst="rect">
            <a:avLst/>
          </a:prstGeom>
          <a:noFill/>
        </p:spPr>
        <p:txBody>
          <a:bodyPr wrap="square">
            <a:spAutoFit/>
          </a:bodyPr>
          <a:lstStyle/>
          <a:p>
            <a:pPr marL="342900" indent="-342900">
              <a:buFont typeface="Wingdings" panose="05000000000000000000" pitchFamily="2" charset="2"/>
              <a:buChar char="§"/>
            </a:pPr>
            <a:r>
              <a:rPr lang="en-US" sz="2400" dirty="0">
                <a:latin typeface="Arial" panose="020B0604020202020204" pitchFamily="34" charset="0"/>
                <a:ea typeface="Verdana" panose="020B0604030504040204" pitchFamily="34" charset="0"/>
                <a:cs typeface="Arial" panose="020B0604020202020204" pitchFamily="34" charset="0"/>
              </a:rPr>
              <a:t>Check accessibility button is on the Review tab</a:t>
            </a:r>
          </a:p>
          <a:p>
            <a:endParaRPr lang="en-US" sz="2400" dirty="0">
              <a:latin typeface="Arial" panose="020B0604020202020204" pitchFamily="34" charset="0"/>
              <a:ea typeface="Verdana" panose="020B0604030504040204" pitchFamily="34" charset="0"/>
              <a:cs typeface="Arial" panose="020B0604020202020204" pitchFamily="34" charset="0"/>
            </a:endParaRPr>
          </a:p>
          <a:p>
            <a:r>
              <a:rPr lang="en-US" sz="2400" b="1" dirty="0">
                <a:latin typeface="Arial" panose="020B0604020202020204" pitchFamily="34" charset="0"/>
                <a:ea typeface="Verdana" panose="020B0604030504040204" pitchFamily="34" charset="0"/>
                <a:cs typeface="Arial" panose="020B0604020202020204" pitchFamily="34" charset="0"/>
              </a:rPr>
              <a:t>   Don't see Accessibility Checker?</a:t>
            </a:r>
          </a:p>
          <a:p>
            <a:endParaRPr lang="en-US" sz="2400" b="1" dirty="0">
              <a:latin typeface="Arial" panose="020B0604020202020204" pitchFamily="34" charset="0"/>
              <a:ea typeface="Verdana" panose="020B0604030504040204" pitchFamily="34" charset="0"/>
              <a:cs typeface="Arial" panose="020B0604020202020204" pitchFamily="34" charset="0"/>
            </a:endParaRPr>
          </a:p>
          <a:p>
            <a:pPr marL="342900" indent="-342900">
              <a:buFont typeface="Wingdings" panose="05000000000000000000" pitchFamily="2" charset="2"/>
              <a:buChar char="§"/>
            </a:pPr>
            <a:r>
              <a:rPr lang="en-US" sz="2400" dirty="0">
                <a:latin typeface="Arial" panose="020B0604020202020204" pitchFamily="34" charset="0"/>
                <a:ea typeface="Verdana" panose="020B0604030504040204" pitchFamily="34" charset="0"/>
                <a:cs typeface="Arial" panose="020B0604020202020204" pitchFamily="34" charset="0"/>
              </a:rPr>
              <a:t>If you don't see the Check Accessibility button on the Review tab, follow these steps</a:t>
            </a:r>
          </a:p>
          <a:p>
            <a:pPr marL="342900" indent="-342900">
              <a:buFont typeface="Wingdings" panose="05000000000000000000" pitchFamily="2" charset="2"/>
              <a:buChar char="§"/>
            </a:pPr>
            <a:endParaRPr lang="en-US" sz="2400" dirty="0">
              <a:latin typeface="Arial" panose="020B0604020202020204" pitchFamily="34" charset="0"/>
              <a:ea typeface="Verdana" panose="020B0604030504040204" pitchFamily="34" charset="0"/>
              <a:cs typeface="Arial" panose="020B0604020202020204" pitchFamily="34" charset="0"/>
            </a:endParaRPr>
          </a:p>
          <a:p>
            <a:pPr marL="342900" indent="-342900">
              <a:buFont typeface="Wingdings" panose="05000000000000000000" pitchFamily="2" charset="2"/>
              <a:buChar char="§"/>
            </a:pPr>
            <a:r>
              <a:rPr lang="en-US" sz="2400" dirty="0">
                <a:latin typeface="Arial" panose="020B0604020202020204" pitchFamily="34" charset="0"/>
                <a:ea typeface="Verdana" panose="020B0604030504040204" pitchFamily="34" charset="0"/>
                <a:cs typeface="Arial" panose="020B0604020202020204" pitchFamily="34" charset="0"/>
              </a:rPr>
              <a:t>Select File &gt; Info.</a:t>
            </a:r>
          </a:p>
          <a:p>
            <a:pPr marL="342900" indent="-342900">
              <a:buFont typeface="Wingdings" panose="05000000000000000000" pitchFamily="2" charset="2"/>
              <a:buChar char="§"/>
            </a:pPr>
            <a:endParaRPr lang="en-US" sz="2400" dirty="0">
              <a:latin typeface="Arial" panose="020B0604020202020204" pitchFamily="34" charset="0"/>
              <a:ea typeface="Verdana" panose="020B0604030504040204" pitchFamily="34" charset="0"/>
              <a:cs typeface="Arial" panose="020B0604020202020204" pitchFamily="34" charset="0"/>
            </a:endParaRPr>
          </a:p>
          <a:p>
            <a:pPr marL="342900" indent="-342900">
              <a:buFont typeface="Wingdings" panose="05000000000000000000" pitchFamily="2" charset="2"/>
              <a:buChar char="§"/>
            </a:pPr>
            <a:r>
              <a:rPr lang="en-US" sz="2400" dirty="0">
                <a:latin typeface="Arial" panose="020B0604020202020204" pitchFamily="34" charset="0"/>
                <a:ea typeface="Verdana" panose="020B0604030504040204" pitchFamily="34" charset="0"/>
                <a:cs typeface="Arial" panose="020B0604020202020204" pitchFamily="34" charset="0"/>
              </a:rPr>
              <a:t>Select the Check for Issues button.</a:t>
            </a:r>
          </a:p>
          <a:p>
            <a:endParaRPr lang="en-GB" dirty="0"/>
          </a:p>
        </p:txBody>
      </p:sp>
    </p:spTree>
    <p:extLst>
      <p:ext uri="{BB962C8B-B14F-4D97-AF65-F5344CB8AC3E}">
        <p14:creationId xmlns:p14="http://schemas.microsoft.com/office/powerpoint/2010/main" val="1130009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A1B62-8AFD-4A41-A8B0-D479E23ACB02}"/>
              </a:ext>
            </a:extLst>
          </p:cNvPr>
          <p:cNvSpPr>
            <a:spLocks noGrp="1"/>
          </p:cNvSpPr>
          <p:nvPr>
            <p:ph type="title"/>
          </p:nvPr>
        </p:nvSpPr>
        <p:spPr>
          <a:xfrm>
            <a:off x="838200" y="167763"/>
            <a:ext cx="10515600" cy="1325563"/>
          </a:xfrm>
        </p:spPr>
        <p:txBody>
          <a:bodyPr/>
          <a:lstStyle/>
          <a:p>
            <a:r>
              <a:rPr lang="en-GB" dirty="0"/>
              <a:t>Accessibility Checker (I)</a:t>
            </a:r>
          </a:p>
        </p:txBody>
      </p:sp>
      <p:sp>
        <p:nvSpPr>
          <p:cNvPr id="3" name="Content Placeholder 2">
            <a:extLst>
              <a:ext uri="{FF2B5EF4-FFF2-40B4-BE49-F238E27FC236}">
                <a16:creationId xmlns:a16="http://schemas.microsoft.com/office/drawing/2014/main" id="{06C1074B-5D79-4B5F-9996-62FFF06E81C1}"/>
              </a:ext>
            </a:extLst>
          </p:cNvPr>
          <p:cNvSpPr>
            <a:spLocks noGrp="1"/>
          </p:cNvSpPr>
          <p:nvPr>
            <p:ph idx="1"/>
          </p:nvPr>
        </p:nvSpPr>
        <p:spPr>
          <a:xfrm>
            <a:off x="838200" y="1298682"/>
            <a:ext cx="10515600" cy="1526161"/>
          </a:xfrm>
        </p:spPr>
        <p:txBody>
          <a:bodyPr>
            <a:normAutofit fontScale="85000" lnSpcReduction="20000"/>
          </a:bodyPr>
          <a:lstStyle/>
          <a:p>
            <a:pPr>
              <a:lnSpc>
                <a:spcPct val="150000"/>
              </a:lnSpc>
            </a:pPr>
            <a:r>
              <a:rPr lang="en-US" dirty="0">
                <a:latin typeface="Arial" panose="020B0604020202020204" pitchFamily="34" charset="0"/>
                <a:cs typeface="Arial" panose="020B0604020202020204" pitchFamily="34" charset="0"/>
              </a:rPr>
              <a:t>The Accessibility Checker is a great tool in Office products that we can use to check our document for accessibility issues.  However, it will not catch everything. </a:t>
            </a:r>
          </a:p>
          <a:p>
            <a:pPr marL="0" indent="0">
              <a:lnSpc>
                <a:spcPct val="100000"/>
              </a:lnSpc>
              <a:buNone/>
            </a:pPr>
            <a:endParaRPr lang="en-US" sz="2400" dirty="0"/>
          </a:p>
        </p:txBody>
      </p:sp>
      <p:sp>
        <p:nvSpPr>
          <p:cNvPr id="5" name="TextBox 4">
            <a:extLst>
              <a:ext uri="{FF2B5EF4-FFF2-40B4-BE49-F238E27FC236}">
                <a16:creationId xmlns:a16="http://schemas.microsoft.com/office/drawing/2014/main" id="{D975210E-D1B4-464F-BA99-BCA8669A929F}"/>
              </a:ext>
            </a:extLst>
          </p:cNvPr>
          <p:cNvSpPr txBox="1"/>
          <p:nvPr/>
        </p:nvSpPr>
        <p:spPr>
          <a:xfrm>
            <a:off x="838200" y="2836517"/>
            <a:ext cx="4729843" cy="3170099"/>
          </a:xfrm>
          <a:prstGeom prst="rect">
            <a:avLst/>
          </a:prstGeom>
          <a:noFill/>
        </p:spPr>
        <p:txBody>
          <a:bodyPr wrap="square" rtlCol="0">
            <a:spAutoFit/>
          </a:bodyPr>
          <a:lstStyle/>
          <a:p>
            <a:r>
              <a:rPr lang="en-GB" sz="3200" b="1" dirty="0">
                <a:solidFill>
                  <a:srgbClr val="C00000"/>
                </a:solidFill>
                <a:latin typeface="Arial" panose="020B0604020202020204" pitchFamily="34" charset="0"/>
                <a:ea typeface="Verdana" panose="020B0604030504040204" pitchFamily="34" charset="0"/>
                <a:cs typeface="Arial" panose="020B0604020202020204" pitchFamily="34" charset="0"/>
              </a:rPr>
              <a:t>It will:</a:t>
            </a:r>
          </a:p>
          <a:p>
            <a:endParaRPr lang="en-GB" sz="2400" dirty="0">
              <a:latin typeface="Arial" panose="020B0604020202020204" pitchFamily="34" charset="0"/>
              <a:ea typeface="Verdana" panose="020B0604030504040204" pitchFamily="34" charset="0"/>
              <a:cs typeface="Arial" panose="020B0604020202020204" pitchFamily="34" charset="0"/>
            </a:endParaRPr>
          </a:p>
          <a:p>
            <a:pPr marL="285750" indent="-285750">
              <a:buFont typeface="Wingdings" panose="05000000000000000000" pitchFamily="2" charset="2"/>
              <a:buChar char="§"/>
            </a:pPr>
            <a:r>
              <a:rPr lang="en-GB" sz="2400" dirty="0">
                <a:latin typeface="Arial" panose="020B0604020202020204" pitchFamily="34" charset="0"/>
                <a:ea typeface="Verdana" panose="020B0604030504040204" pitchFamily="34" charset="0"/>
                <a:cs typeface="Arial" panose="020B0604020202020204" pitchFamily="34" charset="0"/>
              </a:rPr>
              <a:t>Alert you to issues (Error) that would be a barrier to accessibility </a:t>
            </a:r>
          </a:p>
          <a:p>
            <a:endParaRPr lang="en-GB" sz="2400" dirty="0">
              <a:latin typeface="Arial" panose="020B0604020202020204" pitchFamily="34" charset="0"/>
              <a:ea typeface="Verdana" panose="020B0604030504040204" pitchFamily="34" charset="0"/>
              <a:cs typeface="Arial" panose="020B0604020202020204" pitchFamily="34" charset="0"/>
            </a:endParaRPr>
          </a:p>
          <a:p>
            <a:pPr marL="285750" indent="-285750">
              <a:buFont typeface="Wingdings" panose="05000000000000000000" pitchFamily="2" charset="2"/>
              <a:buChar char="§"/>
            </a:pPr>
            <a:r>
              <a:rPr lang="en-GB" sz="2400" dirty="0">
                <a:latin typeface="Arial" panose="020B0604020202020204" pitchFamily="34" charset="0"/>
                <a:ea typeface="Verdana" panose="020B0604030504040204" pitchFamily="34" charset="0"/>
                <a:cs typeface="Arial" panose="020B0604020202020204" pitchFamily="34" charset="0"/>
              </a:rPr>
              <a:t>Explain why you should fix issues and how to fix them </a:t>
            </a:r>
          </a:p>
        </p:txBody>
      </p:sp>
      <p:sp>
        <p:nvSpPr>
          <p:cNvPr id="6" name="TextBox 5">
            <a:extLst>
              <a:ext uri="{FF2B5EF4-FFF2-40B4-BE49-F238E27FC236}">
                <a16:creationId xmlns:a16="http://schemas.microsoft.com/office/drawing/2014/main" id="{71184A52-FC8A-4391-88CF-CA38C8E2AED7}"/>
              </a:ext>
            </a:extLst>
          </p:cNvPr>
          <p:cNvSpPr txBox="1"/>
          <p:nvPr/>
        </p:nvSpPr>
        <p:spPr>
          <a:xfrm>
            <a:off x="6096000" y="2803859"/>
            <a:ext cx="5465736" cy="3834063"/>
          </a:xfrm>
          <a:prstGeom prst="rect">
            <a:avLst/>
          </a:prstGeom>
          <a:noFill/>
        </p:spPr>
        <p:txBody>
          <a:bodyPr wrap="square" rtlCol="0">
            <a:spAutoFit/>
          </a:bodyPr>
          <a:lstStyle/>
          <a:p>
            <a:r>
              <a:rPr lang="en-GB" sz="3200" b="1" dirty="0">
                <a:solidFill>
                  <a:srgbClr val="C00000"/>
                </a:solidFill>
                <a:latin typeface="Arial" panose="020B0604020202020204" pitchFamily="34" charset="0"/>
                <a:ea typeface="Verdana" panose="020B0604030504040204" pitchFamily="34" charset="0"/>
                <a:cs typeface="Arial" panose="020B0604020202020204" pitchFamily="34" charset="0"/>
              </a:rPr>
              <a:t>It won’t: </a:t>
            </a:r>
            <a:endParaRPr lang="en-GB" sz="2400" b="1" dirty="0">
              <a:solidFill>
                <a:srgbClr val="C00000"/>
              </a:solidFill>
              <a:latin typeface="Arial" panose="020B0604020202020204" pitchFamily="34" charset="0"/>
              <a:ea typeface="Verdana" panose="020B0604030504040204" pitchFamily="34" charset="0"/>
              <a:cs typeface="Arial" panose="020B0604020202020204" pitchFamily="34" charset="0"/>
            </a:endParaRPr>
          </a:p>
          <a:p>
            <a:pPr marL="285750" indent="-285750">
              <a:lnSpc>
                <a:spcPct val="150000"/>
              </a:lnSpc>
              <a:buFont typeface="Wingdings" panose="05000000000000000000" pitchFamily="2" charset="2"/>
              <a:buChar char="§"/>
            </a:pPr>
            <a:r>
              <a:rPr lang="en-US" sz="2400" dirty="0">
                <a:latin typeface="Arial" panose="020B0604020202020204" pitchFamily="34" charset="0"/>
                <a:ea typeface="Verdana" panose="020B0604030504040204" pitchFamily="34" charset="0"/>
                <a:cs typeface="Arial" panose="020B0604020202020204" pitchFamily="34" charset="0"/>
              </a:rPr>
              <a:t>Check for poor color contrast</a:t>
            </a:r>
          </a:p>
          <a:p>
            <a:pPr marL="285750" indent="-285750">
              <a:lnSpc>
                <a:spcPct val="150000"/>
              </a:lnSpc>
              <a:buFont typeface="Wingdings" panose="05000000000000000000" pitchFamily="2" charset="2"/>
              <a:buChar char="§"/>
            </a:pPr>
            <a:r>
              <a:rPr lang="en-US" sz="2400" dirty="0">
                <a:latin typeface="Arial" panose="020B0604020202020204" pitchFamily="34" charset="0"/>
                <a:ea typeface="Verdana" panose="020B0604030504040204" pitchFamily="34" charset="0"/>
                <a:cs typeface="Arial" panose="020B0604020202020204" pitchFamily="34" charset="0"/>
              </a:rPr>
              <a:t>Check when headings are not real headings </a:t>
            </a:r>
          </a:p>
          <a:p>
            <a:pPr marL="285750" indent="-285750">
              <a:lnSpc>
                <a:spcPct val="150000"/>
              </a:lnSpc>
              <a:buFont typeface="Wingdings" panose="05000000000000000000" pitchFamily="2" charset="2"/>
              <a:buChar char="§"/>
            </a:pPr>
            <a:r>
              <a:rPr lang="en-US" sz="2400" dirty="0">
                <a:latin typeface="Arial" panose="020B0604020202020204" pitchFamily="34" charset="0"/>
                <a:ea typeface="Verdana" panose="020B0604030504040204" pitchFamily="34" charset="0"/>
                <a:cs typeface="Arial" panose="020B0604020202020204" pitchFamily="34" charset="0"/>
              </a:rPr>
              <a:t>Inaccurate content of Alt Text</a:t>
            </a:r>
          </a:p>
          <a:p>
            <a:pPr marL="285750" indent="-285750">
              <a:lnSpc>
                <a:spcPct val="150000"/>
              </a:lnSpc>
              <a:buFont typeface="Wingdings" panose="05000000000000000000" pitchFamily="2" charset="2"/>
              <a:buChar char="§"/>
            </a:pPr>
            <a:r>
              <a:rPr lang="en-US" sz="2400" dirty="0">
                <a:latin typeface="Arial" panose="020B0604020202020204" pitchFamily="34" charset="0"/>
                <a:ea typeface="Verdana" panose="020B0604030504040204" pitchFamily="34" charset="0"/>
                <a:cs typeface="Arial" panose="020B0604020202020204" pitchFamily="34" charset="0"/>
              </a:rPr>
              <a:t>Call out lists that are not formatted as lists</a:t>
            </a:r>
          </a:p>
        </p:txBody>
      </p:sp>
    </p:spTree>
    <p:extLst>
      <p:ext uri="{BB962C8B-B14F-4D97-AF65-F5344CB8AC3E}">
        <p14:creationId xmlns:p14="http://schemas.microsoft.com/office/powerpoint/2010/main" val="2717216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11FB9-C355-4543-A207-11257E06F596}"/>
              </a:ext>
            </a:extLst>
          </p:cNvPr>
          <p:cNvSpPr>
            <a:spLocks noGrp="1"/>
          </p:cNvSpPr>
          <p:nvPr>
            <p:ph type="title"/>
          </p:nvPr>
        </p:nvSpPr>
        <p:spPr>
          <a:xfrm>
            <a:off x="555171" y="365126"/>
            <a:ext cx="10798629" cy="1068614"/>
          </a:xfrm>
        </p:spPr>
        <p:txBody>
          <a:bodyPr/>
          <a:lstStyle/>
          <a:p>
            <a:r>
              <a:rPr lang="en-GB" dirty="0"/>
              <a:t>The checker’s Inspection Results </a:t>
            </a:r>
          </a:p>
        </p:txBody>
      </p:sp>
      <p:sp>
        <p:nvSpPr>
          <p:cNvPr id="3" name="Content Placeholder 2">
            <a:extLst>
              <a:ext uri="{FF2B5EF4-FFF2-40B4-BE49-F238E27FC236}">
                <a16:creationId xmlns:a16="http://schemas.microsoft.com/office/drawing/2014/main" id="{34986DFE-D834-44A8-8F86-B2BA1A7414DB}"/>
              </a:ext>
            </a:extLst>
          </p:cNvPr>
          <p:cNvSpPr>
            <a:spLocks noGrp="1"/>
          </p:cNvSpPr>
          <p:nvPr>
            <p:ph idx="1"/>
          </p:nvPr>
        </p:nvSpPr>
        <p:spPr>
          <a:xfrm>
            <a:off x="696685" y="1253330"/>
            <a:ext cx="10515600" cy="5239543"/>
          </a:xfrm>
        </p:spPr>
        <p:txBody>
          <a:bodyPr>
            <a:noAutofit/>
          </a:bodyPr>
          <a:lstStyle/>
          <a:p>
            <a:pPr marL="0" indent="0">
              <a:lnSpc>
                <a:spcPct val="150000"/>
              </a:lnSpc>
              <a:buNone/>
            </a:pPr>
            <a:r>
              <a:rPr lang="en-US" sz="2400" b="1" dirty="0">
                <a:solidFill>
                  <a:srgbClr val="C00000"/>
                </a:solidFill>
                <a:latin typeface="Arial" panose="020B0604020202020204" pitchFamily="34" charset="0"/>
                <a:cs typeface="Arial" panose="020B0604020202020204" pitchFamily="34" charset="0"/>
              </a:rPr>
              <a:t>Three categories:</a:t>
            </a:r>
          </a:p>
          <a:p>
            <a:pPr marL="0" indent="0">
              <a:lnSpc>
                <a:spcPct val="150000"/>
              </a:lnSpc>
              <a:buNone/>
            </a:pPr>
            <a:r>
              <a:rPr lang="en-US" sz="2400" b="1" dirty="0">
                <a:latin typeface="Arial" panose="020B0604020202020204" pitchFamily="34" charset="0"/>
                <a:cs typeface="Arial" panose="020B0604020202020204" pitchFamily="34" charset="0"/>
              </a:rPr>
              <a:t>Errors: </a:t>
            </a:r>
            <a:r>
              <a:rPr lang="en-US" sz="2400" dirty="0">
                <a:latin typeface="Arial" panose="020B0604020202020204" pitchFamily="34" charset="0"/>
                <a:cs typeface="Arial" panose="020B0604020202020204" pitchFamily="34" charset="0"/>
              </a:rPr>
              <a:t>content that makes a document very difficult or impossible to access. Example: an image with no alt text.</a:t>
            </a:r>
          </a:p>
          <a:p>
            <a:pPr marL="0" indent="0">
              <a:lnSpc>
                <a:spcPct val="150000"/>
              </a:lnSpc>
              <a:buNone/>
            </a:pPr>
            <a:r>
              <a:rPr lang="en-US" sz="2400" b="1" dirty="0">
                <a:latin typeface="Arial" panose="020B0604020202020204" pitchFamily="34" charset="0"/>
                <a:cs typeface="Arial" panose="020B0604020202020204" pitchFamily="34" charset="0"/>
              </a:rPr>
              <a:t>Warnings: </a:t>
            </a:r>
            <a:r>
              <a:rPr lang="en-US" sz="2400" dirty="0">
                <a:latin typeface="Arial" panose="020B0604020202020204" pitchFamily="34" charset="0"/>
                <a:cs typeface="Arial" panose="020B0604020202020204" pitchFamily="34" charset="0"/>
              </a:rPr>
              <a:t>content that in most cases makes the document difficult to access. Example: a link with text that is not descriptive of its function.</a:t>
            </a:r>
          </a:p>
          <a:p>
            <a:pPr marL="0" indent="0">
              <a:lnSpc>
                <a:spcPct val="150000"/>
              </a:lnSpc>
              <a:buNone/>
            </a:pPr>
            <a:r>
              <a:rPr lang="en-US" sz="2400" b="1" dirty="0">
                <a:latin typeface="Arial" panose="020B0604020202020204" pitchFamily="34" charset="0"/>
                <a:cs typeface="Arial" panose="020B0604020202020204" pitchFamily="34" charset="0"/>
              </a:rPr>
              <a:t>Tips: </a:t>
            </a:r>
            <a:r>
              <a:rPr lang="en-US" sz="2400" dirty="0">
                <a:latin typeface="Arial" panose="020B0604020202020204" pitchFamily="34" charset="0"/>
                <a:cs typeface="Arial" panose="020B0604020202020204" pitchFamily="34" charset="0"/>
              </a:rPr>
              <a:t>accessible content, but that might be better organized or presented. Example: skipping from a first-level heading to a third-level heading.</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9293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A87E8A-2602-420F-9B14-12B5B9F01EEE}"/>
              </a:ext>
              <a:ext uri="{C183D7F6-B498-43B3-948B-1728B52AA6E4}">
                <adec:decorative xmlns:adec="http://schemas.microsoft.com/office/drawing/2017/decorative" val="1"/>
              </a:ext>
            </a:extLst>
          </p:cNvPr>
          <p:cNvSpPr>
            <a:spLocks noGrp="1"/>
          </p:cNvSpPr>
          <p:nvPr>
            <p:ph type="title"/>
          </p:nvPr>
        </p:nvSpPr>
        <p:spPr>
          <a:xfrm>
            <a:off x="534572" y="365125"/>
            <a:ext cx="10819228" cy="1241415"/>
          </a:xfrm>
        </p:spPr>
        <p:txBody>
          <a:bodyPr>
            <a:normAutofit fontScale="90000"/>
          </a:bodyPr>
          <a:lstStyle/>
          <a:p>
            <a:br>
              <a:rPr lang="it-IT" dirty="0"/>
            </a:br>
            <a:r>
              <a:rPr lang="it-IT" dirty="0" err="1"/>
              <a:t>Convert</a:t>
            </a:r>
            <a:r>
              <a:rPr lang="it-IT" dirty="0"/>
              <a:t> Word Doc to PDF</a:t>
            </a:r>
            <a:br>
              <a:rPr lang="it-IT" dirty="0"/>
            </a:br>
            <a:endParaRPr lang="en-GB" dirty="0"/>
          </a:p>
        </p:txBody>
      </p:sp>
      <p:pic>
        <p:nvPicPr>
          <p:cNvPr id="5" name="Segnaposto contenuto 4">
            <a:extLst>
              <a:ext uri="{FF2B5EF4-FFF2-40B4-BE49-F238E27FC236}">
                <a16:creationId xmlns:a16="http://schemas.microsoft.com/office/drawing/2014/main" id="{7621072B-B721-4CF6-98C1-1BA287591236}"/>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60755" y="2323946"/>
            <a:ext cx="3813505" cy="2585323"/>
          </a:xfrm>
        </p:spPr>
      </p:pic>
      <p:sp>
        <p:nvSpPr>
          <p:cNvPr id="6" name="TextBox 5">
            <a:extLst>
              <a:ext uri="{FF2B5EF4-FFF2-40B4-BE49-F238E27FC236}">
                <a16:creationId xmlns:a16="http://schemas.microsoft.com/office/drawing/2014/main" id="{32598114-7A4E-48C2-AC88-9026F91F49A3}"/>
              </a:ext>
              <a:ext uri="{C183D7F6-B498-43B3-948B-1728B52AA6E4}">
                <adec:decorative xmlns:adec="http://schemas.microsoft.com/office/drawing/2017/decorative" val="1"/>
              </a:ext>
            </a:extLst>
          </p:cNvPr>
          <p:cNvSpPr txBox="1"/>
          <p:nvPr/>
        </p:nvSpPr>
        <p:spPr>
          <a:xfrm>
            <a:off x="417740" y="1606540"/>
            <a:ext cx="7403646" cy="4893647"/>
          </a:xfrm>
          <a:prstGeom prst="rect">
            <a:avLst/>
          </a:prstGeom>
          <a:noFill/>
        </p:spPr>
        <p:txBody>
          <a:bodyPr wrap="square">
            <a:spAutoFit/>
          </a:bodyPr>
          <a:lstStyle/>
          <a:p>
            <a:pPr marL="285750" indent="-285750">
              <a:buFont typeface="Wingdings" panose="05000000000000000000" pitchFamily="2" charset="2"/>
              <a:buChar char="§"/>
            </a:pPr>
            <a:r>
              <a:rPr lang="en-US" sz="2400" dirty="0">
                <a:latin typeface="Arial" panose="020B0604020202020204" pitchFamily="34" charset="0"/>
                <a:ea typeface="Verdana" panose="020B0604030504040204" pitchFamily="34" charset="0"/>
                <a:cs typeface="Arial" panose="020B0604020202020204" pitchFamily="34" charset="0"/>
              </a:rPr>
              <a:t>Make sure the original Word document is accessible</a:t>
            </a:r>
          </a:p>
          <a:p>
            <a:pPr marL="285750" indent="-285750">
              <a:buFont typeface="Wingdings" panose="05000000000000000000" pitchFamily="2" charset="2"/>
              <a:buChar char="§"/>
            </a:pPr>
            <a:endParaRPr lang="en-US" sz="2400" dirty="0">
              <a:latin typeface="Arial" panose="020B0604020202020204" pitchFamily="34" charset="0"/>
              <a:ea typeface="Verdana" panose="020B0604030504040204" pitchFamily="34" charset="0"/>
              <a:cs typeface="Arial" panose="020B0604020202020204" pitchFamily="34" charset="0"/>
            </a:endParaRPr>
          </a:p>
          <a:p>
            <a:r>
              <a:rPr lang="en-US" sz="2400" dirty="0">
                <a:latin typeface="Arial" panose="020B0604020202020204" pitchFamily="34" charset="0"/>
                <a:ea typeface="Verdana" panose="020B0604030504040204" pitchFamily="34" charset="0"/>
                <a:cs typeface="Arial" panose="020B0604020202020204" pitchFamily="34" charset="0"/>
              </a:rPr>
              <a:t>The exported PDF will preserve the accessible features of the Word document, including:</a:t>
            </a:r>
          </a:p>
          <a:p>
            <a:endParaRPr lang="en-US" sz="2400" dirty="0">
              <a:latin typeface="Arial" panose="020B060402020202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ea typeface="Verdana" panose="020B0604030504040204" pitchFamily="34" charset="0"/>
                <a:cs typeface="Arial" panose="020B0604020202020204" pitchFamily="34" charset="0"/>
              </a:rPr>
              <a:t>heading structure</a:t>
            </a:r>
          </a:p>
          <a:p>
            <a:pPr marL="285750" indent="-285750">
              <a:buFont typeface="Arial" panose="020B0604020202020204" pitchFamily="34" charset="0"/>
              <a:buChar char="•"/>
            </a:pPr>
            <a:r>
              <a:rPr lang="en-US" sz="2400" dirty="0">
                <a:latin typeface="Arial" panose="020B0604020202020204" pitchFamily="34" charset="0"/>
                <a:ea typeface="Verdana" panose="020B0604030504040204" pitchFamily="34" charset="0"/>
                <a:cs typeface="Arial" panose="020B0604020202020204" pitchFamily="34" charset="0"/>
              </a:rPr>
              <a:t>alternate text for images</a:t>
            </a:r>
          </a:p>
          <a:p>
            <a:pPr marL="285750" indent="-285750">
              <a:buFont typeface="Arial" panose="020B0604020202020204" pitchFamily="34" charset="0"/>
              <a:buChar char="•"/>
            </a:pPr>
            <a:r>
              <a:rPr lang="en-US" sz="2400" dirty="0">
                <a:latin typeface="Arial" panose="020B0604020202020204" pitchFamily="34" charset="0"/>
                <a:ea typeface="Verdana" panose="020B0604030504040204" pitchFamily="34" charset="0"/>
                <a:cs typeface="Arial" panose="020B0604020202020204" pitchFamily="34" charset="0"/>
              </a:rPr>
              <a:t>lists</a:t>
            </a:r>
          </a:p>
          <a:p>
            <a:pPr marL="285750" indent="-285750">
              <a:buFont typeface="Arial" panose="020B0604020202020204" pitchFamily="34" charset="0"/>
              <a:buChar char="•"/>
            </a:pPr>
            <a:r>
              <a:rPr lang="en-US" sz="2400" dirty="0">
                <a:latin typeface="Arial" panose="020B0604020202020204" pitchFamily="34" charset="0"/>
                <a:ea typeface="Verdana" panose="020B0604030504040204" pitchFamily="34" charset="0"/>
                <a:cs typeface="Arial" panose="020B0604020202020204" pitchFamily="34" charset="0"/>
              </a:rPr>
              <a:t>Tables</a:t>
            </a:r>
          </a:p>
          <a:p>
            <a:pPr marL="285750" indent="-285750">
              <a:buFont typeface="Arial" panose="020B0604020202020204" pitchFamily="34" charset="0"/>
              <a:buChar char="•"/>
            </a:pPr>
            <a:endParaRPr lang="en-US" sz="2400" dirty="0">
              <a:latin typeface="Arial" panose="020B0604020202020204" pitchFamily="34" charset="0"/>
              <a:ea typeface="Verdana" panose="020B0604030504040204" pitchFamily="34" charset="0"/>
              <a:cs typeface="Arial" panose="020B0604020202020204" pitchFamily="34" charset="0"/>
            </a:endParaRPr>
          </a:p>
          <a:p>
            <a:r>
              <a:rPr lang="en-US" sz="2400" dirty="0">
                <a:latin typeface="Arial" panose="020B0604020202020204" pitchFamily="34" charset="0"/>
                <a:ea typeface="Verdana" panose="020B0604030504040204" pitchFamily="34" charset="0"/>
                <a:cs typeface="Arial" panose="020B0604020202020204" pitchFamily="34" charset="0"/>
              </a:rPr>
              <a:t>The process of creating an accessible PDF requires the installation of Adobe Acrobat Pro. </a:t>
            </a:r>
            <a:endParaRPr lang="en-GB" sz="24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691455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94EF6A-1B9B-461E-B97F-08AAD15670B6}"/>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kern="1200" dirty="0" err="1">
                <a:solidFill>
                  <a:srgbClr val="005DA2"/>
                </a:solidFill>
                <a:latin typeface="Arial" panose="020B0604020202020204" pitchFamily="34" charset="0"/>
                <a:ea typeface="+mj-ea"/>
                <a:cs typeface="Arial" panose="020B0604020202020204" pitchFamily="34" charset="0"/>
              </a:rPr>
              <a:t>Demostration</a:t>
            </a:r>
            <a:r>
              <a:rPr lang="en-US" sz="6000" kern="1200" dirty="0">
                <a:solidFill>
                  <a:srgbClr val="005DA2"/>
                </a:solidFill>
                <a:latin typeface="Arial" panose="020B0604020202020204" pitchFamily="34" charset="0"/>
                <a:ea typeface="+mj-ea"/>
                <a:cs typeface="Arial" panose="020B0604020202020204" pitchFamily="34" charset="0"/>
              </a:rPr>
              <a:t>  </a:t>
            </a:r>
          </a:p>
        </p:txBody>
      </p:sp>
      <p:sp>
        <p:nvSpPr>
          <p:cNvPr id="22"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30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34">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9383" y="345810"/>
            <a:ext cx="5621012" cy="1325563"/>
          </a:xfrm>
        </p:spPr>
        <p:txBody>
          <a:bodyPr>
            <a:normAutofit/>
          </a:bodyPr>
          <a:lstStyle/>
          <a:p>
            <a:r>
              <a:rPr lang="it-IT" dirty="0"/>
              <a:t>Accessibility </a:t>
            </a:r>
            <a:endParaRPr lang="en-GB" b="1" dirty="0"/>
          </a:p>
        </p:txBody>
      </p:sp>
      <p:sp>
        <p:nvSpPr>
          <p:cNvPr id="3" name="Content Placeholder 2"/>
          <p:cNvSpPr>
            <a:spLocks noGrp="1"/>
          </p:cNvSpPr>
          <p:nvPr>
            <p:ph idx="1"/>
          </p:nvPr>
        </p:nvSpPr>
        <p:spPr>
          <a:xfrm>
            <a:off x="534839" y="1794294"/>
            <a:ext cx="5880710" cy="4382669"/>
          </a:xfrm>
        </p:spPr>
        <p:txBody>
          <a:bodyPr>
            <a:normAutofit/>
          </a:bodyPr>
          <a:lstStyle/>
          <a:p>
            <a:pPr marL="0" indent="0">
              <a:lnSpc>
                <a:spcPct val="150000"/>
              </a:lnSpc>
              <a:buNone/>
            </a:pPr>
            <a:r>
              <a:rPr lang="en-US" sz="2600" dirty="0">
                <a:latin typeface="Arial" panose="020B0604020202020204" pitchFamily="34" charset="0"/>
                <a:cs typeface="Arial" panose="020B0604020202020204" pitchFamily="34" charset="0"/>
              </a:rPr>
              <a:t>Accessibility is all about making something easily available for as many people as possible. </a:t>
            </a:r>
          </a:p>
          <a:p>
            <a:pPr marL="0" indent="0">
              <a:lnSpc>
                <a:spcPct val="150000"/>
              </a:lnSpc>
              <a:buNone/>
            </a:pPr>
            <a:r>
              <a:rPr lang="en-US" sz="2600" b="1" dirty="0">
                <a:solidFill>
                  <a:srgbClr val="0070C0"/>
                </a:solidFill>
                <a:latin typeface="Arial" panose="020B0604020202020204" pitchFamily="34" charset="0"/>
                <a:cs typeface="Arial" panose="020B0604020202020204" pitchFamily="34" charset="0"/>
              </a:rPr>
              <a:t>It benefits everyone. </a:t>
            </a:r>
          </a:p>
          <a:p>
            <a:pPr marL="0" indent="0">
              <a:lnSpc>
                <a:spcPct val="150000"/>
              </a:lnSpc>
              <a:buNone/>
            </a:pPr>
            <a:endParaRPr lang="en-US" sz="2600" b="1" dirty="0">
              <a:latin typeface="Arial" panose="020B0604020202020204" pitchFamily="34" charset="0"/>
              <a:cs typeface="Arial" panose="020B0604020202020204" pitchFamily="34" charset="0"/>
            </a:endParaRPr>
          </a:p>
          <a:p>
            <a:pPr marL="0" indent="0">
              <a:lnSpc>
                <a:spcPct val="150000"/>
              </a:lnSpc>
              <a:buNone/>
            </a:pPr>
            <a:r>
              <a:rPr lang="en-US" sz="2600" b="1" dirty="0">
                <a:solidFill>
                  <a:srgbClr val="C00000"/>
                </a:solidFill>
                <a:latin typeface="Arial" panose="020B0604020202020204" pitchFamily="34" charset="0"/>
                <a:cs typeface="Arial" panose="020B0604020202020204" pitchFamily="34" charset="0"/>
              </a:rPr>
              <a:t>It's about ability, not disability.</a:t>
            </a:r>
          </a:p>
          <a:p>
            <a:pPr>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0" indent="0">
              <a:buNone/>
            </a:pPr>
            <a:endParaRPr lang="en-GB" dirty="0"/>
          </a:p>
        </p:txBody>
      </p:sp>
      <p:sp>
        <p:nvSpPr>
          <p:cNvPr id="1029" name="Oval 136">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descr="The A to Z of UX — A is for Accessibility: 12 tips for designing an  inclusive user experience | by Darren Wilson | UX Collective">
            <a:extLst>
              <a:ext uri="{FF2B5EF4-FFF2-40B4-BE49-F238E27FC236}">
                <a16:creationId xmlns:a16="http://schemas.microsoft.com/office/drawing/2014/main" id="{A8DDE062-BB1E-4FEA-B518-14F9BC65EA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35" r="34202" b="1"/>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1030" name="Arc 138">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3" descr="Animation with people who are trying to join the puzzle pieces of the world.">
            <a:extLst>
              <a:ext uri="{FF2B5EF4-FFF2-40B4-BE49-F238E27FC236}">
                <a16:creationId xmlns:a16="http://schemas.microsoft.com/office/drawing/2014/main" id="{1D53CB32-8633-458A-B299-2F242E5F25FB}"/>
              </a:ext>
            </a:extLst>
          </p:cNvPr>
          <p:cNvPicPr>
            <a:picLocks noChangeAspect="1"/>
          </p:cNvPicPr>
          <p:nvPr/>
        </p:nvPicPr>
        <p:blipFill rotWithShape="1">
          <a:blip r:embed="rId4"/>
          <a:srcRect l="7734" r="14170"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326570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515DC-7480-46E4-8AF3-11FD95931ACC}"/>
              </a:ext>
            </a:extLst>
          </p:cNvPr>
          <p:cNvSpPr>
            <a:spLocks noGrp="1"/>
          </p:cNvSpPr>
          <p:nvPr>
            <p:ph type="title"/>
          </p:nvPr>
        </p:nvSpPr>
        <p:spPr/>
        <p:txBody>
          <a:bodyPr/>
          <a:lstStyle/>
          <a:p>
            <a:r>
              <a:rPr lang="en-GB" dirty="0">
                <a:solidFill>
                  <a:srgbClr val="0A77B3"/>
                </a:solidFill>
              </a:rPr>
              <a:t>Download Accessibility Toolkits </a:t>
            </a:r>
          </a:p>
        </p:txBody>
      </p:sp>
      <p:sp>
        <p:nvSpPr>
          <p:cNvPr id="3" name="Content Placeholder 2">
            <a:extLst>
              <a:ext uri="{FF2B5EF4-FFF2-40B4-BE49-F238E27FC236}">
                <a16:creationId xmlns:a16="http://schemas.microsoft.com/office/drawing/2014/main" id="{DDF0CB2F-819A-48A3-A553-C553FE42EC0C}"/>
              </a:ext>
            </a:extLst>
          </p:cNvPr>
          <p:cNvSpPr>
            <a:spLocks noGrp="1"/>
          </p:cNvSpPr>
          <p:nvPr>
            <p:ph idx="1"/>
          </p:nvPr>
        </p:nvSpPr>
        <p:spPr>
          <a:xfrm>
            <a:off x="305463" y="1369030"/>
            <a:ext cx="10515600" cy="4351338"/>
          </a:xfrm>
        </p:spPr>
        <p:txBody>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They will help you to make your PowerPoint, Word Documents, social media content, online events, more accessible to people with disabilities. </a:t>
            </a:r>
            <a:endParaRPr kumimoji="0" lang="en-GB" sz="22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Word documents    PowerPoint       Social Media         Online event </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endParaRPr>
          </a:p>
          <a:p>
            <a:endParaRPr lang="en-GB" dirty="0"/>
          </a:p>
        </p:txBody>
      </p:sp>
      <p:pic>
        <p:nvPicPr>
          <p:cNvPr id="4" name="Picture 3" descr="Word Documents logo">
            <a:extLst>
              <a:ext uri="{FF2B5EF4-FFF2-40B4-BE49-F238E27FC236}">
                <a16:creationId xmlns:a16="http://schemas.microsoft.com/office/drawing/2014/main" id="{866A3AD2-1BA3-4FC7-90DA-F76AC0BDA407}"/>
              </a:ext>
            </a:extLst>
          </p:cNvPr>
          <p:cNvPicPr>
            <a:picLocks noChangeAspect="1"/>
          </p:cNvPicPr>
          <p:nvPr/>
        </p:nvPicPr>
        <p:blipFill>
          <a:blip r:embed="rId3"/>
          <a:stretch>
            <a:fillRect/>
          </a:stretch>
        </p:blipFill>
        <p:spPr>
          <a:xfrm>
            <a:off x="1066409" y="3358594"/>
            <a:ext cx="1298560" cy="1237595"/>
          </a:xfrm>
          <a:prstGeom prst="rect">
            <a:avLst/>
          </a:prstGeom>
        </p:spPr>
      </p:pic>
      <p:pic>
        <p:nvPicPr>
          <p:cNvPr id="5" name="Picture 4" descr="PowerPoint Logo">
            <a:extLst>
              <a:ext uri="{FF2B5EF4-FFF2-40B4-BE49-F238E27FC236}">
                <a16:creationId xmlns:a16="http://schemas.microsoft.com/office/drawing/2014/main" id="{53960672-302A-4A5B-847E-E3C1C4CF882C}"/>
              </a:ext>
            </a:extLst>
          </p:cNvPr>
          <p:cNvPicPr>
            <a:picLocks noChangeAspect="1"/>
          </p:cNvPicPr>
          <p:nvPr/>
        </p:nvPicPr>
        <p:blipFill>
          <a:blip r:embed="rId4"/>
          <a:stretch>
            <a:fillRect/>
          </a:stretch>
        </p:blipFill>
        <p:spPr>
          <a:xfrm>
            <a:off x="3684143" y="3393723"/>
            <a:ext cx="1298560" cy="1118205"/>
          </a:xfrm>
          <a:prstGeom prst="rect">
            <a:avLst/>
          </a:prstGeom>
        </p:spPr>
      </p:pic>
      <p:pic>
        <p:nvPicPr>
          <p:cNvPr id="6" name="Picture 5" descr="Social media symbols ">
            <a:extLst>
              <a:ext uri="{FF2B5EF4-FFF2-40B4-BE49-F238E27FC236}">
                <a16:creationId xmlns:a16="http://schemas.microsoft.com/office/drawing/2014/main" id="{6885A3F8-2CBD-4664-A23B-C87B3DFC91E8}"/>
              </a:ext>
            </a:extLst>
          </p:cNvPr>
          <p:cNvPicPr>
            <a:picLocks noChangeAspect="1"/>
          </p:cNvPicPr>
          <p:nvPr/>
        </p:nvPicPr>
        <p:blipFill>
          <a:blip r:embed="rId5"/>
          <a:stretch>
            <a:fillRect/>
          </a:stretch>
        </p:blipFill>
        <p:spPr>
          <a:xfrm>
            <a:off x="5723034" y="3418288"/>
            <a:ext cx="2551707" cy="1118205"/>
          </a:xfrm>
          <a:prstGeom prst="rect">
            <a:avLst/>
          </a:prstGeom>
        </p:spPr>
      </p:pic>
      <p:pic>
        <p:nvPicPr>
          <p:cNvPr id="7" name="Picture 6" descr="Orange background with 9 people attending zoom meeting">
            <a:extLst>
              <a:ext uri="{FF2B5EF4-FFF2-40B4-BE49-F238E27FC236}">
                <a16:creationId xmlns:a16="http://schemas.microsoft.com/office/drawing/2014/main" id="{4586683F-0E41-4EA8-9898-5BB1CC76FDA1}"/>
              </a:ext>
            </a:extLst>
          </p:cNvPr>
          <p:cNvPicPr>
            <a:picLocks noChangeAspect="1"/>
          </p:cNvPicPr>
          <p:nvPr/>
        </p:nvPicPr>
        <p:blipFill>
          <a:blip r:embed="rId6"/>
          <a:stretch>
            <a:fillRect/>
          </a:stretch>
        </p:blipFill>
        <p:spPr>
          <a:xfrm>
            <a:off x="9005445" y="3418288"/>
            <a:ext cx="1922066" cy="1201620"/>
          </a:xfrm>
          <a:prstGeom prst="rect">
            <a:avLst/>
          </a:prstGeom>
        </p:spPr>
      </p:pic>
      <p:sp>
        <p:nvSpPr>
          <p:cNvPr id="9" name="TextBox 8">
            <a:extLst>
              <a:ext uri="{FF2B5EF4-FFF2-40B4-BE49-F238E27FC236}">
                <a16:creationId xmlns:a16="http://schemas.microsoft.com/office/drawing/2014/main" id="{7F5624A1-4C2C-424B-B256-5EFCF9FDC341}"/>
              </a:ext>
            </a:extLst>
          </p:cNvPr>
          <p:cNvSpPr txBox="1"/>
          <p:nvPr/>
        </p:nvSpPr>
        <p:spPr>
          <a:xfrm>
            <a:off x="412109" y="4750306"/>
            <a:ext cx="10621850" cy="1631216"/>
          </a:xfrm>
          <a:prstGeom prst="rect">
            <a:avLst/>
          </a:prstGeom>
          <a:noFill/>
        </p:spPr>
        <p:txBody>
          <a:bodyPr wrap="square">
            <a:spAutoFit/>
          </a:bodyPr>
          <a:lstStyle/>
          <a:p>
            <a:pPr marL="342900" lvl="0" indent="-342900">
              <a:buFont typeface="Symbol" panose="05050102010706020507" pitchFamily="18" charset="2"/>
              <a:buChar char=""/>
            </a:pPr>
            <a:r>
              <a:rPr lang="en-GB" sz="2000" u="sng" dirty="0">
                <a:solidFill>
                  <a:srgbClr val="0070C0"/>
                </a:solidFill>
                <a:effectLst/>
                <a:latin typeface="Verdana" panose="020B0604030504040204" pitchFamily="34" charset="0"/>
                <a:ea typeface="Verdana" panose="020B0604030504040204" pitchFamily="34" charset="0"/>
                <a:hlinkClick r:id="rId7"/>
              </a:rPr>
              <a:t>Accessible Word Documents</a:t>
            </a:r>
            <a:r>
              <a:rPr lang="en-GB" sz="2000" u="sng" dirty="0">
                <a:solidFill>
                  <a:srgbClr val="0070C0"/>
                </a:solidFill>
                <a:effectLst/>
                <a:latin typeface="Verdana" panose="020B0604030504040204" pitchFamily="34" charset="0"/>
                <a:ea typeface="Verdana" panose="020B0604030504040204" pitchFamily="34" charset="0"/>
              </a:rPr>
              <a:t> </a:t>
            </a:r>
            <a:endParaRPr lang="fr-BE" sz="2000" dirty="0">
              <a:effectLst/>
              <a:latin typeface="Verdana" panose="020B0604030504040204" pitchFamily="34" charset="0"/>
              <a:ea typeface="Verdana" panose="020B0604030504040204" pitchFamily="34" charset="0"/>
            </a:endParaRPr>
          </a:p>
          <a:p>
            <a:pPr marL="342900" lvl="0" indent="-342900">
              <a:buFont typeface="Symbol" panose="05050102010706020507" pitchFamily="18" charset="2"/>
              <a:buChar char=""/>
            </a:pPr>
            <a:r>
              <a:rPr lang="en-GB" sz="2000" u="sng" dirty="0">
                <a:solidFill>
                  <a:srgbClr val="0070C0"/>
                </a:solidFill>
                <a:effectLst/>
                <a:latin typeface="Verdana" panose="020B0604030504040204" pitchFamily="34" charset="0"/>
                <a:ea typeface="Verdana" panose="020B0604030504040204" pitchFamily="34" charset="0"/>
                <a:hlinkClick r:id="rId8"/>
              </a:rPr>
              <a:t>Accessible PowerPoint presentation </a:t>
            </a:r>
            <a:r>
              <a:rPr lang="en-GB" sz="2000" u="sng" dirty="0">
                <a:solidFill>
                  <a:srgbClr val="0070C0"/>
                </a:solidFill>
                <a:effectLst/>
                <a:latin typeface="Verdana" panose="020B0604030504040204" pitchFamily="34" charset="0"/>
                <a:ea typeface="Verdana" panose="020B0604030504040204" pitchFamily="34" charset="0"/>
              </a:rPr>
              <a:t> </a:t>
            </a:r>
            <a:endParaRPr lang="fr-BE" sz="2000" dirty="0">
              <a:effectLst/>
              <a:latin typeface="Verdana" panose="020B0604030504040204" pitchFamily="34" charset="0"/>
              <a:ea typeface="Verdana" panose="020B0604030504040204" pitchFamily="34" charset="0"/>
            </a:endParaRPr>
          </a:p>
          <a:p>
            <a:pPr marL="342900" lvl="0" indent="-342900">
              <a:buFont typeface="Symbol" panose="05050102010706020507" pitchFamily="18" charset="2"/>
              <a:buChar char=""/>
            </a:pPr>
            <a:r>
              <a:rPr lang="en-GB" sz="2000" u="sng" dirty="0">
                <a:solidFill>
                  <a:srgbClr val="0070C0"/>
                </a:solidFill>
                <a:effectLst/>
                <a:latin typeface="Verdana" panose="020B0604030504040204" pitchFamily="34" charset="0"/>
                <a:ea typeface="Verdana" panose="020B0604030504040204" pitchFamily="34" charset="0"/>
                <a:hlinkClick r:id="rId9"/>
              </a:rPr>
              <a:t>Accessible social media </a:t>
            </a:r>
            <a:endParaRPr lang="fr-BE" sz="2000" dirty="0">
              <a:effectLst/>
              <a:latin typeface="Verdana" panose="020B0604030504040204" pitchFamily="34" charset="0"/>
              <a:ea typeface="Verdana" panose="020B0604030504040204" pitchFamily="34" charset="0"/>
            </a:endParaRPr>
          </a:p>
          <a:p>
            <a:pPr marL="342900" lvl="0" indent="-342900">
              <a:buFont typeface="Symbol" panose="05050102010706020507" pitchFamily="18" charset="2"/>
              <a:buChar char=""/>
            </a:pPr>
            <a:r>
              <a:rPr lang="en-GB" sz="2000" u="sng" dirty="0">
                <a:solidFill>
                  <a:srgbClr val="0070C0"/>
                </a:solidFill>
                <a:effectLst/>
                <a:latin typeface="Verdana" panose="020B0604030504040204" pitchFamily="34" charset="0"/>
                <a:ea typeface="Verdana" panose="020B0604030504040204" pitchFamily="34" charset="0"/>
                <a:hlinkClick r:id="rId10"/>
              </a:rPr>
              <a:t>Accessible online event</a:t>
            </a:r>
            <a:endParaRPr lang="fr-BE" sz="2000" dirty="0">
              <a:effectLst/>
              <a:latin typeface="Verdana" panose="020B0604030504040204" pitchFamily="34" charset="0"/>
              <a:ea typeface="Verdana" panose="020B0604030504040204" pitchFamily="34" charset="0"/>
            </a:endParaRPr>
          </a:p>
          <a:p>
            <a:pPr marL="342900" lvl="0" indent="-342900">
              <a:buFont typeface="Symbol" panose="05050102010706020507" pitchFamily="18" charset="2"/>
              <a:buChar char=""/>
            </a:pPr>
            <a:r>
              <a:rPr lang="en-GB" sz="2000" u="sng" dirty="0">
                <a:solidFill>
                  <a:srgbClr val="0070C0"/>
                </a:solidFill>
                <a:effectLst/>
                <a:latin typeface="Verdana" panose="020B0604030504040204" pitchFamily="34" charset="0"/>
                <a:ea typeface="Verdana" panose="020B0604030504040204" pitchFamily="34" charset="0"/>
                <a:hlinkClick r:id="rId11"/>
              </a:rPr>
              <a:t>Accessible video</a:t>
            </a:r>
            <a:endParaRPr lang="fr-BE" sz="2000" dirty="0">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01470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51B4-18AC-4CEB-B9EB-63276BB5EFD4}"/>
              </a:ext>
            </a:extLst>
          </p:cNvPr>
          <p:cNvSpPr>
            <a:spLocks noGrp="1"/>
          </p:cNvSpPr>
          <p:nvPr>
            <p:ph type="title"/>
          </p:nvPr>
        </p:nvSpPr>
        <p:spPr/>
        <p:txBody>
          <a:bodyPr/>
          <a:lstStyle/>
          <a:p>
            <a:r>
              <a:rPr lang="en-GB" dirty="0"/>
              <a:t>Exercise </a:t>
            </a:r>
            <a:endParaRPr lang="fr-BE" dirty="0"/>
          </a:p>
        </p:txBody>
      </p:sp>
      <p:sp>
        <p:nvSpPr>
          <p:cNvPr id="3" name="Content Placeholder 2">
            <a:extLst>
              <a:ext uri="{FF2B5EF4-FFF2-40B4-BE49-F238E27FC236}">
                <a16:creationId xmlns:a16="http://schemas.microsoft.com/office/drawing/2014/main" id="{7EDB9BA8-3C3A-7CA0-CCC8-E6F6AE212AA7}"/>
              </a:ext>
            </a:extLst>
          </p:cNvPr>
          <p:cNvSpPr>
            <a:spLocks noGrp="1"/>
          </p:cNvSpPr>
          <p:nvPr>
            <p:ph idx="1"/>
          </p:nvPr>
        </p:nvSpPr>
        <p:spPr>
          <a:xfrm>
            <a:off x="556846" y="1690688"/>
            <a:ext cx="10515600" cy="4351338"/>
          </a:xfrm>
        </p:spPr>
        <p:txBody>
          <a:bodyPr>
            <a:normAutofit/>
          </a:bodyPr>
          <a:lstStyle/>
          <a:p>
            <a:pPr marL="0" indent="0">
              <a:buNone/>
            </a:pPr>
            <a:r>
              <a:rPr lang="en-GB" sz="2400" dirty="0">
                <a:latin typeface="Arial" panose="020B0604020202020204" pitchFamily="34" charset="0"/>
                <a:cs typeface="Arial" panose="020B0604020202020204" pitchFamily="34" charset="0"/>
              </a:rPr>
              <a:t>Choose materials you are working on: article, report, presentation.</a:t>
            </a:r>
          </a:p>
          <a:p>
            <a:endParaRPr lang="en-GB" sz="2400" dirty="0">
              <a:latin typeface="Arial" panose="020B0604020202020204" pitchFamily="34" charset="0"/>
              <a:cs typeface="Arial" panose="020B0604020202020204" pitchFamily="34" charset="0"/>
            </a:endParaRPr>
          </a:p>
          <a:p>
            <a:pPr marL="0" indent="0">
              <a:buNone/>
            </a:pPr>
            <a:r>
              <a:rPr lang="en-GB" sz="2400" b="1" dirty="0">
                <a:solidFill>
                  <a:srgbClr val="C00000"/>
                </a:solidFill>
                <a:latin typeface="Arial" panose="020B0604020202020204" pitchFamily="34" charset="0"/>
                <a:cs typeface="Arial" panose="020B0604020202020204" pitchFamily="34" charset="0"/>
              </a:rPr>
              <a:t>Check: </a:t>
            </a:r>
          </a:p>
          <a:p>
            <a:pPr marL="0" indent="0">
              <a:buNone/>
            </a:pPr>
            <a:endParaRPr lang="en-GB" sz="2400" b="1" dirty="0">
              <a:solidFill>
                <a:srgbClr val="C00000"/>
              </a:solidFill>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Headings, style, font size</a:t>
            </a:r>
          </a:p>
          <a:p>
            <a:r>
              <a:rPr lang="en-GB" sz="2400" dirty="0">
                <a:latin typeface="Arial" panose="020B0604020202020204" pitchFamily="34" charset="0"/>
                <a:cs typeface="Arial" panose="020B0604020202020204" pitchFamily="34" charset="0"/>
              </a:rPr>
              <a:t>Colour contrast </a:t>
            </a:r>
          </a:p>
          <a:p>
            <a:r>
              <a:rPr lang="en-GB" sz="2400" dirty="0">
                <a:latin typeface="Arial" panose="020B0604020202020204" pitchFamily="34" charset="0"/>
                <a:cs typeface="Arial" panose="020B0604020202020204" pitchFamily="34" charset="0"/>
              </a:rPr>
              <a:t>Links </a:t>
            </a:r>
          </a:p>
          <a:p>
            <a:r>
              <a:rPr lang="en-GB" sz="2400" dirty="0">
                <a:latin typeface="Arial" panose="020B0604020202020204" pitchFamily="34" charset="0"/>
                <a:cs typeface="Arial" panose="020B0604020202020204" pitchFamily="34" charset="0"/>
              </a:rPr>
              <a:t>Image and pictures </a:t>
            </a:r>
          </a:p>
          <a:p>
            <a:r>
              <a:rPr lang="en-GB" sz="2400" dirty="0">
                <a:latin typeface="Arial" panose="020B0604020202020204" pitchFamily="34" charset="0"/>
                <a:cs typeface="Arial" panose="020B0604020202020204" pitchFamily="34" charset="0"/>
              </a:rPr>
              <a:t>Content </a:t>
            </a:r>
          </a:p>
          <a:p>
            <a:endParaRPr lang="en-GB" sz="2400" dirty="0">
              <a:latin typeface="Arial" panose="020B0604020202020204" pitchFamily="34" charset="0"/>
              <a:cs typeface="Arial" panose="020B0604020202020204" pitchFamily="34" charset="0"/>
            </a:endParaRPr>
          </a:p>
          <a:p>
            <a:pPr>
              <a:buFontTx/>
              <a:buChar char="-"/>
            </a:pPr>
            <a:endParaRPr lang="en-GB" sz="2400" dirty="0">
              <a:latin typeface="Arial" panose="020B0604020202020204" pitchFamily="34" charset="0"/>
              <a:cs typeface="Arial" panose="020B0604020202020204" pitchFamily="34" charset="0"/>
            </a:endParaRPr>
          </a:p>
          <a:p>
            <a:pPr>
              <a:buFontTx/>
              <a:buChar char="-"/>
            </a:pPr>
            <a:endParaRPr lang="en-GB" dirty="0"/>
          </a:p>
          <a:p>
            <a:endParaRPr lang="fr-BE" dirty="0"/>
          </a:p>
        </p:txBody>
      </p:sp>
    </p:spTree>
    <p:extLst>
      <p:ext uri="{BB962C8B-B14F-4D97-AF65-F5344CB8AC3E}">
        <p14:creationId xmlns:p14="http://schemas.microsoft.com/office/powerpoint/2010/main" val="4096316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title="EDF Logo"/>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656294" y="652113"/>
            <a:ext cx="2798095" cy="3096117"/>
          </a:xfrm>
          <a:prstGeom prst="rect">
            <a:avLst/>
          </a:prstGeom>
        </p:spPr>
      </p:pic>
      <p:sp>
        <p:nvSpPr>
          <p:cNvPr id="10" name="Content Placeholder 9"/>
          <p:cNvSpPr>
            <a:spLocks noGrp="1"/>
          </p:cNvSpPr>
          <p:nvPr>
            <p:ph sz="half" idx="1"/>
          </p:nvPr>
        </p:nvSpPr>
        <p:spPr>
          <a:xfrm>
            <a:off x="937054" y="1218792"/>
            <a:ext cx="6525126" cy="4351338"/>
          </a:xfrm>
        </p:spPr>
        <p:txBody>
          <a:bodyPr>
            <a:normAutofit lnSpcReduction="10000"/>
          </a:bodyPr>
          <a:lstStyle/>
          <a:p>
            <a:pPr marL="0" indent="0">
              <a:buNone/>
            </a:pPr>
            <a:r>
              <a:rPr lang="en-GB" sz="2400" dirty="0">
                <a:latin typeface="Arial" panose="020B0604020202020204" pitchFamily="34" charset="0"/>
                <a:cs typeface="Arial" panose="020B0604020202020204" pitchFamily="34" charset="0"/>
              </a:rPr>
              <a:t>The European Disability Forum</a:t>
            </a:r>
          </a:p>
          <a:p>
            <a:pPr marL="0" indent="0">
              <a:buNone/>
            </a:pPr>
            <a:r>
              <a:rPr lang="en-GB" sz="2400" dirty="0">
                <a:latin typeface="Arial" panose="020B0604020202020204" pitchFamily="34" charset="0"/>
                <a:cs typeface="Arial" panose="020B0604020202020204" pitchFamily="34" charset="0"/>
                <a:hlinkClick r:id="rId4"/>
              </a:rPr>
              <a:t>www.edf-feph.org</a:t>
            </a:r>
            <a:r>
              <a:rPr lang="en-GB" sz="2400" dirty="0">
                <a:latin typeface="Arial" panose="020B0604020202020204" pitchFamily="34" charset="0"/>
                <a:cs typeface="Arial" panose="020B0604020202020204" pitchFamily="34" charset="0"/>
              </a:rPr>
              <a:t> </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Avenue des Arts 7-8, Bruxelles 1210, Belgium</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Twitter: </a:t>
            </a:r>
            <a:r>
              <a:rPr lang="en-GB" sz="2400">
                <a:latin typeface="Arial" panose="020B0604020202020204" pitchFamily="34" charset="0"/>
                <a:cs typeface="Arial" panose="020B0604020202020204" pitchFamily="34" charset="0"/>
              </a:rPr>
              <a:t>@MyEDF</a:t>
            </a: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Facebook: @MyEDF</a:t>
            </a:r>
          </a:p>
          <a:p>
            <a:pPr marL="0" indent="0">
              <a:buNone/>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Roberta Lulli: </a:t>
            </a:r>
            <a:r>
              <a:rPr lang="en-GB" sz="2400" dirty="0">
                <a:latin typeface="Arial" panose="020B0604020202020204" pitchFamily="34" charset="0"/>
                <a:cs typeface="Arial" panose="020B0604020202020204" pitchFamily="34" charset="0"/>
                <a:hlinkClick r:id="rId5"/>
              </a:rPr>
              <a:t>roberta.lulli@edf-feph.org</a:t>
            </a:r>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Loredana Dicsi: </a:t>
            </a:r>
            <a:r>
              <a:rPr lang="en-GB" sz="2400" dirty="0">
                <a:latin typeface="Arial" panose="020B0604020202020204" pitchFamily="34" charset="0"/>
                <a:cs typeface="Arial" panose="020B0604020202020204" pitchFamily="34" charset="0"/>
                <a:hlinkClick r:id="rId6"/>
              </a:rPr>
              <a:t>loredana.dicsi@edf-feph.org</a:t>
            </a: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p:txBody>
      </p:sp>
      <p:sp>
        <p:nvSpPr>
          <p:cNvPr id="9" name="Title 8"/>
          <p:cNvSpPr>
            <a:spLocks noGrp="1"/>
          </p:cNvSpPr>
          <p:nvPr>
            <p:ph type="title"/>
          </p:nvPr>
        </p:nvSpPr>
        <p:spPr>
          <a:xfrm>
            <a:off x="838200" y="103687"/>
            <a:ext cx="10515600" cy="1325563"/>
          </a:xfrm>
        </p:spPr>
        <p:txBody>
          <a:bodyPr>
            <a:normAutofit/>
          </a:bodyPr>
          <a:lstStyle/>
          <a:p>
            <a:r>
              <a:rPr lang="en-GB" sz="4000" dirty="0">
                <a:solidFill>
                  <a:srgbClr val="0070C0"/>
                </a:solidFill>
                <a:latin typeface="Arial" panose="020B0604020202020204" pitchFamily="34" charset="0"/>
                <a:cs typeface="Arial" panose="020B0604020202020204" pitchFamily="34" charset="0"/>
              </a:rPr>
              <a:t>Thank you for your attention</a:t>
            </a:r>
          </a:p>
        </p:txBody>
      </p:sp>
    </p:spTree>
    <p:extLst>
      <p:ext uri="{BB962C8B-B14F-4D97-AF65-F5344CB8AC3E}">
        <p14:creationId xmlns:p14="http://schemas.microsoft.com/office/powerpoint/2010/main" val="1143106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CDDE5-5E03-49EB-AD87-B2E3CDF07002}"/>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Web Content Accessibility Guidelines (WCAG) </a:t>
            </a: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CA12DD9-5683-4DB0-A6EF-AAF8043ECB2A}"/>
              </a:ext>
            </a:extLst>
          </p:cNvPr>
          <p:cNvSpPr>
            <a:spLocks noGrp="1"/>
          </p:cNvSpPr>
          <p:nvPr>
            <p:ph idx="1"/>
          </p:nvPr>
        </p:nvSpPr>
        <p:spPr>
          <a:xfrm>
            <a:off x="838200" y="2622038"/>
            <a:ext cx="10515600" cy="3690272"/>
          </a:xfrm>
        </p:spPr>
        <p:txBody>
          <a:bodyPr>
            <a:normAutofit fontScale="25000" lnSpcReduction="20000"/>
          </a:bodyPr>
          <a:lstStyle/>
          <a:p>
            <a:pPr>
              <a:lnSpc>
                <a:spcPct val="160000"/>
              </a:lnSpc>
              <a:buFont typeface="Wingdings" panose="05000000000000000000" pitchFamily="2" charset="2"/>
              <a:buChar char="§"/>
            </a:pPr>
            <a:r>
              <a:rPr lang="en-US" sz="8800" dirty="0">
                <a:latin typeface="Arial" panose="020B0604020202020204" pitchFamily="34" charset="0"/>
                <a:cs typeface="Arial" panose="020B0604020202020204" pitchFamily="34" charset="0"/>
              </a:rPr>
              <a:t>The World Wide Web Consortium (W3C) develops international Web standards called W3C Recommendations </a:t>
            </a:r>
          </a:p>
          <a:p>
            <a:pPr>
              <a:lnSpc>
                <a:spcPct val="160000"/>
              </a:lnSpc>
              <a:buFont typeface="Wingdings" panose="05000000000000000000" pitchFamily="2" charset="2"/>
              <a:buChar char="§"/>
            </a:pPr>
            <a:r>
              <a:rPr lang="en-US" sz="8800" dirty="0">
                <a:latin typeface="Arial" panose="020B0604020202020204" pitchFamily="34" charset="0"/>
                <a:cs typeface="Arial" panose="020B0604020202020204" pitchFamily="34" charset="0"/>
              </a:rPr>
              <a:t>The Web Content Accessibility Guidelines (WCAG) provide a framework for making web content more accessible, for people with disabilities. </a:t>
            </a:r>
          </a:p>
          <a:p>
            <a:pPr>
              <a:lnSpc>
                <a:spcPct val="160000"/>
              </a:lnSpc>
              <a:buFont typeface="Wingdings" panose="05000000000000000000" pitchFamily="2" charset="2"/>
              <a:buChar char="§"/>
            </a:pPr>
            <a:r>
              <a:rPr lang="en-US" sz="8800" dirty="0">
                <a:latin typeface="Arial" panose="020B0604020202020204" pitchFamily="34" charset="0"/>
                <a:cs typeface="Arial" panose="020B0604020202020204" pitchFamily="34" charset="0"/>
              </a:rPr>
              <a:t>Strategies, standards, resources to make the Web accessible</a:t>
            </a:r>
          </a:p>
          <a:p>
            <a:pPr marL="0" indent="0">
              <a:lnSpc>
                <a:spcPct val="160000"/>
              </a:lnSpc>
              <a:buNone/>
            </a:pPr>
            <a:r>
              <a:rPr lang="en-US" sz="8800" dirty="0">
                <a:latin typeface="Arial" panose="020B0604020202020204" pitchFamily="34" charset="0"/>
                <a:cs typeface="Arial" panose="020B0604020202020204" pitchFamily="34" charset="0"/>
              </a:rPr>
              <a:t>W3C standard guidelines: </a:t>
            </a:r>
            <a:r>
              <a:rPr lang="en-US" sz="8800" dirty="0">
                <a:latin typeface="Arial" panose="020B0604020202020204" pitchFamily="34" charset="0"/>
                <a:cs typeface="Arial" panose="020B0604020202020204" pitchFamily="34" charset="0"/>
                <a:hlinkClick r:id="rId3"/>
              </a:rPr>
              <a:t>https://www.w3.org/WAI/standards-guidelines/</a:t>
            </a:r>
            <a:r>
              <a:rPr lang="en-US" sz="8800" dirty="0">
                <a:latin typeface="Arial" panose="020B0604020202020204" pitchFamily="34" charset="0"/>
                <a:cs typeface="Arial" panose="020B0604020202020204" pitchFamily="34" charset="0"/>
              </a:rPr>
              <a:t> </a:t>
            </a:r>
          </a:p>
          <a:p>
            <a:pPr marL="0" indent="0">
              <a:buNone/>
            </a:pPr>
            <a:r>
              <a:rPr lang="en-US" dirty="0"/>
              <a:t> </a:t>
            </a:r>
          </a:p>
          <a:p>
            <a:pPr>
              <a:buFont typeface="Wingdings" panose="05000000000000000000" pitchFamily="2" charset="2"/>
              <a:buChar char="§"/>
            </a:pPr>
            <a:endParaRPr lang="en-GB" dirty="0"/>
          </a:p>
        </p:txBody>
      </p:sp>
    </p:spTree>
    <p:extLst>
      <p:ext uri="{BB962C8B-B14F-4D97-AF65-F5344CB8AC3E}">
        <p14:creationId xmlns:p14="http://schemas.microsoft.com/office/powerpoint/2010/main" val="203376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E24CB-602B-4799-878D-3741D109C935}"/>
              </a:ext>
              <a:ext uri="{C183D7F6-B498-43B3-948B-1728B52AA6E4}">
                <adec:decorative xmlns:adec="http://schemas.microsoft.com/office/drawing/2017/decorative" val="1"/>
              </a:ext>
            </a:extLst>
          </p:cNvPr>
          <p:cNvSpPr>
            <a:spLocks noGrp="1"/>
          </p:cNvSpPr>
          <p:nvPr>
            <p:ph type="title"/>
          </p:nvPr>
        </p:nvSpPr>
        <p:spPr/>
        <p:txBody>
          <a:bodyPr/>
          <a:lstStyle/>
          <a:p>
            <a:r>
              <a:rPr lang="en-GB" dirty="0"/>
              <a:t>Accessible digital materials</a:t>
            </a:r>
          </a:p>
        </p:txBody>
      </p:sp>
      <p:pic>
        <p:nvPicPr>
          <p:cNvPr id="5" name="Content Placeholder 4">
            <a:extLst>
              <a:ext uri="{FF2B5EF4-FFF2-40B4-BE49-F238E27FC236}">
                <a16:creationId xmlns:a16="http://schemas.microsoft.com/office/drawing/2014/main" id="{794C9686-89DB-421F-86A8-40C4025EF35F}"/>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58943" y="1428749"/>
            <a:ext cx="2601687" cy="2473779"/>
          </a:xfrm>
        </p:spPr>
      </p:pic>
      <p:sp>
        <p:nvSpPr>
          <p:cNvPr id="6" name="TextBox 5">
            <a:extLst>
              <a:ext uri="{FF2B5EF4-FFF2-40B4-BE49-F238E27FC236}">
                <a16:creationId xmlns:a16="http://schemas.microsoft.com/office/drawing/2014/main" id="{E0ACF184-0E89-4248-8606-A5FBEE5147EB}"/>
              </a:ext>
              <a:ext uri="{C183D7F6-B498-43B3-948B-1728B52AA6E4}">
                <adec:decorative xmlns:adec="http://schemas.microsoft.com/office/drawing/2017/decorative" val="1"/>
              </a:ext>
            </a:extLst>
          </p:cNvPr>
          <p:cNvSpPr txBox="1"/>
          <p:nvPr/>
        </p:nvSpPr>
        <p:spPr>
          <a:xfrm>
            <a:off x="631370" y="1317205"/>
            <a:ext cx="8495697" cy="4524315"/>
          </a:xfrm>
          <a:prstGeom prst="rect">
            <a:avLst/>
          </a:prstGeom>
          <a:noFill/>
        </p:spPr>
        <p:txBody>
          <a:bodyPr wrap="square">
            <a:spAutoFit/>
          </a:bodyPr>
          <a:lstStyle/>
          <a:p>
            <a:endParaRPr lang="en-US" sz="24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
            </a:pPr>
            <a:r>
              <a:rPr lang="en-US" sz="2200" dirty="0">
                <a:latin typeface="Arial" panose="020B0604020202020204" pitchFamily="34" charset="0"/>
                <a:ea typeface="Verdana" panose="020B0604030504040204" pitchFamily="34" charset="0"/>
                <a:cs typeface="Arial" panose="020B0604020202020204" pitchFamily="34" charset="0"/>
              </a:rPr>
              <a:t>Making digital materials accessible benefit individuals and businesses – but also </a:t>
            </a:r>
            <a:r>
              <a:rPr lang="en-US" sz="2200" b="1" dirty="0">
                <a:solidFill>
                  <a:srgbClr val="C00000"/>
                </a:solidFill>
                <a:latin typeface="Arial" panose="020B0604020202020204" pitchFamily="34" charset="0"/>
                <a:ea typeface="Verdana" panose="020B0604030504040204" pitchFamily="34" charset="0"/>
                <a:cs typeface="Arial" panose="020B0604020202020204" pitchFamily="34" charset="0"/>
              </a:rPr>
              <a:t>society as a whole.</a:t>
            </a:r>
          </a:p>
          <a:p>
            <a:pPr marL="285750" indent="-285750">
              <a:buFont typeface="Wingdings" panose="05000000000000000000" pitchFamily="2" charset="2"/>
              <a:buChar char="§"/>
            </a:pPr>
            <a:endParaRPr lang="en-US" sz="2200" dirty="0">
              <a:latin typeface="Arial" panose="020B0604020202020204" pitchFamily="34" charset="0"/>
              <a:ea typeface="Verdana" panose="020B0604030504040204" pitchFamily="34" charset="0"/>
              <a:cs typeface="Arial" panose="020B0604020202020204" pitchFamily="34" charset="0"/>
            </a:endParaRPr>
          </a:p>
          <a:p>
            <a:pPr marL="285750" indent="-285750">
              <a:buFont typeface="Wingdings" panose="05000000000000000000" pitchFamily="2" charset="2"/>
              <a:buChar char="§"/>
            </a:pPr>
            <a:r>
              <a:rPr lang="en-US" sz="2200" dirty="0">
                <a:latin typeface="Arial" panose="020B0604020202020204" pitchFamily="34" charset="0"/>
                <a:ea typeface="Verdana" panose="020B0604030504040204" pitchFamily="34" charset="0"/>
                <a:cs typeface="Arial" panose="020B0604020202020204" pitchFamily="34" charset="0"/>
              </a:rPr>
              <a:t>Equal access to information, regardless of ability, </a:t>
            </a:r>
            <a:r>
              <a:rPr lang="en-US" sz="2200" b="1" dirty="0">
                <a:solidFill>
                  <a:srgbClr val="C00000"/>
                </a:solidFill>
                <a:latin typeface="Arial" panose="020B0604020202020204" pitchFamily="34" charset="0"/>
                <a:ea typeface="Verdana" panose="020B0604030504040204" pitchFamily="34" charset="0"/>
                <a:cs typeface="Arial" panose="020B0604020202020204" pitchFamily="34" charset="0"/>
              </a:rPr>
              <a:t>is a human right </a:t>
            </a:r>
            <a:r>
              <a:rPr lang="en-US" sz="2200" dirty="0">
                <a:latin typeface="Arial" panose="020B0604020202020204" pitchFamily="34" charset="0"/>
                <a:ea typeface="Verdana" panose="020B0604030504040204" pitchFamily="34" charset="0"/>
                <a:cs typeface="Arial" panose="020B0604020202020204" pitchFamily="34" charset="0"/>
              </a:rPr>
              <a:t>and is essential for all individuals to participate fully in society.</a:t>
            </a:r>
          </a:p>
          <a:p>
            <a:endParaRPr lang="en-US" sz="2200" dirty="0">
              <a:latin typeface="Arial" panose="020B0604020202020204" pitchFamily="34" charset="0"/>
              <a:ea typeface="Verdana" panose="020B0604030504040204" pitchFamily="34" charset="0"/>
              <a:cs typeface="Arial" panose="020B0604020202020204" pitchFamily="34" charset="0"/>
            </a:endParaRPr>
          </a:p>
          <a:p>
            <a:pPr marL="285750" indent="-285750">
              <a:buFont typeface="Wingdings" panose="05000000000000000000" pitchFamily="2" charset="2"/>
              <a:buChar char="§"/>
            </a:pPr>
            <a:r>
              <a:rPr lang="en-US" sz="2200" dirty="0">
                <a:latin typeface="Arial" panose="020B0604020202020204" pitchFamily="34" charset="0"/>
                <a:ea typeface="Verdana" panose="020B0604030504040204" pitchFamily="34" charset="0"/>
                <a:cs typeface="Arial" panose="020B0604020202020204" pitchFamily="34" charset="0"/>
              </a:rPr>
              <a:t>Accessible documents and </a:t>
            </a:r>
            <a:r>
              <a:rPr lang="en-US" sz="2200" dirty="0" err="1">
                <a:latin typeface="Arial" panose="020B0604020202020204" pitchFamily="34" charset="0"/>
                <a:ea typeface="Verdana" panose="020B0604030504040204" pitchFamily="34" charset="0"/>
                <a:cs typeface="Arial" panose="020B0604020202020204" pitchFamily="34" charset="0"/>
              </a:rPr>
              <a:t>powerpoint</a:t>
            </a:r>
            <a:r>
              <a:rPr lang="en-US" sz="2200" dirty="0">
                <a:latin typeface="Arial" panose="020B0604020202020204" pitchFamily="34" charset="0"/>
                <a:ea typeface="Verdana" panose="020B0604030504040204" pitchFamily="34" charset="0"/>
                <a:cs typeface="Arial" panose="020B0604020202020204" pitchFamily="34" charset="0"/>
              </a:rPr>
              <a:t> can be read using any of a variety of assistive technologies, such as screen readers, magnification software, or speech recognition programs.</a:t>
            </a:r>
          </a:p>
          <a:p>
            <a:pPr marL="285750" indent="-285750">
              <a:buFont typeface="Wingdings" panose="05000000000000000000" pitchFamily="2" charset="2"/>
              <a:buChar char="§"/>
            </a:pPr>
            <a:endParaRPr lang="en-US" sz="2200" dirty="0">
              <a:latin typeface="Arial" panose="020B0604020202020204" pitchFamily="34" charset="0"/>
              <a:ea typeface="Verdana" panose="020B0604030504040204" pitchFamily="34" charset="0"/>
              <a:cs typeface="Arial" panose="020B0604020202020204" pitchFamily="34" charset="0"/>
            </a:endParaRPr>
          </a:p>
          <a:p>
            <a:pPr marL="285750" indent="-285750">
              <a:buFont typeface="Wingdings" panose="05000000000000000000" pitchFamily="2" charset="2"/>
              <a:buChar char="§"/>
            </a:pPr>
            <a:r>
              <a:rPr lang="en-US" sz="2200" dirty="0">
                <a:latin typeface="Arial" panose="020B0604020202020204" pitchFamily="34" charset="0"/>
                <a:ea typeface="Verdana" panose="020B0604030504040204" pitchFamily="34" charset="0"/>
                <a:cs typeface="Arial" panose="020B0604020202020204" pitchFamily="34" charset="0"/>
              </a:rPr>
              <a:t>Reaching </a:t>
            </a:r>
            <a:r>
              <a:rPr lang="en-US" sz="2200" b="1" dirty="0">
                <a:solidFill>
                  <a:srgbClr val="C00000"/>
                </a:solidFill>
                <a:latin typeface="Arial" panose="020B0604020202020204" pitchFamily="34" charset="0"/>
                <a:ea typeface="Verdana" panose="020B0604030504040204" pitchFamily="34" charset="0"/>
                <a:cs typeface="Arial" panose="020B0604020202020204" pitchFamily="34" charset="0"/>
              </a:rPr>
              <a:t>a wider audience</a:t>
            </a:r>
          </a:p>
        </p:txBody>
      </p:sp>
      <p:pic>
        <p:nvPicPr>
          <p:cNvPr id="8" name="Picture 7" descr="P in a red circle - Powerpoint logo">
            <a:extLst>
              <a:ext uri="{FF2B5EF4-FFF2-40B4-BE49-F238E27FC236}">
                <a16:creationId xmlns:a16="http://schemas.microsoft.com/office/drawing/2014/main" id="{049ADEBB-1185-6100-AE39-C689165627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5492" y="3865645"/>
            <a:ext cx="2285137" cy="2285137"/>
          </a:xfrm>
          <a:prstGeom prst="rect">
            <a:avLst/>
          </a:prstGeom>
        </p:spPr>
      </p:pic>
    </p:spTree>
    <p:extLst>
      <p:ext uri="{BB962C8B-B14F-4D97-AF65-F5344CB8AC3E}">
        <p14:creationId xmlns:p14="http://schemas.microsoft.com/office/powerpoint/2010/main" val="2782589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86089"/>
          </a:xfrm>
        </p:spPr>
        <p:txBody>
          <a:bodyPr/>
          <a:lstStyle/>
          <a:p>
            <a:pPr>
              <a:lnSpc>
                <a:spcPct val="100000"/>
              </a:lnSpc>
            </a:pPr>
            <a:r>
              <a:rPr lang="en-GB" dirty="0"/>
              <a:t>Make your check list </a:t>
            </a:r>
          </a:p>
        </p:txBody>
      </p:sp>
      <p:sp>
        <p:nvSpPr>
          <p:cNvPr id="3" name="Content Placeholder 2"/>
          <p:cNvSpPr>
            <a:spLocks noGrp="1"/>
          </p:cNvSpPr>
          <p:nvPr>
            <p:ph sz="half" idx="1"/>
          </p:nvPr>
        </p:nvSpPr>
        <p:spPr>
          <a:xfrm>
            <a:off x="658585" y="1336432"/>
            <a:ext cx="10933193" cy="5341274"/>
          </a:xfrm>
        </p:spPr>
        <p:txBody>
          <a:bodyPr>
            <a:noAutofit/>
          </a:bodyPr>
          <a:lstStyle/>
          <a:p>
            <a:pPr marL="0" indent="0">
              <a:lnSpc>
                <a:spcPct val="100000"/>
              </a:lnSpc>
              <a:buNone/>
            </a:pPr>
            <a:r>
              <a:rPr lang="en-US" sz="2400" b="1" dirty="0">
                <a:solidFill>
                  <a:srgbClr val="C00000"/>
                </a:solidFill>
                <a:latin typeface="Arial" panose="020B0604020202020204" pitchFamily="34" charset="0"/>
                <a:cs typeface="Arial" panose="020B0604020202020204" pitchFamily="34" charset="0"/>
              </a:rPr>
              <a:t>"Is my document  or </a:t>
            </a:r>
            <a:r>
              <a:rPr lang="en-US" sz="2400" b="1" dirty="0" err="1">
                <a:solidFill>
                  <a:srgbClr val="C00000"/>
                </a:solidFill>
                <a:latin typeface="Arial" panose="020B0604020202020204" pitchFamily="34" charset="0"/>
                <a:cs typeface="Arial" panose="020B0604020202020204" pitchFamily="34" charset="0"/>
              </a:rPr>
              <a:t>powerpoint</a:t>
            </a:r>
            <a:r>
              <a:rPr lang="en-US" sz="2400" b="1" dirty="0">
                <a:solidFill>
                  <a:srgbClr val="C00000"/>
                </a:solidFill>
                <a:latin typeface="Arial" panose="020B0604020202020204" pitchFamily="34" charset="0"/>
                <a:cs typeface="Arial" panose="020B0604020202020204" pitchFamily="34" charset="0"/>
              </a:rPr>
              <a:t> accessible to all people who might use it?“</a:t>
            </a:r>
          </a:p>
          <a:p>
            <a:pPr marL="0" indent="0">
              <a:lnSpc>
                <a:spcPct val="100000"/>
              </a:lnSpc>
              <a:buNone/>
            </a:pPr>
            <a:endParaRPr lang="en-US" sz="2400" dirty="0">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Make your content accessible</a:t>
            </a:r>
          </a:p>
          <a:p>
            <a:pPr>
              <a:lnSpc>
                <a:spcPct val="10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Headings, style, font size, structure </a:t>
            </a:r>
          </a:p>
          <a:p>
            <a:pPr>
              <a:lnSpc>
                <a:spcPct val="10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Add </a:t>
            </a:r>
            <a:r>
              <a:rPr lang="en-US" sz="2400" b="1" dirty="0">
                <a:latin typeface="Arial" panose="020B0604020202020204" pitchFamily="34" charset="0"/>
                <a:cs typeface="Arial" panose="020B0604020202020204" pitchFamily="34" charset="0"/>
              </a:rPr>
              <a:t>Alt -Text (alternatives text) </a:t>
            </a:r>
          </a:p>
          <a:p>
            <a:pPr>
              <a:lnSpc>
                <a:spcPct val="10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Meaningful hyperlinks</a:t>
            </a:r>
          </a:p>
          <a:p>
            <a:pPr>
              <a:lnSpc>
                <a:spcPct val="10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Check the color contrast</a:t>
            </a:r>
          </a:p>
          <a:p>
            <a:pPr>
              <a:lnSpc>
                <a:spcPct val="10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Start accessibility form the scratch</a:t>
            </a:r>
          </a:p>
        </p:txBody>
      </p:sp>
      <p:pic>
        <p:nvPicPr>
          <p:cNvPr id="5" name="Picture 4" descr="Check list and tick all the boxes ">
            <a:extLst>
              <a:ext uri="{FF2B5EF4-FFF2-40B4-BE49-F238E27FC236}">
                <a16:creationId xmlns:a16="http://schemas.microsoft.com/office/drawing/2014/main" id="{91068B1F-ECD9-4D03-9B67-74B39E77AD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3118" y="2522521"/>
            <a:ext cx="2726872" cy="2726872"/>
          </a:xfrm>
          <a:prstGeom prst="rect">
            <a:avLst/>
          </a:prstGeom>
        </p:spPr>
      </p:pic>
    </p:spTree>
    <p:extLst>
      <p:ext uri="{BB962C8B-B14F-4D97-AF65-F5344CB8AC3E}">
        <p14:creationId xmlns:p14="http://schemas.microsoft.com/office/powerpoint/2010/main" val="3062044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3A06A-C479-8D4D-F954-694673EF31BC}"/>
              </a:ext>
            </a:extLst>
          </p:cNvPr>
          <p:cNvSpPr>
            <a:spLocks noGrp="1"/>
          </p:cNvSpPr>
          <p:nvPr>
            <p:ph type="title"/>
          </p:nvPr>
        </p:nvSpPr>
        <p:spPr>
          <a:xfrm>
            <a:off x="486508" y="317194"/>
            <a:ext cx="10515600" cy="1325563"/>
          </a:xfrm>
        </p:spPr>
        <p:txBody>
          <a:bodyPr/>
          <a:lstStyle/>
          <a:p>
            <a:r>
              <a:rPr lang="en-GB" dirty="0"/>
              <a:t>Make your content accessible </a:t>
            </a:r>
            <a:endParaRPr lang="fr-BE" dirty="0"/>
          </a:p>
        </p:txBody>
      </p:sp>
      <p:sp>
        <p:nvSpPr>
          <p:cNvPr id="3" name="Content Placeholder 2">
            <a:extLst>
              <a:ext uri="{FF2B5EF4-FFF2-40B4-BE49-F238E27FC236}">
                <a16:creationId xmlns:a16="http://schemas.microsoft.com/office/drawing/2014/main" id="{09ED1A4B-02B7-60AD-98E3-AB5BB82AA245}"/>
              </a:ext>
            </a:extLst>
          </p:cNvPr>
          <p:cNvSpPr>
            <a:spLocks noGrp="1"/>
          </p:cNvSpPr>
          <p:nvPr>
            <p:ph sz="half" idx="1"/>
          </p:nvPr>
        </p:nvSpPr>
        <p:spPr>
          <a:xfrm>
            <a:off x="486508" y="1336431"/>
            <a:ext cx="11218984" cy="5204375"/>
          </a:xfrm>
        </p:spPr>
        <p:txBody>
          <a:bodyPr>
            <a:normAutofit lnSpcReduction="10000"/>
          </a:bodyPr>
          <a:lstStyle/>
          <a:p>
            <a:pPr marL="0" indent="0">
              <a:lnSpc>
                <a:spcPct val="150000"/>
              </a:lnSpc>
              <a:spcAft>
                <a:spcPts val="800"/>
              </a:spcAft>
              <a:buNone/>
            </a:pPr>
            <a:r>
              <a:rPr lang="en-GB" sz="2400" dirty="0">
                <a:effectLst/>
                <a:latin typeface="Arial" panose="020B0604020202020204" pitchFamily="34" charset="0"/>
                <a:ea typeface="Calibri" panose="020F0502020204030204" pitchFamily="34" charset="0"/>
                <a:cs typeface="Arial" panose="020B0604020202020204" pitchFamily="34" charset="0"/>
              </a:rPr>
              <a:t>It means that your entire audience </a:t>
            </a:r>
            <a:r>
              <a:rPr lang="en-GB" sz="24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is going to be able to fully engage with it and learn from the content you are creating.</a:t>
            </a:r>
            <a:endParaRPr lang="fr-BE" sz="24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lvl="0">
              <a:lnSpc>
                <a:spcPct val="150000"/>
              </a:lnSpc>
              <a:buFont typeface="Wingdings" panose="05000000000000000000" pitchFamily="2" charset="2"/>
              <a:buChar char="v"/>
            </a:pPr>
            <a:r>
              <a:rPr lang="en-GB" sz="2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GB" sz="2400" b="1" dirty="0">
                <a:solidFill>
                  <a:srgbClr val="C00000"/>
                </a:solidFill>
                <a:latin typeface="Arial" panose="020B0604020202020204" pitchFamily="34" charset="0"/>
                <a:ea typeface="Calibri" panose="020F0502020204030204" pitchFamily="34" charset="0"/>
                <a:cs typeface="Arial" panose="020B0604020202020204" pitchFamily="34" charset="0"/>
              </a:rPr>
              <a:t>C</a:t>
            </a:r>
            <a:r>
              <a:rPr lang="en-GB" sz="2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reate them for your audience. </a:t>
            </a:r>
          </a:p>
          <a:p>
            <a:pPr lvl="0">
              <a:lnSpc>
                <a:spcPct val="150000"/>
              </a:lnSpc>
              <a:buFont typeface="Wingdings" panose="05000000000000000000" pitchFamily="2" charset="2"/>
              <a:buChar char="v"/>
            </a:pPr>
            <a:r>
              <a:rPr lang="en-GB" sz="2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Less is more! Tips: </a:t>
            </a:r>
            <a:endParaRPr lang="fr-BE" sz="24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Do not overcrowd your slides with text</a:t>
            </a:r>
            <a:endParaRPr lang="fr-BE"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Make a list </a:t>
            </a:r>
          </a:p>
          <a:p>
            <a:pPr marL="342900" lvl="0" indent="-342900">
              <a:lnSpc>
                <a:spcPct val="150000"/>
              </a:lnSpc>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Use clear and concise language  </a:t>
            </a:r>
            <a:endParaRPr lang="fr-BE"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Support text with images</a:t>
            </a:r>
            <a:endParaRPr lang="fr-BE" sz="2400" dirty="0">
              <a:effectLst/>
              <a:latin typeface="Arial" panose="020B0604020202020204" pitchFamily="34" charset="0"/>
              <a:ea typeface="Calibri" panose="020F0502020204030204" pitchFamily="34" charset="0"/>
              <a:cs typeface="Arial" panose="020B0604020202020204" pitchFamily="34" charset="0"/>
            </a:endParaRPr>
          </a:p>
          <a:p>
            <a:endParaRPr lang="fr-BE" dirty="0"/>
          </a:p>
        </p:txBody>
      </p:sp>
      <p:pic>
        <p:nvPicPr>
          <p:cNvPr id="6" name="Picture 5" descr="Example of the overcrowding text in the slides.&#10;So much information / Crowded text ">
            <a:extLst>
              <a:ext uri="{FF2B5EF4-FFF2-40B4-BE49-F238E27FC236}">
                <a16:creationId xmlns:a16="http://schemas.microsoft.com/office/drawing/2014/main" id="{B16CC1B6-F383-41BB-9DD7-69679B1BF556}"/>
              </a:ext>
            </a:extLst>
          </p:cNvPr>
          <p:cNvPicPr>
            <a:picLocks noChangeAspect="1"/>
          </p:cNvPicPr>
          <p:nvPr/>
        </p:nvPicPr>
        <p:blipFill rotWithShape="1">
          <a:blip r:embed="rId3"/>
          <a:srcRect l="7693" t="5172" r="8005" b="5172"/>
          <a:stretch/>
        </p:blipFill>
        <p:spPr>
          <a:xfrm>
            <a:off x="6242538" y="2949467"/>
            <a:ext cx="5663323" cy="3358026"/>
          </a:xfrm>
          <a:prstGeom prst="rect">
            <a:avLst/>
          </a:prstGeom>
        </p:spPr>
      </p:pic>
    </p:spTree>
    <p:extLst>
      <p:ext uri="{BB962C8B-B14F-4D97-AF65-F5344CB8AC3E}">
        <p14:creationId xmlns:p14="http://schemas.microsoft.com/office/powerpoint/2010/main" val="2499994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a:xfrm>
            <a:off x="838200" y="365126"/>
            <a:ext cx="10515600" cy="1218746"/>
          </a:xfrm>
        </p:spPr>
        <p:txBody>
          <a:bodyPr>
            <a:normAutofit/>
          </a:bodyPr>
          <a:lstStyle/>
          <a:p>
            <a:r>
              <a:rPr lang="it-IT" dirty="0"/>
              <a:t>Fonts and size check list </a:t>
            </a:r>
            <a:endParaRPr lang="en-GB" dirty="0"/>
          </a:p>
        </p:txBody>
      </p:sp>
      <p:pic>
        <p:nvPicPr>
          <p:cNvPr id="5" name="Segnaposto contenuto 4">
            <a:extLst>
              <a:ext uri="{FF2B5EF4-FFF2-40B4-BE49-F238E27FC236}">
                <a16:creationId xmlns:a16="http://schemas.microsoft.com/office/drawing/2014/main" id="{20AF3F00-A4D4-4643-8792-F74478B0A890}"/>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57280" y="689799"/>
            <a:ext cx="2574106" cy="2001778"/>
          </a:xfrm>
        </p:spPr>
      </p:pic>
      <p:sp>
        <p:nvSpPr>
          <p:cNvPr id="6" name="TextBox 5">
            <a:extLst>
              <a:ext uri="{FF2B5EF4-FFF2-40B4-BE49-F238E27FC236}">
                <a16:creationId xmlns:a16="http://schemas.microsoft.com/office/drawing/2014/main" id="{703BEA8E-98FB-42BA-A8B3-2106B3BA1F21}"/>
              </a:ext>
              <a:ext uri="{C183D7F6-B498-43B3-948B-1728B52AA6E4}">
                <adec:decorative xmlns:adec="http://schemas.microsoft.com/office/drawing/2017/decorative" val="1"/>
              </a:ext>
            </a:extLst>
          </p:cNvPr>
          <p:cNvSpPr txBox="1"/>
          <p:nvPr/>
        </p:nvSpPr>
        <p:spPr>
          <a:xfrm>
            <a:off x="838200" y="2090274"/>
            <a:ext cx="9334500" cy="3847207"/>
          </a:xfrm>
          <a:prstGeom prst="rect">
            <a:avLst/>
          </a:prstGeom>
          <a:noFill/>
        </p:spPr>
        <p:txBody>
          <a:bodyPr wrap="square">
            <a:spAutoFit/>
          </a:bodyPr>
          <a:lstStyle/>
          <a:p>
            <a:pPr marL="342900" indent="-342900">
              <a:buFont typeface="Wingdings" panose="05000000000000000000" pitchFamily="2" charset="2"/>
              <a:buChar char="§"/>
            </a:pPr>
            <a:r>
              <a:rPr lang="en-US" sz="2200" dirty="0">
                <a:latin typeface="Arial" panose="020B0604020202020204" pitchFamily="34" charset="0"/>
                <a:ea typeface="Verdana" panose="020B0604030504040204" pitchFamily="34" charset="0"/>
                <a:cs typeface="Arial" panose="020B0604020202020204" pitchFamily="34" charset="0"/>
              </a:rPr>
              <a:t>Recommended 12 point or larger</a:t>
            </a:r>
          </a:p>
          <a:p>
            <a:endParaRPr lang="en-US" sz="2200" dirty="0">
              <a:latin typeface="Arial" panose="020B0604020202020204" pitchFamily="34" charset="0"/>
              <a:ea typeface="Verdana" panose="020B0604030504040204" pitchFamily="34" charset="0"/>
              <a:cs typeface="Arial" panose="020B0604020202020204" pitchFamily="34" charset="0"/>
            </a:endParaRPr>
          </a:p>
          <a:p>
            <a:pPr marL="342900" indent="-342900">
              <a:buFont typeface="Wingdings" panose="05000000000000000000" pitchFamily="2" charset="2"/>
              <a:buChar char="§"/>
            </a:pPr>
            <a:r>
              <a:rPr lang="en-US" sz="2200" dirty="0">
                <a:latin typeface="Arial" panose="020B0604020202020204" pitchFamily="34" charset="0"/>
                <a:ea typeface="Verdana" panose="020B0604030504040204" pitchFamily="34" charset="0"/>
                <a:cs typeface="Arial" panose="020B0604020202020204" pitchFamily="34" charset="0"/>
              </a:rPr>
              <a:t>Be consistent with the fonts used in the document</a:t>
            </a:r>
          </a:p>
          <a:p>
            <a:endParaRPr lang="en-US" sz="2200" dirty="0">
              <a:latin typeface="Arial" panose="020B0604020202020204" pitchFamily="34" charset="0"/>
              <a:ea typeface="Verdana" panose="020B0604030504040204" pitchFamily="34" charset="0"/>
              <a:cs typeface="Arial" panose="020B0604020202020204" pitchFamily="34" charset="0"/>
            </a:endParaRPr>
          </a:p>
          <a:p>
            <a:pPr marL="342900" indent="-342900">
              <a:buFont typeface="Wingdings" panose="05000000000000000000" pitchFamily="2" charset="2"/>
              <a:buChar char="§"/>
            </a:pPr>
            <a:r>
              <a:rPr lang="en-US" sz="2200" dirty="0">
                <a:latin typeface="Arial" panose="020B0604020202020204" pitchFamily="34" charset="0"/>
                <a:ea typeface="Verdana" panose="020B0604030504040204" pitchFamily="34" charset="0"/>
                <a:cs typeface="Arial" panose="020B0604020202020204" pitchFamily="34" charset="0"/>
              </a:rPr>
              <a:t>Using italics or upper-case letters for emphasis is not recommended.</a:t>
            </a:r>
          </a:p>
          <a:p>
            <a:pPr marL="342900" indent="-342900">
              <a:buFont typeface="Wingdings" panose="05000000000000000000" pitchFamily="2" charset="2"/>
              <a:buChar char="§"/>
            </a:pPr>
            <a:endParaRPr lang="en-US" sz="2200" dirty="0">
              <a:latin typeface="Arial" panose="020B0604020202020204" pitchFamily="34" charset="0"/>
              <a:ea typeface="Verdana" panose="020B0604030504040204" pitchFamily="34" charset="0"/>
              <a:cs typeface="Arial" panose="020B0604020202020204" pitchFamily="34" charset="0"/>
            </a:endParaRPr>
          </a:p>
          <a:p>
            <a:pPr marL="342900" indent="-342900">
              <a:buFont typeface="Wingdings" panose="05000000000000000000" pitchFamily="2" charset="2"/>
              <a:buChar char="§"/>
            </a:pPr>
            <a:r>
              <a:rPr lang="en-US" sz="2200" dirty="0">
                <a:latin typeface="Arial" panose="020B0604020202020204" pitchFamily="34" charset="0"/>
                <a:ea typeface="Verdana" panose="020B0604030504040204" pitchFamily="34" charset="0"/>
                <a:cs typeface="Arial" panose="020B0604020202020204" pitchFamily="34" charset="0"/>
              </a:rPr>
              <a:t>Use </a:t>
            </a:r>
            <a:r>
              <a:rPr lang="en-US" sz="2200" b="1" dirty="0">
                <a:latin typeface="Arial" panose="020B0604020202020204" pitchFamily="34" charset="0"/>
                <a:ea typeface="Verdana" panose="020B0604030504040204" pitchFamily="34" charset="0"/>
                <a:cs typeface="Arial" panose="020B0604020202020204" pitchFamily="34" charset="0"/>
              </a:rPr>
              <a:t>bold </a:t>
            </a:r>
            <a:r>
              <a:rPr lang="en-US" sz="2200" dirty="0">
                <a:latin typeface="Arial" panose="020B0604020202020204" pitchFamily="34" charset="0"/>
                <a:ea typeface="Verdana" panose="020B0604030504040204" pitchFamily="34" charset="0"/>
                <a:cs typeface="Arial" panose="020B0604020202020204" pitchFamily="34" charset="0"/>
              </a:rPr>
              <a:t>to add emphasis rather than </a:t>
            </a:r>
            <a:r>
              <a:rPr lang="en-US" sz="2200" i="1" dirty="0">
                <a:latin typeface="Arial" panose="020B0604020202020204" pitchFamily="34" charset="0"/>
                <a:ea typeface="Verdana" panose="020B0604030504040204" pitchFamily="34" charset="0"/>
                <a:cs typeface="Arial" panose="020B0604020202020204" pitchFamily="34" charset="0"/>
              </a:rPr>
              <a:t>italics</a:t>
            </a:r>
            <a:r>
              <a:rPr lang="en-US" sz="2200" dirty="0">
                <a:latin typeface="Arial" panose="020B0604020202020204" pitchFamily="34" charset="0"/>
                <a:ea typeface="Verdana" panose="020B0604030504040204" pitchFamily="34" charset="0"/>
                <a:cs typeface="Arial" panose="020B0604020202020204" pitchFamily="34" charset="0"/>
              </a:rPr>
              <a:t> or in “brackets”</a:t>
            </a:r>
          </a:p>
          <a:p>
            <a:endParaRPr lang="en-US" sz="2200" dirty="0">
              <a:latin typeface="Arial" panose="020B0604020202020204" pitchFamily="34" charset="0"/>
              <a:ea typeface="Verdana" panose="020B060403050404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Use a sans serif font – such as Arial, Helvetica or Verdana</a:t>
            </a:r>
          </a:p>
          <a:p>
            <a:pPr marL="342900" indent="-342900">
              <a:buFont typeface="Wingdings" panose="05000000000000000000" pitchFamily="2" charset="2"/>
              <a:buChar char="§"/>
            </a:pPr>
            <a:endParaRPr lang="en-US" sz="2200" dirty="0">
              <a:latin typeface="Arial" panose="020B0604020202020204" pitchFamily="34" charset="0"/>
              <a:ea typeface="Verdana" panose="020B0604030504040204" pitchFamily="34" charset="0"/>
              <a:cs typeface="Arial" panose="020B0604020202020204" pitchFamily="34" charset="0"/>
            </a:endParaRPr>
          </a:p>
          <a:p>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75254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C0DA3-5DA9-432D-A2E0-49EE8DDA2759}"/>
              </a:ext>
            </a:extLst>
          </p:cNvPr>
          <p:cNvSpPr>
            <a:spLocks noGrp="1"/>
          </p:cNvSpPr>
          <p:nvPr>
            <p:ph type="title"/>
          </p:nvPr>
        </p:nvSpPr>
        <p:spPr>
          <a:xfrm>
            <a:off x="838200" y="155803"/>
            <a:ext cx="10515600" cy="1325563"/>
          </a:xfrm>
        </p:spPr>
        <p:txBody>
          <a:bodyPr/>
          <a:lstStyle/>
          <a:p>
            <a:r>
              <a:rPr lang="en-GB" dirty="0"/>
              <a:t>Serif Fonts  /   Sans Serif Fonts </a:t>
            </a:r>
          </a:p>
        </p:txBody>
      </p:sp>
      <p:sp>
        <p:nvSpPr>
          <p:cNvPr id="3" name="Content Placeholder 2">
            <a:extLst>
              <a:ext uri="{FF2B5EF4-FFF2-40B4-BE49-F238E27FC236}">
                <a16:creationId xmlns:a16="http://schemas.microsoft.com/office/drawing/2014/main" id="{49F352FC-C6BD-4767-B298-EA1582F362AE}"/>
              </a:ext>
            </a:extLst>
          </p:cNvPr>
          <p:cNvSpPr>
            <a:spLocks noGrp="1"/>
          </p:cNvSpPr>
          <p:nvPr>
            <p:ph idx="1"/>
          </p:nvPr>
        </p:nvSpPr>
        <p:spPr>
          <a:xfrm>
            <a:off x="672194" y="1237125"/>
            <a:ext cx="7192735" cy="5465072"/>
          </a:xfrm>
        </p:spPr>
        <p:txBody>
          <a:bodyPr>
            <a:noAutofit/>
          </a:bodyPr>
          <a:lstStyle/>
          <a:p>
            <a:pPr>
              <a:lnSpc>
                <a:spcPct val="100000"/>
              </a:lnSpc>
              <a:buFont typeface="Wingdings" panose="05000000000000000000" pitchFamily="2" charset="2"/>
              <a:buChar char="§"/>
            </a:pPr>
            <a:r>
              <a:rPr lang="en-GB" sz="3600" dirty="0">
                <a:latin typeface="Times New Roman" panose="02020603050405020304" pitchFamily="18" charset="0"/>
                <a:cs typeface="Times New Roman" panose="02020603050405020304" pitchFamily="18" charset="0"/>
              </a:rPr>
              <a:t>T</a:t>
            </a:r>
            <a:r>
              <a:rPr lang="en-GB" sz="3200" dirty="0">
                <a:latin typeface="Times New Roman" panose="02020603050405020304" pitchFamily="18" charset="0"/>
                <a:cs typeface="Times New Roman" panose="02020603050405020304" pitchFamily="18" charset="0"/>
              </a:rPr>
              <a:t>imes New Romans</a:t>
            </a:r>
          </a:p>
          <a:p>
            <a:pPr>
              <a:lnSpc>
                <a:spcPct val="100000"/>
              </a:lnSpc>
              <a:buFont typeface="Wingdings" panose="05000000000000000000" pitchFamily="2" charset="2"/>
              <a:buChar char="§"/>
            </a:pPr>
            <a:r>
              <a:rPr lang="en-GB" sz="3200" dirty="0">
                <a:latin typeface="Garamond" panose="02020404030301010803" pitchFamily="18" charset="0"/>
                <a:cs typeface="Times New Roman" panose="02020603050405020304" pitchFamily="18" charset="0"/>
              </a:rPr>
              <a:t>Garamond </a:t>
            </a:r>
          </a:p>
          <a:p>
            <a:pPr>
              <a:lnSpc>
                <a:spcPct val="100000"/>
              </a:lnSpc>
              <a:buFont typeface="Wingdings" panose="05000000000000000000" pitchFamily="2" charset="2"/>
              <a:buChar char="§"/>
            </a:pPr>
            <a:r>
              <a:rPr lang="en-GB" sz="3200" dirty="0">
                <a:latin typeface="Perpetua" panose="02020502060401020303" pitchFamily="18" charset="0"/>
                <a:cs typeface="Times New Roman" panose="02020603050405020304" pitchFamily="18" charset="0"/>
              </a:rPr>
              <a:t>Perpetua</a:t>
            </a:r>
          </a:p>
          <a:p>
            <a:pPr>
              <a:lnSpc>
                <a:spcPct val="100000"/>
              </a:lnSpc>
              <a:buFont typeface="Wingdings" panose="05000000000000000000" pitchFamily="2" charset="2"/>
              <a:buChar char="§"/>
            </a:pPr>
            <a:r>
              <a:rPr lang="en-GB" sz="3200" dirty="0">
                <a:latin typeface="Cambria" panose="02040503050406030204" pitchFamily="18" charset="0"/>
                <a:ea typeface="Cambria" panose="02040503050406030204" pitchFamily="18" charset="0"/>
                <a:cs typeface="Times New Roman" panose="02020603050405020304" pitchFamily="18" charset="0"/>
              </a:rPr>
              <a:t>Cambria </a:t>
            </a:r>
          </a:p>
          <a:p>
            <a:pPr>
              <a:lnSpc>
                <a:spcPct val="150000"/>
              </a:lnSpc>
            </a:pPr>
            <a:r>
              <a:rPr lang="en-US" sz="2400" dirty="0">
                <a:latin typeface="Arial" panose="020B0604020202020204" pitchFamily="34" charset="0"/>
                <a:cs typeface="Arial" panose="020B0604020202020204" pitchFamily="34" charset="0"/>
              </a:rPr>
              <a:t>The small features on the ends of strokes are known as “Serifs.”</a:t>
            </a:r>
          </a:p>
          <a:p>
            <a:pPr>
              <a:lnSpc>
                <a:spcPct val="150000"/>
              </a:lnSpc>
            </a:pPr>
            <a:r>
              <a:rPr lang="en-US" sz="2400" dirty="0">
                <a:latin typeface="Arial" panose="020B0604020202020204" pitchFamily="34" charset="0"/>
                <a:cs typeface="Arial" panose="020B0604020202020204" pitchFamily="34" charset="0"/>
              </a:rPr>
              <a:t> “Sans serif” means “without the decorative line” and it’s considered accessible </a:t>
            </a:r>
          </a:p>
          <a:p>
            <a:pPr marL="0" indent="0">
              <a:lnSpc>
                <a:spcPct val="150000"/>
              </a:lnSpc>
              <a:buNone/>
            </a:pPr>
            <a:endParaRPr lang="en-GB" sz="2400" dirty="0">
              <a:cs typeface="Times New Roman" panose="02020603050405020304" pitchFamily="18" charset="0"/>
            </a:endParaRPr>
          </a:p>
        </p:txBody>
      </p:sp>
      <p:sp>
        <p:nvSpPr>
          <p:cNvPr id="5" name="TextBox 4">
            <a:extLst>
              <a:ext uri="{FF2B5EF4-FFF2-40B4-BE49-F238E27FC236}">
                <a16:creationId xmlns:a16="http://schemas.microsoft.com/office/drawing/2014/main" id="{C8EF02BA-07EF-4155-ABD3-ADBA23A98290}"/>
              </a:ext>
            </a:extLst>
          </p:cNvPr>
          <p:cNvSpPr txBox="1"/>
          <p:nvPr/>
        </p:nvSpPr>
        <p:spPr>
          <a:xfrm>
            <a:off x="5864678" y="1248920"/>
            <a:ext cx="5785757" cy="2062103"/>
          </a:xfrm>
          <a:prstGeom prst="rect">
            <a:avLst/>
          </a:prstGeom>
          <a:noFill/>
        </p:spPr>
        <p:txBody>
          <a:bodyPr wrap="square" rtlCol="0">
            <a:spAutoFit/>
          </a:bodyPr>
          <a:lstStyle/>
          <a:p>
            <a:pPr marL="457200" indent="-457200">
              <a:buFont typeface="Wingdings" panose="05000000000000000000" pitchFamily="2" charset="2"/>
              <a:buChar char="§"/>
            </a:pPr>
            <a:r>
              <a:rPr lang="en-GB" sz="3200" dirty="0">
                <a:latin typeface="Verdana" panose="020B0604030504040204" pitchFamily="34" charset="0"/>
                <a:ea typeface="Verdana" panose="020B0604030504040204" pitchFamily="34" charset="0"/>
              </a:rPr>
              <a:t>Verdana</a:t>
            </a:r>
          </a:p>
          <a:p>
            <a:pPr marL="457200" indent="-457200">
              <a:buFont typeface="Wingdings" panose="05000000000000000000" pitchFamily="2" charset="2"/>
              <a:buChar char="§"/>
            </a:pPr>
            <a:r>
              <a:rPr lang="en-GB" sz="3200" dirty="0">
                <a:latin typeface="Arial" panose="020B0604020202020204" pitchFamily="34" charset="0"/>
                <a:cs typeface="Arial" panose="020B0604020202020204" pitchFamily="34" charset="0"/>
              </a:rPr>
              <a:t>Arial</a:t>
            </a:r>
          </a:p>
          <a:p>
            <a:pPr marL="457200" indent="-457200">
              <a:buFont typeface="Wingdings" panose="05000000000000000000" pitchFamily="2" charset="2"/>
              <a:buChar char="§"/>
            </a:pPr>
            <a:r>
              <a:rPr lang="en-GB" sz="3200" dirty="0">
                <a:latin typeface="+mj-lt"/>
              </a:rPr>
              <a:t>Calibri</a:t>
            </a:r>
          </a:p>
          <a:p>
            <a:pPr marL="457200" indent="-457200">
              <a:buFont typeface="Wingdings" panose="05000000000000000000" pitchFamily="2" charset="2"/>
              <a:buChar char="§"/>
            </a:pPr>
            <a:r>
              <a:rPr lang="en-GB" sz="3200" dirty="0">
                <a:latin typeface="Helvetica" panose="020B0604020202020204" pitchFamily="34" charset="0"/>
                <a:cs typeface="Helvetica" panose="020B0604020202020204" pitchFamily="34" charset="0"/>
              </a:rPr>
              <a:t>Helvetica</a:t>
            </a:r>
          </a:p>
        </p:txBody>
      </p:sp>
      <p:pic>
        <p:nvPicPr>
          <p:cNvPr id="7" name="Picture 6" descr="Two letters B.&#10;First one has small features at the end of strokes&#10;second one without serifs">
            <a:extLst>
              <a:ext uri="{FF2B5EF4-FFF2-40B4-BE49-F238E27FC236}">
                <a16:creationId xmlns:a16="http://schemas.microsoft.com/office/drawing/2014/main" id="{F368D0EC-3AA4-40BC-9305-7999A84772C8}"/>
              </a:ext>
            </a:extLst>
          </p:cNvPr>
          <p:cNvPicPr>
            <a:picLocks noChangeAspect="1"/>
          </p:cNvPicPr>
          <p:nvPr/>
        </p:nvPicPr>
        <p:blipFill rotWithShape="1">
          <a:blip r:embed="rId3">
            <a:extLst>
              <a:ext uri="{28A0092B-C50C-407E-A947-70E740481C1C}">
                <a14:useLocalDpi xmlns:a14="http://schemas.microsoft.com/office/drawing/2010/main" val="0"/>
              </a:ext>
            </a:extLst>
          </a:blip>
          <a:srcRect l="11261" t="14109" r="14565"/>
          <a:stretch/>
        </p:blipFill>
        <p:spPr>
          <a:xfrm>
            <a:off x="7761516" y="3619552"/>
            <a:ext cx="3592284" cy="2062103"/>
          </a:xfrm>
          <a:prstGeom prst="rect">
            <a:avLst/>
          </a:prstGeom>
        </p:spPr>
      </p:pic>
    </p:spTree>
    <p:extLst>
      <p:ext uri="{BB962C8B-B14F-4D97-AF65-F5344CB8AC3E}">
        <p14:creationId xmlns:p14="http://schemas.microsoft.com/office/powerpoint/2010/main" val="2314985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6413</TotalTime>
  <Words>3273</Words>
  <Application>Microsoft Office PowerPoint</Application>
  <PresentationFormat>Widescreen</PresentationFormat>
  <Paragraphs>406</Paragraphs>
  <Slides>32</Slides>
  <Notes>30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32</vt:i4>
      </vt:variant>
    </vt:vector>
  </HeadingPairs>
  <TitlesOfParts>
    <vt:vector size="46" baseType="lpstr">
      <vt:lpstr>Arial</vt:lpstr>
      <vt:lpstr>Calibri</vt:lpstr>
      <vt:lpstr>Calibri Light</vt:lpstr>
      <vt:lpstr>Cambria</vt:lpstr>
      <vt:lpstr>Garamond</vt:lpstr>
      <vt:lpstr>Helvetica</vt:lpstr>
      <vt:lpstr>Perpetua</vt:lpstr>
      <vt:lpstr>Symbol</vt:lpstr>
      <vt:lpstr>Times New Roman</vt:lpstr>
      <vt:lpstr>Verdana</vt:lpstr>
      <vt:lpstr>Wingdings</vt:lpstr>
      <vt:lpstr>Office Theme</vt:lpstr>
      <vt:lpstr>3_Office Theme</vt:lpstr>
      <vt:lpstr>1_Office Theme</vt:lpstr>
      <vt:lpstr>Accessibility training How to make digital materials accessible  </vt:lpstr>
      <vt:lpstr>Practical information </vt:lpstr>
      <vt:lpstr>Accessibility </vt:lpstr>
      <vt:lpstr>Web Content Accessibility Guidelines (WCAG) </vt:lpstr>
      <vt:lpstr>Accessible digital materials</vt:lpstr>
      <vt:lpstr>Make your check list </vt:lpstr>
      <vt:lpstr>Make your content accessible </vt:lpstr>
      <vt:lpstr>Fonts and size check list </vt:lpstr>
      <vt:lpstr>Serif Fonts  /   Sans Serif Fonts </vt:lpstr>
      <vt:lpstr>Headings and structure</vt:lpstr>
      <vt:lpstr>Headings and style   </vt:lpstr>
      <vt:lpstr> Verify headings </vt:lpstr>
      <vt:lpstr>Line Spacing and Text Alignment</vt:lpstr>
      <vt:lpstr>Colors Contrast </vt:lpstr>
      <vt:lpstr>  Contrast Checker Web accessibility in Mind Colour Contrast Checker</vt:lpstr>
      <vt:lpstr>Demonstration </vt:lpstr>
      <vt:lpstr>Questions </vt:lpstr>
      <vt:lpstr> ALT Text /Alternative Text  </vt:lpstr>
      <vt:lpstr>Example </vt:lpstr>
      <vt:lpstr>How to add Alt Text</vt:lpstr>
      <vt:lpstr>How to write effective Alt Text</vt:lpstr>
      <vt:lpstr>Hyperlinks</vt:lpstr>
      <vt:lpstr>Tables </vt:lpstr>
      <vt:lpstr>Things you should NOT do </vt:lpstr>
      <vt:lpstr>Accessibility Checker </vt:lpstr>
      <vt:lpstr>Accessibility Checker (I)</vt:lpstr>
      <vt:lpstr>The checker’s Inspection Results </vt:lpstr>
      <vt:lpstr> Convert Word Doc to PDF </vt:lpstr>
      <vt:lpstr>Demostration  </vt:lpstr>
      <vt:lpstr>Download Accessibility Toolkits </vt:lpstr>
      <vt:lpstr>Exercise </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Naomi Mabita</dc:creator>
  <cp:lastModifiedBy>Roberta Lulli</cp:lastModifiedBy>
  <cp:revision>142</cp:revision>
  <dcterms:created xsi:type="dcterms:W3CDTF">2019-03-25T10:17:14Z</dcterms:created>
  <dcterms:modified xsi:type="dcterms:W3CDTF">2023-03-27T14:28:38Z</dcterms:modified>
</cp:coreProperties>
</file>