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6" r:id="rId3"/>
    <p:sldId id="315" r:id="rId4"/>
    <p:sldId id="316" r:id="rId5"/>
    <p:sldId id="293" r:id="rId6"/>
    <p:sldId id="312" r:id="rId7"/>
    <p:sldId id="286" r:id="rId8"/>
    <p:sldId id="333" r:id="rId9"/>
    <p:sldId id="334" r:id="rId10"/>
    <p:sldId id="336" r:id="rId11"/>
    <p:sldId id="337" r:id="rId12"/>
    <p:sldId id="335" r:id="rId13"/>
    <p:sldId id="327" r:id="rId14"/>
    <p:sldId id="328" r:id="rId15"/>
    <p:sldId id="329" r:id="rId16"/>
    <p:sldId id="338" r:id="rId17"/>
    <p:sldId id="332" r:id="rId18"/>
    <p:sldId id="318" r:id="rId19"/>
    <p:sldId id="322" r:id="rId20"/>
    <p:sldId id="323" r:id="rId21"/>
    <p:sldId id="324" r:id="rId22"/>
    <p:sldId id="325" r:id="rId23"/>
    <p:sldId id="326" r:id="rId24"/>
    <p:sldId id="320" r:id="rId25"/>
    <p:sldId id="331" r:id="rId26"/>
    <p:sldId id="330" r:id="rId27"/>
    <p:sldId id="273" r:id="rId28"/>
    <p:sldId id="321" r:id="rId29"/>
    <p:sldId id="26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69146" autoAdjust="0"/>
  </p:normalViewPr>
  <p:slideViewPr>
    <p:cSldViewPr snapToGrid="0">
      <p:cViewPr varScale="1">
        <p:scale>
          <a:sx n="73" d="100"/>
          <a:sy n="73" d="100"/>
        </p:scale>
        <p:origin x="984" y="184"/>
      </p:cViewPr>
      <p:guideLst>
        <p:guide orient="horz" pos="2160"/>
        <p:guide pos="384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‹Nº›</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deafmuseums.eu/index.php/en/deaf-museums/item/museum-of-deaf-education-museum-voor-dovenonderwijs?category_id=50" TargetMode="External"/><Relationship Id="rId3" Type="http://schemas.openxmlformats.org/officeDocument/2006/relationships/hyperlink" Target="https://deafmuseums.eu/index.php/en/deaf-museums/item/dovehistorisk-selskabdanish-deaf-history-society" TargetMode="External"/><Relationship Id="rId7" Type="http://schemas.openxmlformats.org/officeDocument/2006/relationships/hyperlink" Target="https://deafmuseums.eu/index.php/en/deaf-museums/item/deaf-heritage-centre?category_id=50"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eafmuseums.eu/index.php/en/deaf-museums/item/gslh" TargetMode="External"/><Relationship Id="rId11" Type="http://schemas.openxmlformats.org/officeDocument/2006/relationships/hyperlink" Target="https://deafmuseums.eu/index.php/en/deaf-museums/item/the-house-of-sign-language" TargetMode="External"/><Relationship Id="rId5" Type="http://schemas.openxmlformats.org/officeDocument/2006/relationships/hyperlink" Target="https://deafmuseums.eu/index.php/en/deaf-museums/item/musee-d-histoire-culture-des-sourds?category_id=50" TargetMode="External"/><Relationship Id="rId10" Type="http://schemas.openxmlformats.org/officeDocument/2006/relationships/hyperlink" Target="https://deafmuseums.eu/index.php/en/deaf-museums/item/deaf-museum-and-archive-uk?category_id=50" TargetMode="External"/><Relationship Id="rId4" Type="http://schemas.openxmlformats.org/officeDocument/2006/relationships/hyperlink" Target="https://deafmuseums.eu/index.php/en/deaf-museums/item/finnish-museum-of-the-deaf" TargetMode="External"/><Relationship Id="rId9" Type="http://schemas.openxmlformats.org/officeDocument/2006/relationships/hyperlink" Target="https://deafmuseums.eu/index.php/en/deaf-museums/item/norwegian-deaf-museum?category_id=5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handson.trave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s-5.ch/catalogue-voyag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huisvanalijn.be/nl/vlaamse-gebarenta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BE" dirty="0"/>
              <a:t>Good practices in accessible </a:t>
            </a:r>
            <a:r>
              <a:rPr lang="fr-BE" dirty="0" err="1"/>
              <a:t>tourism</a:t>
            </a:r>
            <a:endParaRPr lang="fr-BE" dirty="0"/>
          </a:p>
          <a:p>
            <a:pPr marL="0" lvl="0" indent="0" algn="l" rtl="0">
              <a:spcBef>
                <a:spcPts val="0"/>
              </a:spcBef>
              <a:spcAft>
                <a:spcPts val="0"/>
              </a:spcAft>
              <a:buNone/>
            </a:pPr>
            <a:r>
              <a:rPr lang="fr-BE" dirty="0"/>
              <a:t>Online training</a:t>
            </a:r>
          </a:p>
          <a:p>
            <a:pPr marL="0" lvl="0" indent="0" algn="l" rtl="0">
              <a:spcBef>
                <a:spcPts val="0"/>
              </a:spcBef>
              <a:spcAft>
                <a:spcPts val="0"/>
              </a:spcAft>
              <a:buNone/>
            </a:pPr>
            <a:r>
              <a:rPr lang="fr-BE" dirty="0"/>
              <a:t>Zoom 17 April 2024</a:t>
            </a:r>
          </a:p>
          <a:p>
            <a:pPr marL="0" lvl="0" indent="0" algn="l" rtl="0">
              <a:spcBef>
                <a:spcPts val="0"/>
              </a:spcBef>
              <a:spcAft>
                <a:spcPts val="0"/>
              </a:spcAft>
              <a:buNone/>
            </a:pPr>
            <a:r>
              <a:rPr lang="fr-BE" dirty="0"/>
              <a:t>An-Sofie Leenknecht</a:t>
            </a:r>
          </a:p>
          <a:p>
            <a:pPr marL="0" lvl="0" indent="0" algn="l" rtl="0">
              <a:spcBef>
                <a:spcPts val="0"/>
              </a:spcBef>
              <a:spcAft>
                <a:spcPts val="0"/>
              </a:spcAft>
              <a:buNone/>
            </a:pPr>
            <a:r>
              <a:rPr lang="fr-BE" dirty="0"/>
              <a:t>European Disability Forum</a:t>
            </a: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Accessible destinations and experiences - Spain</a:t>
            </a:r>
          </a:p>
          <a:p>
            <a:endParaRPr lang="en-GB" b="0" i="0" u="none" strike="noStrike" dirty="0">
              <a:solidFill>
                <a:srgbClr val="1C1C1C"/>
              </a:solidFill>
              <a:effectLst/>
              <a:latin typeface="Euclid Flex"/>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288972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Accessible destinations and experiences - Japan</a:t>
            </a:r>
          </a:p>
          <a:p>
            <a:endParaRPr lang="en-GB" b="0" i="0" u="none" strike="noStrike" dirty="0">
              <a:solidFill>
                <a:srgbClr val="1C1C1C"/>
              </a:solidFill>
              <a:effectLst/>
              <a:latin typeface="Euclid Flex"/>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14874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Accessible destinations and experiences - Iceland</a:t>
            </a:r>
            <a:endParaRPr lang="en-GB" sz="1200" dirty="0"/>
          </a:p>
          <a:p>
            <a:endParaRPr lang="en-GB" dirty="0"/>
          </a:p>
          <a:p>
            <a:endParaRPr lang="en-GB" b="0" i="0" u="none" strike="noStrike" dirty="0">
              <a:solidFill>
                <a:srgbClr val="1C1C1C"/>
              </a:solidFill>
              <a:effectLst/>
              <a:latin typeface="Euclid Flex"/>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235078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Verdana" panose="020B0604030504040204" pitchFamily="34" charset="0"/>
              </a:rPr>
              <a:t>Marie Scott</a:t>
            </a:r>
            <a:endParaRPr lang="en-GB" sz="1200" b="1" dirty="0">
              <a:effectLst/>
              <a:latin typeface="Verdana" panose="020B0604030504040204" pitchFamily="34" charset="0"/>
            </a:endParaRPr>
          </a:p>
          <a:p>
            <a:endParaRPr lang="en-GB" sz="1200" b="1" dirty="0">
              <a:effectLst/>
              <a:latin typeface="Verdana" panose="020B0604030504040204" pitchFamily="34" charset="0"/>
            </a:endParaRPr>
          </a:p>
          <a:p>
            <a:r>
              <a:rPr lang="en-GB" sz="1200" b="1" dirty="0">
                <a:effectLst/>
                <a:latin typeface="Verdana" panose="020B0604030504040204" pitchFamily="34" charset="0"/>
              </a:rPr>
              <a:t>Czech Paraplegic </a:t>
            </a:r>
            <a:r>
              <a:rPr lang="en-GB" sz="1200" b="1" dirty="0">
                <a:latin typeface="Verdana" panose="020B0604030504040204" pitchFamily="34" charset="0"/>
              </a:rPr>
              <a:t>A</a:t>
            </a:r>
            <a:r>
              <a:rPr lang="en-GB" sz="1200" b="1" dirty="0">
                <a:effectLst/>
                <a:latin typeface="Verdana" panose="020B0604030504040204" pitchFamily="34" charset="0"/>
              </a:rPr>
              <a:t>ssociation (CZEPA)</a:t>
            </a:r>
            <a:endParaRPr lang="en-GB" sz="1200" dirty="0">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373174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Accessible tourism – UK model</a:t>
            </a:r>
          </a:p>
          <a:p>
            <a:endParaRPr lang="en-GB" dirty="0"/>
          </a:p>
          <a:p>
            <a:pPr marL="0" indent="0">
              <a:lnSpc>
                <a:spcPct val="150000"/>
              </a:lnSpc>
              <a:buNone/>
            </a:pPr>
            <a:r>
              <a:rPr lang="en-GB" sz="1200" dirty="0"/>
              <a:t>Government’s ambition for the UK to become the most accessible tourism destination in Europe. </a:t>
            </a:r>
          </a:p>
          <a:p>
            <a:pPr marL="0" indent="0">
              <a:lnSpc>
                <a:spcPct val="150000"/>
              </a:lnSpc>
              <a:buNone/>
            </a:pPr>
            <a:endParaRPr lang="en-GB" sz="1200" dirty="0"/>
          </a:p>
          <a:p>
            <a:pPr marL="0" indent="0">
              <a:lnSpc>
                <a:spcPct val="150000"/>
              </a:lnSpc>
              <a:buNone/>
            </a:pPr>
            <a:r>
              <a:rPr lang="en-GB" sz="1200" dirty="0"/>
              <a:t>- Accessibility Guides since 2007</a:t>
            </a:r>
          </a:p>
          <a:p>
            <a:pPr>
              <a:lnSpc>
                <a:spcPct val="150000"/>
              </a:lnSpc>
              <a:buFontTx/>
              <a:buChar char="-"/>
            </a:pPr>
            <a:r>
              <a:rPr lang="en-GB" sz="1200" dirty="0"/>
              <a:t> accessibility FEATURES rather than DISABILITY categories</a:t>
            </a:r>
          </a:p>
          <a:p>
            <a:pPr>
              <a:lnSpc>
                <a:spcPct val="150000"/>
              </a:lnSpc>
              <a:buFontTx/>
              <a:buChar char="-"/>
            </a:pPr>
            <a:r>
              <a:rPr lang="en-GB" sz="1200" dirty="0"/>
              <a:t> free questionnaire for tourism businesses’ websites (summer 2024)</a:t>
            </a:r>
          </a:p>
          <a:p>
            <a:pPr>
              <a:lnSpc>
                <a:spcPct val="150000"/>
              </a:lnSpc>
              <a:buFontTx/>
              <a:buChar char="-"/>
            </a:pPr>
            <a:r>
              <a:rPr lang="en-GB" sz="1200" dirty="0"/>
              <a:t> </a:t>
            </a:r>
            <a:r>
              <a:rPr lang="en-GB" sz="1200" dirty="0" err="1"/>
              <a:t>AccessAble</a:t>
            </a:r>
            <a:r>
              <a:rPr lang="en-GB" sz="1200" dirty="0"/>
              <a:t> Detailed Access Guides (new provider)</a:t>
            </a:r>
          </a:p>
          <a:p>
            <a:endParaRPr lang="en-GB" dirty="0"/>
          </a:p>
          <a:p>
            <a:endParaRPr lang="en-GB" b="0" i="0" u="none" strike="noStrike" dirty="0">
              <a:solidFill>
                <a:srgbClr val="1C1C1C"/>
              </a:solidFill>
              <a:effectLst/>
              <a:latin typeface="Euclid Flex"/>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146008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Accessibility Guide example - Tourist attraction venue: https://</a:t>
            </a:r>
            <a:r>
              <a:rPr lang="en-GB" b="0" dirty="0" err="1"/>
              <a:t>www.accessibilityguides.org</a:t>
            </a:r>
            <a:r>
              <a:rPr lang="en-GB" b="0" dirty="0"/>
              <a:t>/content/example-attraction</a:t>
            </a: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211835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Detailed Access Guides via </a:t>
            </a:r>
            <a:r>
              <a:rPr lang="en-GB" sz="1200" dirty="0" err="1"/>
              <a:t>AccessAble</a:t>
            </a:r>
            <a:endParaRPr lang="en-GB" sz="1200" dirty="0"/>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427795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328379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Verdana" panose="020B0604030504040204" pitchFamily="34" charset="0"/>
              </a:rPr>
              <a:t>Alexandre Bloxs</a:t>
            </a:r>
          </a:p>
          <a:p>
            <a:endParaRPr lang="en-GB" sz="1200" b="1" dirty="0">
              <a:latin typeface="Verdana" panose="020B0604030504040204" pitchFamily="34" charset="0"/>
            </a:endParaRPr>
          </a:p>
          <a:p>
            <a:r>
              <a:rPr lang="en-GB" sz="1200" b="1" dirty="0">
                <a:effectLst/>
                <a:latin typeface="Verdana" panose="020B0604030504040204" pitchFamily="34" charset="0"/>
              </a:rPr>
              <a:t>European Union of the Deaf </a:t>
            </a:r>
            <a:endParaRPr lang="en-GB" sz="1200" dirty="0">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3402489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Specific requirements of deaf people: National sign languages</a:t>
            </a:r>
          </a:p>
          <a:p>
            <a:pPr>
              <a:lnSpc>
                <a:spcPct val="150000"/>
              </a:lnSpc>
            </a:pPr>
            <a:r>
              <a:rPr lang="en-GB" sz="1200" dirty="0"/>
              <a:t>Deaf people have the specific requirements of imparting information and communicating in their national sign languages; </a:t>
            </a:r>
          </a:p>
          <a:p>
            <a:pPr>
              <a:lnSpc>
                <a:spcPct val="150000"/>
              </a:lnSpc>
            </a:pPr>
            <a:r>
              <a:rPr lang="en-GB" sz="1200" dirty="0"/>
              <a:t>Further than being a measure of accessibility, national sign languages are full languages with the same linguistic status as spoken languages. </a:t>
            </a:r>
          </a:p>
          <a:p>
            <a:pPr>
              <a:lnSpc>
                <a:spcPct val="150000"/>
              </a:lnSpc>
            </a:pPr>
            <a:r>
              <a:rPr lang="en-GB" sz="1200" dirty="0"/>
              <a:t>They are the natural and preferred languages of deaf people. </a:t>
            </a:r>
          </a:p>
          <a:p>
            <a:pPr>
              <a:lnSpc>
                <a:spcPct val="150000"/>
              </a:lnSpc>
            </a:pPr>
            <a:r>
              <a:rPr lang="en-GB" sz="1200" dirty="0"/>
              <a:t>There are 30 National Sign Languages within the European Union. </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133623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 </a:t>
            </a:r>
          </a:p>
          <a:p>
            <a:pPr>
              <a:lnSpc>
                <a:spcPct val="107000"/>
              </a:lnSpc>
              <a:spcAft>
                <a:spcPts val="800"/>
              </a:spcAft>
            </a:pPr>
            <a:r>
              <a:rPr lang="en-GB" sz="1200" dirty="0">
                <a:latin typeface="Arial" panose="020B0604020202020204" pitchFamily="34" charset="0"/>
                <a:cs typeface="Arial" panose="020B0604020202020204" pitchFamily="34" charset="0"/>
              </a:rPr>
              <a:t>Welcoming and introduction </a:t>
            </a:r>
          </a:p>
          <a:p>
            <a:pPr>
              <a:lnSpc>
                <a:spcPct val="107000"/>
              </a:lnSpc>
              <a:spcAft>
                <a:spcPts val="800"/>
              </a:spcAft>
            </a:pPr>
            <a:r>
              <a:rPr lang="en-GB" sz="1200" dirty="0">
                <a:latin typeface="Arial" panose="020B0604020202020204" pitchFamily="34" charset="0"/>
                <a:cs typeface="Arial" panose="020B0604020202020204" pitchFamily="34" charset="0"/>
              </a:rPr>
              <a:t>Kamil Goungor, European Network on Independent Living</a:t>
            </a:r>
          </a:p>
          <a:p>
            <a:pPr>
              <a:lnSpc>
                <a:spcPct val="107000"/>
              </a:lnSpc>
              <a:spcAft>
                <a:spcPts val="800"/>
              </a:spcAft>
            </a:pPr>
            <a:r>
              <a:rPr lang="en-GB" sz="1200" dirty="0">
                <a:latin typeface="Arial" panose="020B0604020202020204" pitchFamily="34" charset="0"/>
                <a:cs typeface="Arial" panose="020B0604020202020204" pitchFamily="34" charset="0"/>
              </a:rPr>
              <a:t>Marie Scott, Czech Paraplegic Association </a:t>
            </a:r>
          </a:p>
          <a:p>
            <a:pPr>
              <a:lnSpc>
                <a:spcPct val="107000"/>
              </a:lnSpc>
              <a:spcAft>
                <a:spcPts val="800"/>
              </a:spcAft>
            </a:pPr>
            <a:r>
              <a:rPr lang="en-GB" sz="1200" dirty="0">
                <a:latin typeface="Arial" panose="020B0604020202020204" pitchFamily="34" charset="0"/>
                <a:cs typeface="Arial" panose="020B0604020202020204" pitchFamily="34" charset="0"/>
              </a:rPr>
              <a:t>Alexandre Bloxs, European Union of the Deaf</a:t>
            </a:r>
          </a:p>
          <a:p>
            <a:pPr>
              <a:lnSpc>
                <a:spcPct val="107000"/>
              </a:lnSpc>
              <a:spcAft>
                <a:spcPts val="800"/>
              </a:spcAft>
            </a:pPr>
            <a:r>
              <a:rPr lang="en-GB" sz="1200" dirty="0">
                <a:latin typeface="Arial" panose="020B0604020202020204" pitchFamily="34" charset="0"/>
                <a:cs typeface="Arial" panose="020B0604020202020204" pitchFamily="34" charset="0"/>
              </a:rPr>
              <a:t>Lina Nilsson, Swedish Youth Association for hard of hearing persons</a:t>
            </a:r>
          </a:p>
          <a:p>
            <a:pPr>
              <a:lnSpc>
                <a:spcPct val="107000"/>
              </a:lnSpc>
              <a:spcAft>
                <a:spcPts val="800"/>
              </a:spcAft>
            </a:pPr>
            <a:r>
              <a:rPr lang="en-GB" sz="1200" dirty="0">
                <a:latin typeface="Arial" panose="020B0604020202020204" pitchFamily="34" charset="0"/>
                <a:cs typeface="Arial" panose="020B0604020202020204" pitchFamily="34" charset="0"/>
              </a:rPr>
              <a:t>Q&amp;A and Discussions with everyone</a:t>
            </a:r>
          </a:p>
          <a:p>
            <a:pPr>
              <a:lnSpc>
                <a:spcPct val="107000"/>
              </a:lnSpc>
              <a:spcAft>
                <a:spcPts val="800"/>
              </a:spcAft>
            </a:pPr>
            <a:r>
              <a:rPr lang="en-GB" sz="1200" dirty="0">
                <a:latin typeface="Arial" panose="020B0604020202020204" pitchFamily="34" charset="0"/>
                <a:cs typeface="Arial" panose="020B0604020202020204" pitchFamily="34" charset="0"/>
              </a:rPr>
              <a:t>Closing remarks </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252095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Incorporating National Sign Languages in tourism </a:t>
            </a:r>
          </a:p>
          <a:p>
            <a:pPr marL="0" indent="0">
              <a:buNone/>
            </a:pPr>
            <a:r>
              <a:rPr lang="en-GB" sz="1200" dirty="0"/>
              <a:t>This incorporation can be made in various ways: </a:t>
            </a:r>
          </a:p>
          <a:p>
            <a:pPr marL="457200" indent="-457200">
              <a:buFont typeface="+mj-lt"/>
              <a:buAutoNum type="arabicPeriod"/>
            </a:pPr>
            <a:r>
              <a:rPr lang="en-GB" sz="1200" dirty="0"/>
              <a:t>Through deaf museums where information is directly imparted in the national sign language;</a:t>
            </a:r>
          </a:p>
          <a:p>
            <a:pPr marL="457200" indent="-457200">
              <a:buFont typeface="+mj-lt"/>
              <a:buAutoNum type="arabicPeriod"/>
            </a:pPr>
            <a:r>
              <a:rPr lang="en-GB" sz="1200" dirty="0"/>
              <a:t>Through tour of museums or cultural and/or historical sites made in the national sign language either directly by deaf people or sign language interpreters </a:t>
            </a:r>
          </a:p>
          <a:p>
            <a:pPr marL="457200" indent="-457200">
              <a:buFont typeface="+mj-lt"/>
              <a:buAutoNum type="arabicPeriod"/>
            </a:pPr>
            <a:r>
              <a:rPr lang="en-GB" sz="1200" dirty="0"/>
              <a:t>Through the use of pre-recorded video capsule in the national sign language displayed in tablets </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114688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dirty="0"/>
              <a:t>Deaf Museums </a:t>
            </a:r>
          </a:p>
          <a:p>
            <a:pPr marL="0" indent="0">
              <a:buNone/>
            </a:pPr>
            <a:r>
              <a:rPr lang="en-GB" sz="1200" b="1" dirty="0"/>
              <a:t>Denmark</a:t>
            </a:r>
            <a:r>
              <a:rPr lang="en-GB" sz="1200" dirty="0"/>
              <a:t> -  </a:t>
            </a:r>
            <a:r>
              <a:rPr lang="en-GB" sz="1200" dirty="0">
                <a:hlinkClick r:id="rId3" tooltip="Danish Deaf History Society"/>
              </a:rPr>
              <a:t>Danish Deaf History Society</a:t>
            </a:r>
            <a:endParaRPr lang="en-GB" sz="1200" dirty="0"/>
          </a:p>
          <a:p>
            <a:pPr marL="0" indent="0">
              <a:buNone/>
            </a:pPr>
            <a:r>
              <a:rPr lang="en-GB" sz="1200" b="1" dirty="0"/>
              <a:t>Finland</a:t>
            </a:r>
            <a:r>
              <a:rPr lang="en-GB" sz="1200" dirty="0"/>
              <a:t> - </a:t>
            </a:r>
            <a:r>
              <a:rPr lang="en-GB" sz="1200" dirty="0">
                <a:hlinkClick r:id="rId4" tooltip="Finnish Museum of the Deaf, Kuurojen Museo"/>
              </a:rPr>
              <a:t>Finnish Museum of the Deaf, </a:t>
            </a:r>
            <a:r>
              <a:rPr lang="en-GB" sz="1200" dirty="0" err="1">
                <a:hlinkClick r:id="rId4" tooltip="Finnish Museum of the Deaf, Kuurojen Museo"/>
              </a:rPr>
              <a:t>Kuurojen</a:t>
            </a:r>
            <a:r>
              <a:rPr lang="en-GB" sz="1200" dirty="0">
                <a:hlinkClick r:id="rId4" tooltip="Finnish Museum of the Deaf, Kuurojen Museo"/>
              </a:rPr>
              <a:t> Museo</a:t>
            </a:r>
            <a:endParaRPr lang="en-GB" sz="1200" dirty="0"/>
          </a:p>
          <a:p>
            <a:pPr marL="0" indent="0">
              <a:buNone/>
            </a:pPr>
            <a:r>
              <a:rPr lang="en-GB" sz="1200" b="1" dirty="0"/>
              <a:t>France</a:t>
            </a:r>
            <a:r>
              <a:rPr lang="en-GB" sz="1200" dirty="0"/>
              <a:t> - </a:t>
            </a:r>
            <a:r>
              <a:rPr lang="en-GB" sz="1200" dirty="0" err="1">
                <a:hlinkClick r:id="rId5" tooltip="Musée d'Histoire et de Culture des Sourds"/>
              </a:rPr>
              <a:t>Musée</a:t>
            </a:r>
            <a:r>
              <a:rPr lang="en-GB" sz="1200" dirty="0">
                <a:hlinkClick r:id="rId5" tooltip="Musée d'Histoire et de Culture des Sourds"/>
              </a:rPr>
              <a:t> </a:t>
            </a:r>
            <a:r>
              <a:rPr lang="en-GB" sz="1200" dirty="0" err="1">
                <a:hlinkClick r:id="rId5" tooltip="Musée d'Histoire et de Culture des Sourds"/>
              </a:rPr>
              <a:t>d'Histoire</a:t>
            </a:r>
            <a:r>
              <a:rPr lang="en-GB" sz="1200" dirty="0">
                <a:hlinkClick r:id="rId5" tooltip="Musée d'Histoire et de Culture des Sourds"/>
              </a:rPr>
              <a:t> et de Culture des </a:t>
            </a:r>
            <a:r>
              <a:rPr lang="en-GB" sz="1200" dirty="0" err="1">
                <a:hlinkClick r:id="rId5" tooltip="Musée d'Histoire et de Culture des Sourds"/>
              </a:rPr>
              <a:t>Sourds</a:t>
            </a:r>
            <a:endParaRPr lang="en-GB" sz="1200" dirty="0"/>
          </a:p>
          <a:p>
            <a:pPr marL="0" indent="0">
              <a:buNone/>
            </a:pPr>
            <a:r>
              <a:rPr lang="en-GB" sz="1200" b="1" dirty="0"/>
              <a:t>Germany</a:t>
            </a:r>
            <a:r>
              <a:rPr lang="en-GB" sz="1200" dirty="0"/>
              <a:t> - </a:t>
            </a:r>
            <a:r>
              <a:rPr lang="en-GB" sz="1200" dirty="0">
                <a:hlinkClick r:id="rId6" tooltip="Museum zur Geschichte der Gehörlosen und Schwerhörigen"/>
              </a:rPr>
              <a:t>Museum </a:t>
            </a:r>
            <a:r>
              <a:rPr lang="en-GB" sz="1200" dirty="0" err="1">
                <a:hlinkClick r:id="rId6" tooltip="Museum zur Geschichte der Gehörlosen und Schwerhörigen"/>
              </a:rPr>
              <a:t>zur</a:t>
            </a:r>
            <a:r>
              <a:rPr lang="en-GB" sz="1200" dirty="0">
                <a:hlinkClick r:id="rId6" tooltip="Museum zur Geschichte der Gehörlosen und Schwerhörigen"/>
              </a:rPr>
              <a:t> </a:t>
            </a:r>
            <a:r>
              <a:rPr lang="en-GB" sz="1200" dirty="0" err="1">
                <a:hlinkClick r:id="rId6" tooltip="Museum zur Geschichte der Gehörlosen und Schwerhörigen"/>
              </a:rPr>
              <a:t>Geschichte</a:t>
            </a:r>
            <a:r>
              <a:rPr lang="en-GB" sz="1200" dirty="0">
                <a:hlinkClick r:id="rId6" tooltip="Museum zur Geschichte der Gehörlosen und Schwerhörigen"/>
              </a:rPr>
              <a:t> der </a:t>
            </a:r>
            <a:r>
              <a:rPr lang="en-GB" sz="1200" dirty="0" err="1">
                <a:hlinkClick r:id="rId6" tooltip="Museum zur Geschichte der Gehörlosen und Schwerhörigen"/>
              </a:rPr>
              <a:t>Gehörlosen</a:t>
            </a:r>
            <a:r>
              <a:rPr lang="en-GB" sz="1200" dirty="0">
                <a:hlinkClick r:id="rId6" tooltip="Museum zur Geschichte der Gehörlosen und Schwerhörigen"/>
              </a:rPr>
              <a:t> und </a:t>
            </a:r>
            <a:r>
              <a:rPr lang="en-GB" sz="1200" dirty="0" err="1">
                <a:hlinkClick r:id="rId6" tooltip="Museum zur Geschichte der Gehörlosen und Schwerhörigen"/>
              </a:rPr>
              <a:t>Schwerhörigen</a:t>
            </a:r>
            <a:endParaRPr lang="en-GB" sz="1200" dirty="0"/>
          </a:p>
          <a:p>
            <a:pPr marL="0" indent="0">
              <a:buNone/>
            </a:pPr>
            <a:r>
              <a:rPr lang="en-GB" sz="1200" b="1" dirty="0"/>
              <a:t>Ireland </a:t>
            </a:r>
            <a:r>
              <a:rPr lang="en-GB" sz="1200" dirty="0"/>
              <a:t>- </a:t>
            </a:r>
            <a:r>
              <a:rPr lang="en-GB" sz="1200" dirty="0">
                <a:hlinkClick r:id="rId7" tooltip="Deaf Heritage Centre Ireland"/>
              </a:rPr>
              <a:t>Deaf Heritage Centre Ireland</a:t>
            </a:r>
            <a:endParaRPr lang="en-GB" sz="1200" dirty="0"/>
          </a:p>
          <a:p>
            <a:pPr marL="0" indent="0">
              <a:buNone/>
            </a:pPr>
            <a:r>
              <a:rPr lang="en-GB" sz="1200" b="1" dirty="0"/>
              <a:t>The Netherlands </a:t>
            </a:r>
            <a:r>
              <a:rPr lang="en-GB" sz="1200" dirty="0"/>
              <a:t>- </a:t>
            </a:r>
            <a:r>
              <a:rPr lang="en-GB" sz="1200" dirty="0">
                <a:hlinkClick r:id="rId8" tooltip="Museum of Deaf Education (Museum voor Dovenonderwijs) CLOSED"/>
              </a:rPr>
              <a:t>Museum of Deaf Education (Museum </a:t>
            </a:r>
            <a:r>
              <a:rPr lang="en-GB" sz="1200" dirty="0" err="1">
                <a:hlinkClick r:id="rId8" tooltip="Museum of Deaf Education (Museum voor Dovenonderwijs) CLOSED"/>
              </a:rPr>
              <a:t>voor</a:t>
            </a:r>
            <a:r>
              <a:rPr lang="en-GB" sz="1200" dirty="0">
                <a:hlinkClick r:id="rId8" tooltip="Museum of Deaf Education (Museum voor Dovenonderwijs) CLOSED"/>
              </a:rPr>
              <a:t> </a:t>
            </a:r>
            <a:r>
              <a:rPr lang="en-GB" sz="1200" dirty="0" err="1">
                <a:hlinkClick r:id="rId8" tooltip="Museum of Deaf Education (Museum voor Dovenonderwijs) CLOSED"/>
              </a:rPr>
              <a:t>Dovenonderwijs</a:t>
            </a:r>
            <a:r>
              <a:rPr lang="en-GB" sz="1200" dirty="0">
                <a:hlinkClick r:id="rId8" tooltip="Museum of Deaf Education (Museum voor Dovenonderwijs) CLOSED"/>
              </a:rPr>
              <a:t>)</a:t>
            </a:r>
            <a:endParaRPr lang="en-GB" sz="1200" dirty="0"/>
          </a:p>
          <a:p>
            <a:pPr marL="0" indent="0">
              <a:buNone/>
            </a:pPr>
            <a:r>
              <a:rPr lang="en-GB" sz="1200" b="1" dirty="0"/>
              <a:t>Norway </a:t>
            </a:r>
            <a:r>
              <a:rPr lang="en-GB" sz="1200" dirty="0"/>
              <a:t>- </a:t>
            </a:r>
            <a:r>
              <a:rPr lang="en-GB" sz="1200" dirty="0">
                <a:hlinkClick r:id="rId9" tooltip="Norwegian Museum of Deaf History and Culture"/>
              </a:rPr>
              <a:t>Norwegian Museum of Deaf History and Culture</a:t>
            </a:r>
            <a:endParaRPr lang="en-GB" sz="1200" dirty="0"/>
          </a:p>
          <a:p>
            <a:pPr marL="0" indent="0">
              <a:buNone/>
            </a:pPr>
            <a:r>
              <a:rPr lang="en-GB" sz="1200" b="1" dirty="0"/>
              <a:t>UK</a:t>
            </a:r>
            <a:r>
              <a:rPr lang="en-GB" sz="1200" dirty="0"/>
              <a:t> - </a:t>
            </a:r>
            <a:r>
              <a:rPr lang="en-GB" sz="1200" dirty="0">
                <a:hlinkClick r:id="rId10" tooltip="Deaf Museum and Archive"/>
              </a:rPr>
              <a:t>Deaf Museum and Archive</a:t>
            </a:r>
            <a:endParaRPr lang="en-GB" sz="1200" dirty="0"/>
          </a:p>
          <a:p>
            <a:pPr marL="0" indent="0">
              <a:buNone/>
            </a:pPr>
            <a:r>
              <a:rPr lang="en-GB" sz="1200" b="1" dirty="0"/>
              <a:t>Slovenia</a:t>
            </a:r>
            <a:r>
              <a:rPr lang="en-GB" sz="1200" dirty="0"/>
              <a:t> - </a:t>
            </a:r>
            <a:r>
              <a:rPr lang="en-GB" sz="1200" dirty="0">
                <a:hlinkClick r:id="rId11" tooltip="Under Construction: The House of Sign Language"/>
              </a:rPr>
              <a:t>The House of Sign Language</a:t>
            </a:r>
            <a:endParaRPr lang="en-GB" sz="1200" dirty="0"/>
          </a:p>
          <a:p>
            <a:pPr marL="0" indent="0">
              <a:buNone/>
            </a:pPr>
            <a:endParaRPr lang="en-GB" sz="1200" dirty="0"/>
          </a:p>
          <a:p>
            <a:pPr marL="228600" indent="-228600">
              <a:buAutoNum type="arabicParenR"/>
            </a:pPr>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328583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2) Tours in the national sign language</a:t>
            </a:r>
          </a:p>
          <a:p>
            <a:pPr marL="0" indent="0">
              <a:buNone/>
            </a:pPr>
            <a:r>
              <a:rPr lang="en-US" sz="1200" dirty="0"/>
              <a:t>Hands On Travel, a deaf business doing tours for deaf people: </a:t>
            </a:r>
            <a:r>
              <a:rPr lang="en-US" sz="1200" dirty="0">
                <a:hlinkClick r:id="rId3"/>
              </a:rPr>
              <a:t>https://handson.travel/</a:t>
            </a:r>
            <a:endParaRPr lang="en-US" sz="1200" dirty="0"/>
          </a:p>
          <a:p>
            <a:pPr marL="0" indent="0">
              <a:buNone/>
            </a:pPr>
            <a:r>
              <a:rPr lang="en-US" sz="1200" dirty="0"/>
              <a:t>Swiss association (S5) that organizes adventure travels (</a:t>
            </a:r>
            <a:r>
              <a:rPr lang="en-US" sz="1200" dirty="0">
                <a:hlinkClick r:id="rId4"/>
              </a:rPr>
              <a:t>https://s-5.ch/catalogue-voyage/)</a:t>
            </a:r>
            <a:r>
              <a:rPr lang="en-US" sz="1200" dirty="0"/>
              <a:t>.</a:t>
            </a:r>
          </a:p>
          <a:p>
            <a:pPr marL="0" indent="0">
              <a:buNone/>
            </a:pPr>
            <a:r>
              <a:rPr lang="en-US" sz="1200" dirty="0"/>
              <a:t>There are also numerous local deaf associations which organize things like an annual trip for interested members as part of their activity program.</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1990503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Verdana" charset="0"/>
                <a:ea typeface="Verdana" charset="0"/>
                <a:cs typeface="Verdana" charset="0"/>
              </a:rPr>
              <a:t>3) Use of pre-recorded video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Examples of museums providing such features: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171450" indent="-171450">
              <a:lnSpc>
                <a:spcPct val="100000"/>
              </a:lnSpc>
              <a:spcBef>
                <a:spcPts val="0"/>
              </a:spcBef>
              <a:buFont typeface="Arial" panose="020B0604020202020204" pitchFamily="34" charset="0"/>
              <a:buChar char="•"/>
            </a:pPr>
            <a:r>
              <a:rPr lang="en-US" sz="1200" dirty="0">
                <a:hlinkClick r:id="rId3"/>
              </a:rPr>
              <a:t>Het Huis van </a:t>
            </a:r>
            <a:r>
              <a:rPr lang="en-US" sz="1200" dirty="0" err="1">
                <a:hlinkClick r:id="rId3"/>
              </a:rPr>
              <a:t>Alijn</a:t>
            </a:r>
            <a:r>
              <a:rPr lang="en-US" sz="1200" dirty="0"/>
              <a:t> in Ghent</a:t>
            </a:r>
          </a:p>
          <a:p>
            <a:pPr marL="171450" indent="-171450">
              <a:lnSpc>
                <a:spcPct val="100000"/>
              </a:lnSpc>
              <a:spcBef>
                <a:spcPts val="0"/>
              </a:spcBef>
              <a:buFont typeface="Arial" panose="020B0604020202020204" pitchFamily="34" charset="0"/>
              <a:buChar char="•"/>
            </a:pPr>
            <a:endParaRPr lang="en-US" sz="1200" dirty="0">
              <a:hlinkClick r:id="rId3"/>
            </a:endParaRPr>
          </a:p>
          <a:p>
            <a:pPr marL="171450" indent="-171450">
              <a:lnSpc>
                <a:spcPct val="100000"/>
              </a:lnSpc>
              <a:spcBef>
                <a:spcPts val="0"/>
              </a:spcBef>
              <a:buFont typeface="Arial" panose="020B0604020202020204" pitchFamily="34" charset="0"/>
              <a:buChar char="•"/>
            </a:pPr>
            <a:r>
              <a:rPr lang="en-US" sz="1200" dirty="0"/>
              <a:t>Holy Blood Procession in Bruges </a:t>
            </a:r>
          </a:p>
          <a:p>
            <a:pPr marL="171450" indent="-171450">
              <a:lnSpc>
                <a:spcPct val="100000"/>
              </a:lnSpc>
              <a:spcBef>
                <a:spcPts val="0"/>
              </a:spcBef>
              <a:buFont typeface="Arial" panose="020B0604020202020204" pitchFamily="34" charset="0"/>
              <a:buChar char="•"/>
            </a:pPr>
            <a:endParaRPr lang="en-US" sz="1200" dirty="0">
              <a:hlinkClick r:id="rId3"/>
            </a:endParaRPr>
          </a:p>
          <a:p>
            <a:pPr marL="171450" indent="-171450">
              <a:lnSpc>
                <a:spcPct val="100000"/>
              </a:lnSpc>
              <a:spcBef>
                <a:spcPts val="0"/>
              </a:spcBef>
              <a:buFont typeface="Arial" panose="020B0604020202020204" pitchFamily="34" charset="0"/>
              <a:buChar char="•"/>
            </a:pPr>
            <a:r>
              <a:rPr lang="en-US" sz="1200" dirty="0"/>
              <a:t>Vatican</a:t>
            </a:r>
            <a:endParaRPr lang="en-US" sz="1200" dirty="0">
              <a:hlinkClick r:id="rId3"/>
            </a:endParaRPr>
          </a:p>
          <a:p>
            <a:endParaRPr lang="en-US" sz="1200" dirty="0">
              <a:latin typeface="Verdana" charset="0"/>
              <a:ea typeface="Verdana" charset="0"/>
              <a:cs typeface="Verdana" charset="0"/>
            </a:endParaRP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282257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Verdana" panose="020B0604030504040204" pitchFamily="34" charset="0"/>
              </a:rPr>
              <a:t>Lina Nilsson</a:t>
            </a:r>
          </a:p>
          <a:p>
            <a:endParaRPr lang="en-GB" sz="1200" b="1" dirty="0">
              <a:effectLst/>
              <a:latin typeface="Verdana" panose="020B0604030504040204" pitchFamily="34" charset="0"/>
            </a:endParaRPr>
          </a:p>
          <a:p>
            <a:r>
              <a:rPr lang="en-GB" sz="1200" b="1" dirty="0">
                <a:effectLst/>
                <a:latin typeface="Verdana" panose="020B0604030504040204" pitchFamily="34" charset="0"/>
              </a:rPr>
              <a:t>Swedish Youth Association for hard of hearing persons </a:t>
            </a:r>
            <a:endParaRPr lang="en-GB" sz="1200" dirty="0">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4045203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299391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4045203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0070C0"/>
                </a:solidFill>
                <a:latin typeface="Verdana" panose="020B0604030504040204" pitchFamily="34" charset="0"/>
                <a:ea typeface="Verdana" panose="020B0604030504040204" pitchFamily="34" charset="0"/>
                <a:sym typeface="Trebuchet MS"/>
              </a:rPr>
              <a:t>Questions &amp; Answers</a:t>
            </a:r>
          </a:p>
          <a:p>
            <a:pPr marL="0" lvl="0" indent="0" algn="l" rtl="0">
              <a:spcBef>
                <a:spcPts val="0"/>
              </a:spcBef>
              <a:spcAft>
                <a:spcPts val="0"/>
              </a:spcAft>
              <a:buNone/>
            </a:pPr>
            <a:endParaRPr dirty="0"/>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458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0070C0"/>
                </a:solidFill>
                <a:latin typeface="Verdana" panose="020B0604030504040204" pitchFamily="34" charset="0"/>
                <a:ea typeface="Verdana" panose="020B0604030504040204" pitchFamily="34" charset="0"/>
                <a:sym typeface="Trebuchet MS"/>
              </a:rPr>
              <a:t>Closing remarks</a:t>
            </a:r>
          </a:p>
          <a:p>
            <a:r>
              <a:rPr lang="en-US" sz="1200" b="0" dirty="0" err="1">
                <a:effectLst/>
                <a:latin typeface="Verdana" panose="020B0604030504040204" pitchFamily="34" charset="0"/>
                <a:ea typeface="Verdana" panose="020B0604030504040204" pitchFamily="34" charset="0"/>
              </a:rPr>
              <a:t>Blaž</a:t>
            </a:r>
            <a:r>
              <a:rPr lang="en-US" sz="1200" b="0" dirty="0">
                <a:effectLst/>
                <a:latin typeface="Verdana" panose="020B0604030504040204" pitchFamily="34" charset="0"/>
                <a:ea typeface="Verdana" panose="020B0604030504040204" pitchFamily="34" charset="0"/>
              </a:rPr>
              <a:t> Barboric, project coordinator </a:t>
            </a:r>
            <a:endParaRPr lang="en-US" sz="1200" b="0" dirty="0">
              <a:latin typeface="Verdana" panose="020B0604030504040204" pitchFamily="34" charset="0"/>
              <a:ea typeface="Verdana" panose="020B0604030504040204" pitchFamily="34" charset="0"/>
            </a:endParaRPr>
          </a:p>
          <a:p>
            <a:r>
              <a:rPr lang="en-US" sz="1200" b="0" dirty="0">
                <a:effectLst/>
                <a:latin typeface="Verdana" panose="020B0604030504040204" pitchFamily="34" charset="0"/>
                <a:ea typeface="Verdana" panose="020B0604030504040204" pitchFamily="34" charset="0"/>
              </a:rPr>
              <a:t>An-Sofie Leenknecht, EDF human rights coordinator</a:t>
            </a:r>
            <a:endParaRPr lang="en-GB" sz="1200" b="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a:solidFill>
                <a:srgbClr val="0070C0"/>
              </a:solidFill>
              <a:latin typeface="Verdana" panose="020B0604030504040204" pitchFamily="34" charset="0"/>
              <a:ea typeface="Verdana" panose="020B0604030504040204" pitchFamily="34" charset="0"/>
              <a:sym typeface="Trebuchet MS"/>
            </a:endParaRPr>
          </a:p>
          <a:p>
            <a:pPr marL="0" lvl="0" indent="0" algn="l" rtl="0">
              <a:spcBef>
                <a:spcPts val="0"/>
              </a:spcBef>
              <a:spcAft>
                <a:spcPts val="0"/>
              </a:spcAft>
              <a:buNone/>
            </a:pPr>
            <a:endParaRPr dirty="0"/>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34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de-DE" sz="1200" dirty="0">
                <a:latin typeface="Trebuchet MS" panose="020B0603020202020204" pitchFamily="34" charset="0"/>
              </a:rPr>
              <a:t>European Disability Forum</a:t>
            </a:r>
          </a:p>
          <a:p>
            <a:r>
              <a:rPr lang="de-DE" sz="1200" dirty="0">
                <a:latin typeface="Trebuchet MS" panose="020B0603020202020204" pitchFamily="34" charset="0"/>
              </a:rPr>
              <a:t>7-9 Avenu des Arts</a:t>
            </a:r>
          </a:p>
          <a:p>
            <a:r>
              <a:rPr lang="de-DE" sz="1200" dirty="0">
                <a:latin typeface="Trebuchet MS" panose="020B0603020202020204" pitchFamily="34" charset="0"/>
              </a:rPr>
              <a:t>1210 Brussels, Belgium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latin typeface="Trebuchet MS"/>
                <a:ea typeface="Trebuchet MS"/>
                <a:cs typeface="Trebuchet MS"/>
                <a:sym typeface="Trebuchet MS"/>
                <a:hlinkClick r:id="rId3"/>
              </a:rPr>
              <a:t>www.edf-feph.org</a:t>
            </a:r>
            <a:r>
              <a:rPr lang="de-DE" sz="1200" dirty="0">
                <a:solidFill>
                  <a:schemeClr val="dk1"/>
                </a:solidFill>
                <a:latin typeface="Trebuchet MS"/>
                <a:ea typeface="Trebuchet MS"/>
                <a:cs typeface="Trebuchet MS"/>
                <a:sym typeface="Trebuchet MS"/>
              </a:rPr>
              <a:t> </a:t>
            </a:r>
            <a:endParaRPr lang="de-DE" sz="12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latin typeface="Trebuchet MS"/>
                <a:ea typeface="Trebuchet MS"/>
                <a:cs typeface="Trebuchet MS"/>
                <a:sym typeface="Trebuchet MS"/>
              </a:rPr>
              <a:t>Ansofie.Leenknecht@edf-feph.org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dk1"/>
                </a:solidFill>
                <a:latin typeface="Trebuchet MS"/>
                <a:ea typeface="Trebuchet MS"/>
                <a:cs typeface="Trebuchet MS"/>
                <a:sym typeface="Trebuchet MS"/>
              </a:rPr>
              <a:t>Facebook.com/CESpaces4All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Trebuchet MS"/>
                <a:ea typeface="Trebuchet MS"/>
                <a:cs typeface="Trebuchet MS"/>
                <a:sym typeface="Trebuchet MS"/>
              </a:rPr>
              <a:t>Linkedin.com/company/ce-spaces4all/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Trebuchet MS"/>
                <a:ea typeface="Trebuchet MS"/>
                <a:cs typeface="Trebuchet MS"/>
                <a:sym typeface="Trebuchet MS"/>
              </a:rPr>
              <a:t>Youtube.com/@CE-Spaces4All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Trebuchet MS"/>
                <a:ea typeface="Trebuchet MS"/>
                <a:cs typeface="Trebuchet MS"/>
                <a:sym typeface="Trebuchet MS"/>
              </a:rPr>
              <a:t>Instagram.com/ce_spaces4all</a:t>
            </a:r>
            <a:endParaRPr lang="de-DE" sz="1200" dirty="0">
              <a:solidFill>
                <a:schemeClr val="dk1"/>
              </a:solidFill>
              <a:latin typeface="Trebuchet MS"/>
              <a:ea typeface="Trebuchet MS"/>
              <a:cs typeface="Trebuchet MS"/>
              <a:sym typeface="Trebuchet MS"/>
            </a:endParaRPr>
          </a:p>
          <a:p>
            <a:endParaRPr lang="en-GB" sz="1200" dirty="0">
              <a:latin typeface="Trebuchet MS" panose="020B0603020202020204" pitchFamily="34" charset="0"/>
            </a:endParaRPr>
          </a:p>
          <a:p>
            <a:pPr marL="0" lvl="0" indent="0" algn="l" rtl="0">
              <a:spcBef>
                <a:spcPts val="0"/>
              </a:spcBef>
              <a:spcAft>
                <a:spcPts val="0"/>
              </a:spcAft>
              <a:buNone/>
            </a:pPr>
            <a:endParaRPr dirty="0"/>
          </a:p>
        </p:txBody>
      </p:sp>
      <p:sp>
        <p:nvSpPr>
          <p:cNvPr id="264" name="Google Shape;2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r>
              <a:rPr lang="en-GB" b="1" dirty="0"/>
              <a:t>Practical information (1/2)</a:t>
            </a:r>
            <a:endParaRPr lang="en-GB" sz="1200" b="1" kern="0" dirty="0">
              <a:solidFill>
                <a:prstClr val="black"/>
              </a:solidFill>
              <a:cs typeface="Arial" panose="020B0604020202020204" pitchFamily="34" charset="0"/>
            </a:endParaRPr>
          </a:p>
          <a:p>
            <a:pPr marL="0" lvl="0" indent="0" defTabSz="457200" eaLnBrk="0" fontAlgn="base" hangingPunct="0">
              <a:lnSpc>
                <a:spcPct val="150000"/>
              </a:lnSpc>
              <a:spcBef>
                <a:spcPts val="662"/>
              </a:spcBef>
              <a:spcAft>
                <a:spcPts val="662"/>
              </a:spcAft>
              <a:buNone/>
              <a:defRPr/>
            </a:pPr>
            <a:r>
              <a:rPr lang="en-GB" sz="1200" b="1" kern="0" dirty="0">
                <a:solidFill>
                  <a:prstClr val="black"/>
                </a:solidFill>
                <a:cs typeface="Arial" panose="020B0604020202020204" pitchFamily="34" charset="0"/>
              </a:rPr>
              <a:t>Accessibility</a:t>
            </a:r>
            <a:r>
              <a:rPr lang="en-GB" sz="1200" kern="0" dirty="0">
                <a:solidFill>
                  <a:prstClr val="black"/>
                </a:solidFill>
                <a:cs typeface="Arial" panose="020B0604020202020204" pitchFamily="34" charset="0"/>
              </a:rPr>
              <a:t>:</a:t>
            </a:r>
          </a:p>
          <a:p>
            <a:pPr defTabSz="457200" eaLnBrk="0" fontAlgn="base" hangingPunct="0">
              <a:lnSpc>
                <a:spcPct val="150000"/>
              </a:lnSpc>
              <a:spcBef>
                <a:spcPts val="662"/>
              </a:spcBef>
              <a:spcAft>
                <a:spcPts val="662"/>
              </a:spcAft>
              <a:buClr>
                <a:schemeClr val="tx1"/>
              </a:buClr>
              <a:defRPr/>
            </a:pPr>
            <a:r>
              <a:rPr lang="en-GB" sz="1200" kern="0" dirty="0">
                <a:solidFill>
                  <a:prstClr val="black"/>
                </a:solidFill>
                <a:cs typeface="Arial" panose="020B0604020202020204" pitchFamily="34" charset="0"/>
              </a:rPr>
              <a:t>Real time captioning in English (activate in zoom or use external link from chat box)</a:t>
            </a:r>
          </a:p>
          <a:p>
            <a:pPr defTabSz="457200" eaLnBrk="0" fontAlgn="base" hangingPunct="0">
              <a:lnSpc>
                <a:spcPct val="150000"/>
              </a:lnSpc>
              <a:spcBef>
                <a:spcPts val="662"/>
              </a:spcBef>
              <a:spcAft>
                <a:spcPts val="662"/>
              </a:spcAft>
              <a:buClr>
                <a:schemeClr val="tx1"/>
              </a:buClr>
              <a:defRPr/>
            </a:pPr>
            <a:r>
              <a:rPr lang="en-GB" kern="0" dirty="0">
                <a:solidFill>
                  <a:prstClr val="black"/>
                </a:solidFill>
                <a:cs typeface="Arial" panose="020B0604020202020204" pitchFamily="34" charset="0"/>
              </a:rPr>
              <a:t>International sign </a:t>
            </a:r>
            <a:r>
              <a:rPr lang="en-GB" sz="1200" kern="0" dirty="0">
                <a:solidFill>
                  <a:prstClr val="black"/>
                </a:solidFill>
                <a:cs typeface="Arial" panose="020B0604020202020204" pitchFamily="34" charset="0"/>
              </a:rPr>
              <a:t>Interpretation</a:t>
            </a:r>
          </a:p>
          <a:p>
            <a:pPr marL="0" lvl="0" indent="0" defTabSz="457200" eaLnBrk="0" fontAlgn="base" hangingPunct="0">
              <a:lnSpc>
                <a:spcPct val="150000"/>
              </a:lnSpc>
              <a:spcBef>
                <a:spcPts val="662"/>
              </a:spcBef>
              <a:spcAft>
                <a:spcPts val="662"/>
              </a:spcAft>
              <a:buNone/>
              <a:defRPr/>
            </a:pPr>
            <a:r>
              <a:rPr lang="en-GB" sz="1200" b="1" kern="0" dirty="0">
                <a:solidFill>
                  <a:prstClr val="black"/>
                </a:solidFill>
                <a:cs typeface="Arial" panose="020B0604020202020204" pitchFamily="34" charset="0"/>
              </a:rPr>
              <a:t>Questions and comments:</a:t>
            </a:r>
          </a:p>
          <a:p>
            <a:pPr defTabSz="457200" eaLnBrk="0" fontAlgn="base" hangingPunct="0">
              <a:lnSpc>
                <a:spcPct val="150000"/>
              </a:lnSpc>
              <a:spcBef>
                <a:spcPts val="662"/>
              </a:spcBef>
              <a:spcAft>
                <a:spcPts val="662"/>
              </a:spcAft>
              <a:buClr>
                <a:schemeClr val="tx1"/>
              </a:buClr>
              <a:defRPr/>
            </a:pPr>
            <a:r>
              <a:rPr lang="en-GB" sz="1200" dirty="0">
                <a:effectLst/>
                <a:cs typeface="Arial" panose="020B0604020202020204" pitchFamily="34" charset="0"/>
              </a:rPr>
              <a:t>Use ‘raise hand’ function ALT+Y (if not possible either chat box or through microphone)</a:t>
            </a:r>
          </a:p>
          <a:p>
            <a:pPr defTabSz="457200" eaLnBrk="0" fontAlgn="base" hangingPunct="0">
              <a:lnSpc>
                <a:spcPct val="150000"/>
              </a:lnSpc>
              <a:spcBef>
                <a:spcPts val="662"/>
              </a:spcBef>
              <a:spcAft>
                <a:spcPts val="662"/>
              </a:spcAft>
              <a:buClr>
                <a:schemeClr val="tx1"/>
              </a:buClr>
              <a:defRPr/>
            </a:pPr>
            <a:r>
              <a:rPr lang="en-GB" sz="1200" dirty="0">
                <a:effectLst/>
                <a:cs typeface="Arial" panose="020B0604020202020204" pitchFamily="34" charset="0"/>
              </a:rPr>
              <a:t>Send questions via the chat box</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367452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r>
              <a:rPr lang="en-GB" b="1" dirty="0"/>
              <a:t>Practical information (2/2)</a:t>
            </a:r>
            <a:endParaRPr lang="en-GB" sz="1200" b="1" kern="0" dirty="0">
              <a:solidFill>
                <a:prstClr val="black"/>
              </a:solidFill>
              <a:cs typeface="Arial" panose="020B0604020202020204" pitchFamily="34" charset="0"/>
            </a:endParaRPr>
          </a:p>
          <a:p>
            <a:pPr marL="0" marR="0" lvl="0" indent="0" algn="l" defTabSz="457200" rtl="0" eaLnBrk="0" fontAlgn="base" latinLnBrk="0" hangingPunct="0">
              <a:lnSpc>
                <a:spcPct val="150000"/>
              </a:lnSpc>
              <a:spcBef>
                <a:spcPts val="662"/>
              </a:spcBef>
              <a:spcAft>
                <a:spcPts val="662"/>
              </a:spcAft>
              <a:buClrTx/>
              <a:buSzTx/>
              <a:buFontTx/>
              <a:buNone/>
              <a:tabLst/>
              <a:defRPr/>
            </a:pPr>
            <a:r>
              <a:rPr lang="en-GB" sz="1200" kern="0" dirty="0">
                <a:solidFill>
                  <a:prstClr val="black"/>
                </a:solidFill>
                <a:cs typeface="Arial" panose="020B0604020202020204" pitchFamily="34" charset="0"/>
              </a:rPr>
              <a:t>Training will be recorded only for internal use</a:t>
            </a:r>
          </a:p>
          <a:p>
            <a:pPr defTabSz="457200" eaLnBrk="0" fontAlgn="base" hangingPunct="0">
              <a:lnSpc>
                <a:spcPct val="150000"/>
              </a:lnSpc>
              <a:spcBef>
                <a:spcPts val="662"/>
              </a:spcBef>
              <a:spcAft>
                <a:spcPts val="662"/>
              </a:spcAft>
              <a:defRPr/>
            </a:pPr>
            <a:r>
              <a:rPr lang="en-GB" sz="1200" kern="0" dirty="0">
                <a:solidFill>
                  <a:prstClr val="black"/>
                </a:solidFill>
                <a:cs typeface="Arial" panose="020B0604020202020204" pitchFamily="34" charset="0"/>
              </a:rPr>
              <a:t>Please remain muted with camera off while you are not speaking </a:t>
            </a:r>
          </a:p>
          <a:p>
            <a:pPr defTabSz="457200" eaLnBrk="0" fontAlgn="base" hangingPunct="0">
              <a:lnSpc>
                <a:spcPct val="150000"/>
              </a:lnSpc>
              <a:spcBef>
                <a:spcPts val="662"/>
              </a:spcBef>
              <a:spcAft>
                <a:spcPts val="662"/>
              </a:spcAft>
              <a:defRPr/>
            </a:pPr>
            <a:r>
              <a:rPr lang="en-GB" sz="1200" kern="0" dirty="0">
                <a:solidFill>
                  <a:prstClr val="black"/>
                </a:solidFill>
                <a:cs typeface="Arial" panose="020B0604020202020204" pitchFamily="34" charset="0"/>
              </a:rPr>
              <a:t>You will be given the floor </a:t>
            </a:r>
          </a:p>
          <a:p>
            <a:pPr defTabSz="457200" eaLnBrk="0" fontAlgn="base" hangingPunct="0">
              <a:lnSpc>
                <a:spcPct val="150000"/>
              </a:lnSpc>
              <a:spcBef>
                <a:spcPts val="662"/>
              </a:spcBef>
              <a:spcAft>
                <a:spcPts val="662"/>
              </a:spcAft>
              <a:defRPr/>
            </a:pPr>
            <a:r>
              <a:rPr lang="en-GB" sz="1200" kern="0" dirty="0">
                <a:solidFill>
                  <a:prstClr val="black"/>
                </a:solidFill>
                <a:cs typeface="Arial" panose="020B0604020202020204" pitchFamily="34" charset="0"/>
              </a:rPr>
              <a:t>When you speak, please have your video on if you wish</a:t>
            </a:r>
          </a:p>
          <a:p>
            <a:pPr defTabSz="457200" eaLnBrk="0" fontAlgn="base" hangingPunct="0">
              <a:lnSpc>
                <a:spcPct val="150000"/>
              </a:lnSpc>
              <a:spcBef>
                <a:spcPts val="662"/>
              </a:spcBef>
              <a:spcAft>
                <a:spcPts val="662"/>
              </a:spcAft>
              <a:defRPr/>
            </a:pPr>
            <a:r>
              <a:rPr lang="en-GB" sz="1200" kern="0" dirty="0">
                <a:solidFill>
                  <a:prstClr val="black"/>
                </a:solidFill>
                <a:cs typeface="Arial" panose="020B0604020202020204" pitchFamily="34" charset="0"/>
              </a:rPr>
              <a:t>Introduce yourself when speaking</a:t>
            </a:r>
          </a:p>
          <a:p>
            <a:pPr defTabSz="457200" eaLnBrk="0" fontAlgn="base" hangingPunct="0">
              <a:lnSpc>
                <a:spcPct val="150000"/>
              </a:lnSpc>
              <a:spcBef>
                <a:spcPts val="662"/>
              </a:spcBef>
              <a:spcAft>
                <a:spcPts val="662"/>
              </a:spcAft>
              <a:defRPr/>
            </a:pPr>
            <a:r>
              <a:rPr lang="en-GB" sz="1200" kern="0" dirty="0">
                <a:solidFill>
                  <a:prstClr val="black"/>
                </a:solidFill>
                <a:cs typeface="Arial" panose="020B0604020202020204" pitchFamily="34" charset="0"/>
              </a:rPr>
              <a:t>Please speak slowly </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196141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t-IT" sz="7200" b="1" dirty="0"/>
              <a:t>Accessible tourism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7200" dirty="0">
                <a:latin typeface="Arial" panose="020B0604020202020204" pitchFamily="34" charset="0"/>
                <a:cs typeface="Arial" panose="020B0604020202020204" pitchFamily="34" charset="0"/>
              </a:rPr>
              <a:t>Accessible tourism is all about making tourist tools and services easily available for as many people as possible.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it-IT" sz="7200" dirty="0"/>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It benefits everyone.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It's about ability, not disability.</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153790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a:t>
            </a:r>
          </a:p>
          <a:p>
            <a:pPr>
              <a:lnSpc>
                <a:spcPct val="150000"/>
              </a:lnSpc>
            </a:pPr>
            <a:r>
              <a:rPr lang="fr-BE" sz="2400" dirty="0"/>
              <a:t>Persons with disabilities include persons who are blind, </a:t>
            </a:r>
            <a:r>
              <a:rPr lang="fr-BE" sz="2400" dirty="0" err="1"/>
              <a:t>Deafblind</a:t>
            </a:r>
            <a:r>
              <a:rPr lang="fr-BE" sz="2400" dirty="0"/>
              <a:t>, </a:t>
            </a:r>
            <a:r>
              <a:rPr lang="fr-BE" sz="2400" dirty="0" err="1"/>
              <a:t>Deaf</a:t>
            </a:r>
            <a:r>
              <a:rPr lang="fr-BE" sz="2400" dirty="0"/>
              <a:t>, hard of </a:t>
            </a:r>
            <a:r>
              <a:rPr lang="fr-BE" sz="2400" dirty="0" err="1"/>
              <a:t>hearing</a:t>
            </a:r>
            <a:r>
              <a:rPr lang="fr-BE" sz="2400" dirty="0"/>
              <a:t>, and people who have </a:t>
            </a:r>
            <a:r>
              <a:rPr lang="fr-BE" sz="2400" dirty="0" err="1"/>
              <a:t>physical</a:t>
            </a:r>
            <a:r>
              <a:rPr lang="fr-BE" sz="2400" dirty="0"/>
              <a:t>, intellectual or psychosocial disabilities. </a:t>
            </a:r>
          </a:p>
          <a:p>
            <a:pPr>
              <a:lnSpc>
                <a:spcPct val="150000"/>
              </a:lnSpc>
            </a:pPr>
            <a:r>
              <a:rPr lang="fr-BE" sz="2400" dirty="0"/>
              <a:t>Example of support needs include accessible </a:t>
            </a:r>
            <a:r>
              <a:rPr lang="fr-BE" sz="2400" dirty="0" err="1"/>
              <a:t>rooms</a:t>
            </a:r>
            <a:r>
              <a:rPr lang="fr-BE" sz="2400" dirty="0"/>
              <a:t>, </a:t>
            </a:r>
            <a:r>
              <a:rPr lang="fr-BE" sz="2400" dirty="0" err="1"/>
              <a:t>sign</a:t>
            </a:r>
            <a:r>
              <a:rPr lang="fr-BE" sz="2400" dirty="0"/>
              <a:t> </a:t>
            </a:r>
            <a:r>
              <a:rPr lang="fr-BE" sz="2400" dirty="0" err="1"/>
              <a:t>language</a:t>
            </a:r>
            <a:r>
              <a:rPr lang="fr-BE" sz="2400" dirty="0"/>
              <a:t> </a:t>
            </a:r>
            <a:r>
              <a:rPr lang="fr-BE" sz="2400" dirty="0" err="1"/>
              <a:t>interpretation</a:t>
            </a:r>
            <a:r>
              <a:rPr lang="fr-BE" sz="2400" dirty="0"/>
              <a:t> and </a:t>
            </a:r>
            <a:r>
              <a:rPr lang="fr-BE" sz="2400" dirty="0" err="1"/>
              <a:t>captioning</a:t>
            </a:r>
            <a:r>
              <a:rPr lang="fr-BE" sz="2400" dirty="0"/>
              <a:t>, </a:t>
            </a:r>
            <a:r>
              <a:rPr lang="fr-BE" sz="2400" dirty="0" err="1"/>
              <a:t>easy</a:t>
            </a:r>
            <a:r>
              <a:rPr lang="fr-BE" sz="2400" dirty="0"/>
              <a:t> to </a:t>
            </a:r>
            <a:r>
              <a:rPr lang="fr-BE" sz="2400" dirty="0" err="1"/>
              <a:t>read</a:t>
            </a:r>
            <a:r>
              <a:rPr lang="fr-BE" sz="2400" dirty="0"/>
              <a:t> information and </a:t>
            </a:r>
            <a:r>
              <a:rPr lang="fr-BE" sz="2400" dirty="0" err="1"/>
              <a:t>explanation</a:t>
            </a:r>
            <a:r>
              <a:rPr lang="fr-BE" sz="2400" dirty="0"/>
              <a:t> about the </a:t>
            </a:r>
            <a:r>
              <a:rPr lang="fr-BE" sz="2400" dirty="0" err="1"/>
              <a:t>tourist</a:t>
            </a:r>
            <a:r>
              <a:rPr lang="fr-BE" sz="2400" dirty="0"/>
              <a:t> place or </a:t>
            </a:r>
            <a:r>
              <a:rPr lang="fr-BE" sz="2400" dirty="0" err="1"/>
              <a:t>activity</a:t>
            </a:r>
            <a:r>
              <a:rPr lang="fr-BE" sz="2400" dirty="0"/>
              <a:t> beforehand </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185201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Verdana" panose="020B0604030504040204" pitchFamily="34" charset="0"/>
              </a:rPr>
              <a:t>Kamil Goungor</a:t>
            </a:r>
          </a:p>
          <a:p>
            <a:endParaRPr lang="en-GB" sz="1200" b="1" dirty="0">
              <a:effectLst/>
              <a:latin typeface="Verdana" panose="020B0604030504040204" pitchFamily="34" charset="0"/>
            </a:endParaRPr>
          </a:p>
          <a:p>
            <a:r>
              <a:rPr lang="en-GB" sz="1200" b="1" dirty="0">
                <a:effectLst/>
                <a:latin typeface="Verdana" panose="020B0604030504040204" pitchFamily="34" charset="0"/>
              </a:rPr>
              <a:t>European Network on Independent Living</a:t>
            </a:r>
            <a:r>
              <a:rPr lang="en-GB" sz="1200" dirty="0">
                <a:effectLst/>
                <a:latin typeface="Verdana" panose="020B0604030504040204" pitchFamily="34" charset="0"/>
              </a:rPr>
              <a:t> </a:t>
            </a:r>
            <a:endParaRPr lang="en-GB" sz="1200" dirty="0">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221863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Accessible destinations and experiences </a:t>
            </a:r>
          </a:p>
          <a:p>
            <a:endParaRPr lang="en-GB" b="0" i="0" u="none" strike="noStrike" dirty="0">
              <a:solidFill>
                <a:srgbClr val="1C1C1C"/>
              </a:solidFill>
              <a:effectLst/>
              <a:latin typeface="Euclid Flex"/>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239278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Accessible destinations and experiences </a:t>
            </a:r>
            <a:endParaRPr lang="en-GB" b="0" i="0" u="none" strike="noStrike" dirty="0">
              <a:solidFill>
                <a:srgbClr val="1C1C1C"/>
              </a:solidFill>
              <a:effectLst/>
              <a:latin typeface="Euclid Flex"/>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337825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with photo 1">
    <p:spTree>
      <p:nvGrpSpPr>
        <p:cNvPr id="1" name=""/>
        <p:cNvGrpSpPr/>
        <p:nvPr/>
      </p:nvGrpSpPr>
      <p:grpSpPr>
        <a:xfrm>
          <a:off x="0" y="0"/>
          <a:ext cx="0" cy="0"/>
          <a:chOff x="0" y="0"/>
          <a:chExt cx="0" cy="0"/>
        </a:xfrm>
      </p:grpSpPr>
      <p:pic>
        <p:nvPicPr>
          <p:cNvPr id="3" name="Imagen 2" descr="Background in blue and white with EDF logo at the top left side of the slide and a frame at the right">
            <a:extLst>
              <a:ext uri="{FF2B5EF4-FFF2-40B4-BE49-F238E27FC236}">
                <a16:creationId xmlns:a16="http://schemas.microsoft.com/office/drawing/2014/main" id="{10C0C657-9333-9012-7BAA-60C9563FA2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827A5D5A-7DD6-EAC3-CEF1-201768A97CFA}"/>
              </a:ext>
            </a:extLst>
          </p:cNvPr>
          <p:cNvSpPr>
            <a:spLocks noGrp="1"/>
          </p:cNvSpPr>
          <p:nvPr>
            <p:ph type="title" hasCustomPrompt="1"/>
          </p:nvPr>
        </p:nvSpPr>
        <p:spPr>
          <a:xfrm>
            <a:off x="2013977" y="531300"/>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dirty="0" err="1"/>
              <a:t>Title</a:t>
            </a:r>
            <a:r>
              <a:rPr lang="es-ES" dirty="0"/>
              <a:t> </a:t>
            </a:r>
            <a:r>
              <a:rPr lang="es-ES" dirty="0" err="1"/>
              <a:t>of</a:t>
            </a:r>
            <a:r>
              <a:rPr lang="es-ES" dirty="0"/>
              <a:t> </a:t>
            </a:r>
            <a:r>
              <a:rPr lang="es-ES" dirty="0" err="1"/>
              <a:t>the</a:t>
            </a:r>
            <a:r>
              <a:rPr lang="es-ES" dirty="0"/>
              <a:t> </a:t>
            </a:r>
            <a:r>
              <a:rPr lang="es-ES" dirty="0" err="1"/>
              <a:t>slide</a:t>
            </a:r>
            <a:endParaRPr lang="en-GB" dirty="0"/>
          </a:p>
        </p:txBody>
      </p:sp>
      <p:sp>
        <p:nvSpPr>
          <p:cNvPr id="22" name="Marcador de texto 21">
            <a:extLst>
              <a:ext uri="{FF2B5EF4-FFF2-40B4-BE49-F238E27FC236}">
                <a16:creationId xmlns:a16="http://schemas.microsoft.com/office/drawing/2014/main" id="{9B651F81-BE6F-FE80-8084-3AD64D7B3A35}"/>
              </a:ext>
            </a:extLst>
          </p:cNvPr>
          <p:cNvSpPr>
            <a:spLocks noGrp="1"/>
          </p:cNvSpPr>
          <p:nvPr>
            <p:ph type="body" sz="quarter" idx="10" hasCustomPrompt="1"/>
          </p:nvPr>
        </p:nvSpPr>
        <p:spPr>
          <a:xfrm>
            <a:off x="565150" y="1841500"/>
            <a:ext cx="6421438" cy="4033895"/>
          </a:xfrm>
        </p:spPr>
        <p:txBody>
          <a:bodyPr>
            <a:noAutofit/>
          </a:bodyPr>
          <a:lstStyle>
            <a:lvl1pPr marL="0" indent="0">
              <a:buNone/>
              <a:defRPr sz="2800">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Body</a:t>
            </a:r>
            <a:r>
              <a:rPr lang="es-ES" dirty="0"/>
              <a:t> </a:t>
            </a:r>
            <a:r>
              <a:rPr lang="es-ES" dirty="0" err="1"/>
              <a:t>text</a:t>
            </a:r>
            <a:r>
              <a:rPr lang="es-ES" dirty="0"/>
              <a:t> </a:t>
            </a:r>
          </a:p>
          <a:p>
            <a:pPr lvl="0"/>
            <a:endParaRPr lang="en-GB" dirty="0"/>
          </a:p>
        </p:txBody>
      </p:sp>
      <p:sp>
        <p:nvSpPr>
          <p:cNvPr id="24" name="Marcador de contenido 23">
            <a:extLst>
              <a:ext uri="{FF2B5EF4-FFF2-40B4-BE49-F238E27FC236}">
                <a16:creationId xmlns:a16="http://schemas.microsoft.com/office/drawing/2014/main" id="{BC7FEF3D-7891-F940-2365-F39BF7DC06BC}"/>
              </a:ext>
            </a:extLst>
          </p:cNvPr>
          <p:cNvSpPr>
            <a:spLocks noGrp="1"/>
          </p:cNvSpPr>
          <p:nvPr>
            <p:ph sz="quarter" idx="11" hasCustomPrompt="1"/>
          </p:nvPr>
        </p:nvSpPr>
        <p:spPr>
          <a:xfrm>
            <a:off x="565150" y="6185438"/>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dirty="0"/>
              <a:t>#Hashtag (if any)</a:t>
            </a:r>
          </a:p>
        </p:txBody>
      </p:sp>
      <p:sp>
        <p:nvSpPr>
          <p:cNvPr id="26" name="Marcador de posición de imagen 25">
            <a:extLst>
              <a:ext uri="{FF2B5EF4-FFF2-40B4-BE49-F238E27FC236}">
                <a16:creationId xmlns:a16="http://schemas.microsoft.com/office/drawing/2014/main" id="{7237B3CB-6BC1-F6B5-6960-5CCE208E78A7}"/>
              </a:ext>
            </a:extLst>
          </p:cNvPr>
          <p:cNvSpPr>
            <a:spLocks noGrp="1"/>
          </p:cNvSpPr>
          <p:nvPr>
            <p:ph type="pic" sz="quarter" idx="12" hasCustomPrompt="1"/>
          </p:nvPr>
        </p:nvSpPr>
        <p:spPr>
          <a:xfrm>
            <a:off x="7443787" y="1253020"/>
            <a:ext cx="4400551" cy="4376257"/>
          </a:xfrm>
        </p:spPr>
        <p:txBody>
          <a:bodyPr/>
          <a:lstStyle>
            <a:lvl1pPr marL="0" indent="0">
              <a:buNone/>
              <a:defRPr/>
            </a:lvl1pPr>
          </a:lstStyle>
          <a:p>
            <a:r>
              <a:rPr lang="en-GB" dirty="0"/>
              <a:t>Image</a:t>
            </a:r>
          </a:p>
        </p:txBody>
      </p:sp>
      <p:sp>
        <p:nvSpPr>
          <p:cNvPr id="4" name="Marcador de contenido 23">
            <a:extLst>
              <a:ext uri="{FF2B5EF4-FFF2-40B4-BE49-F238E27FC236}">
                <a16:creationId xmlns:a16="http://schemas.microsoft.com/office/drawing/2014/main" id="{35869053-DB1C-F946-9088-5A7DDC3C6DBA}"/>
              </a:ext>
            </a:extLst>
          </p:cNvPr>
          <p:cNvSpPr>
            <a:spLocks noGrp="1"/>
          </p:cNvSpPr>
          <p:nvPr>
            <p:ph sz="quarter" idx="13" hasCustomPrompt="1"/>
          </p:nvPr>
        </p:nvSpPr>
        <p:spPr>
          <a:xfrm>
            <a:off x="9277537" y="5813403"/>
            <a:ext cx="2566802" cy="362519"/>
          </a:xfrm>
        </p:spPr>
        <p:txBody>
          <a:bodyPr>
            <a:noAutofit/>
          </a:bodyPr>
          <a:lstStyle>
            <a:lvl1pPr marL="0" indent="0" algn="ctr">
              <a:buNone/>
              <a:defRPr sz="1600" b="1">
                <a:solidFill>
                  <a:schemeClr val="bg1"/>
                </a:solidFill>
              </a:defRPr>
            </a:lvl1pPr>
            <a:lvl2pPr marL="457200" indent="0">
              <a:buFont typeface="Arial" panose="020B0604020202020204" pitchFamily="34" charset="0"/>
              <a:buNone/>
              <a:defRPr sz="2000"/>
            </a:lvl2pPr>
          </a:lstStyle>
          <a:p>
            <a:pPr lvl="0"/>
            <a:r>
              <a:rPr lang="en-GB" dirty="0"/>
              <a:t>Photo credit</a:t>
            </a:r>
          </a:p>
        </p:txBody>
      </p:sp>
    </p:spTree>
    <p:extLst>
      <p:ext uri="{BB962C8B-B14F-4D97-AF65-F5344CB8AC3E}">
        <p14:creationId xmlns:p14="http://schemas.microsoft.com/office/powerpoint/2010/main" val="311274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Empty slide">
  <p:cSld name="Empty slide">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4000394899"/>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er grey background/empty">
  <p:cSld name="Darker grey background/empty">
    <p:bg>
      <p:bgPr>
        <a:solidFill>
          <a:srgbClr val="C8D3D8"/>
        </a:solidFill>
        <a:effectLst/>
      </p:bgPr>
    </p:bg>
    <p:spTree>
      <p:nvGrpSpPr>
        <p:cNvPr id="1" name="Shape 96"/>
        <p:cNvGrpSpPr/>
        <p:nvPr/>
      </p:nvGrpSpPr>
      <p:grpSpPr>
        <a:xfrm>
          <a:off x="0" y="0"/>
          <a:ext cx="0" cy="0"/>
          <a:chOff x="0" y="0"/>
          <a:chExt cx="0" cy="0"/>
        </a:xfrm>
      </p:grpSpPr>
      <p:sp>
        <p:nvSpPr>
          <p:cNvPr id="97" name="Google Shape;97;p28"/>
          <p:cNvSpPr/>
          <p:nvPr/>
        </p:nvSpPr>
        <p:spPr>
          <a:xfrm>
            <a:off x="10776858" y="5050972"/>
            <a:ext cx="2177143" cy="1992085"/>
          </a:xfrm>
          <a:prstGeom prst="rect">
            <a:avLst/>
          </a:prstGeom>
          <a:no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
        <p:nvSpPr>
          <p:cNvPr id="98" name="Google Shape;98;p28"/>
          <p:cNvSpPr/>
          <p:nvPr/>
        </p:nvSpPr>
        <p:spPr>
          <a:xfrm>
            <a:off x="11143488" y="6242304"/>
            <a:ext cx="609600" cy="292608"/>
          </a:xfrm>
          <a:prstGeom prst="rect">
            <a:avLst/>
          </a:prstGeom>
          <a:no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335052747"/>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light">
  <p:cSld name="Title Slide - light">
    <p:spTree>
      <p:nvGrpSpPr>
        <p:cNvPr id="1" name="Shape 14"/>
        <p:cNvGrpSpPr/>
        <p:nvPr/>
      </p:nvGrpSpPr>
      <p:grpSpPr>
        <a:xfrm>
          <a:off x="0" y="0"/>
          <a:ext cx="0" cy="0"/>
          <a:chOff x="0" y="0"/>
          <a:chExt cx="0" cy="0"/>
        </a:xfrm>
      </p:grpSpPr>
      <p:sp>
        <p:nvSpPr>
          <p:cNvPr id="15" name="Google Shape;15;p16"/>
          <p:cNvSpPr/>
          <p:nvPr/>
        </p:nvSpPr>
        <p:spPr>
          <a:xfrm>
            <a:off x="0" y="5522067"/>
            <a:ext cx="12192000" cy="1329987"/>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
        <p:nvSpPr>
          <p:cNvPr id="16" name="Google Shape;16;p16"/>
          <p:cNvSpPr txBox="1">
            <a:spLocks noGrp="1"/>
          </p:cNvSpPr>
          <p:nvPr>
            <p:ph type="body" idx="1"/>
          </p:nvPr>
        </p:nvSpPr>
        <p:spPr>
          <a:xfrm>
            <a:off x="604630" y="5759720"/>
            <a:ext cx="3998383" cy="781593"/>
          </a:xfrm>
          <a:prstGeom prst="rect">
            <a:avLst/>
          </a:prstGeom>
          <a:noFill/>
          <a:ln>
            <a:noFill/>
          </a:ln>
        </p:spPr>
        <p:txBody>
          <a:bodyPr spcFirstLastPara="1" wrap="square" lIns="217575" tIns="108775" rIns="217575" bIns="108775" anchor="t" anchorCtr="0">
            <a:noAutofit/>
          </a:bodyPr>
          <a:lstStyle>
            <a:lvl1pPr marL="609585" marR="0" lvl="0" indent="-304792" algn="l">
              <a:lnSpc>
                <a:spcPct val="138461"/>
              </a:lnSpc>
              <a:spcBef>
                <a:spcPts val="347"/>
              </a:spcBef>
              <a:spcAft>
                <a:spcPts val="0"/>
              </a:spcAft>
              <a:buClr>
                <a:schemeClr val="lt2"/>
              </a:buClr>
              <a:buSzPts val="1040"/>
              <a:buFont typeface="Noto Sans Symbols"/>
              <a:buNone/>
              <a:defRPr sz="1733">
                <a:solidFill>
                  <a:schemeClr val="dk1"/>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7" name="Google Shape;17;p16"/>
          <p:cNvSpPr txBox="1">
            <a:spLocks noGrp="1"/>
          </p:cNvSpPr>
          <p:nvPr>
            <p:ph type="body" idx="2"/>
          </p:nvPr>
        </p:nvSpPr>
        <p:spPr>
          <a:xfrm>
            <a:off x="478367" y="1497246"/>
            <a:ext cx="8699500" cy="1308100"/>
          </a:xfrm>
          <a:prstGeom prst="rect">
            <a:avLst/>
          </a:prstGeom>
          <a:noFill/>
          <a:ln>
            <a:noFill/>
          </a:ln>
        </p:spPr>
        <p:txBody>
          <a:bodyPr spcFirstLastPara="1" wrap="square" lIns="217575" tIns="108775" rIns="217575" bIns="108775" anchor="t" anchorCtr="0">
            <a:normAutofit/>
          </a:bodyPr>
          <a:lstStyle>
            <a:lvl1pPr marL="609585" lvl="0" indent="-304792" algn="l">
              <a:spcBef>
                <a:spcPts val="800"/>
              </a:spcBef>
              <a:spcAft>
                <a:spcPts val="0"/>
              </a:spcAft>
              <a:buSzPts val="2400"/>
              <a:buNone/>
              <a:defRPr sz="4000">
                <a:solidFill>
                  <a:schemeClr val="accent6"/>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8" name="Google Shape;18;p16"/>
          <p:cNvSpPr/>
          <p:nvPr/>
        </p:nvSpPr>
        <p:spPr>
          <a:xfrm rot="2654194">
            <a:off x="7576786" y="2190940"/>
            <a:ext cx="2367153" cy="1718795"/>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19" name="Google Shape;19;p16"/>
          <p:cNvSpPr/>
          <p:nvPr/>
        </p:nvSpPr>
        <p:spPr>
          <a:xfrm rot="2654194">
            <a:off x="4020307" y="3437146"/>
            <a:ext cx="1285067" cy="1545948"/>
          </a:xfrm>
          <a:custGeom>
            <a:avLst/>
            <a:gdLst/>
            <a:ahLst/>
            <a:cxnLst/>
            <a:rect l="l" t="t" r="r" b="b"/>
            <a:pathLst>
              <a:path w="1808" h="2175" extrusionOk="0">
                <a:moveTo>
                  <a:pt x="1736" y="5"/>
                </a:moveTo>
                <a:cubicBezTo>
                  <a:pt x="1703" y="9"/>
                  <a:pt x="1680" y="40"/>
                  <a:pt x="1684" y="73"/>
                </a:cubicBezTo>
                <a:cubicBezTo>
                  <a:pt x="1686" y="85"/>
                  <a:pt x="1692" y="96"/>
                  <a:pt x="1700" y="105"/>
                </a:cubicBezTo>
                <a:lnTo>
                  <a:pt x="1565" y="263"/>
                </a:lnTo>
                <a:cubicBezTo>
                  <a:pt x="1551" y="254"/>
                  <a:pt x="1535" y="248"/>
                  <a:pt x="1517" y="249"/>
                </a:cubicBezTo>
                <a:cubicBezTo>
                  <a:pt x="1488" y="251"/>
                  <a:pt x="1464" y="270"/>
                  <a:pt x="1454" y="296"/>
                </a:cubicBezTo>
                <a:lnTo>
                  <a:pt x="980" y="225"/>
                </a:lnTo>
                <a:cubicBezTo>
                  <a:pt x="983" y="204"/>
                  <a:pt x="982" y="182"/>
                  <a:pt x="975" y="160"/>
                </a:cubicBezTo>
                <a:cubicBezTo>
                  <a:pt x="964" y="123"/>
                  <a:pt x="938" y="92"/>
                  <a:pt x="903" y="73"/>
                </a:cubicBezTo>
                <a:cubicBezTo>
                  <a:pt x="868" y="54"/>
                  <a:pt x="828" y="51"/>
                  <a:pt x="790" y="62"/>
                </a:cubicBezTo>
                <a:cubicBezTo>
                  <a:pt x="755" y="73"/>
                  <a:pt x="726" y="96"/>
                  <a:pt x="707" y="126"/>
                </a:cubicBezTo>
                <a:cubicBezTo>
                  <a:pt x="685" y="163"/>
                  <a:pt x="679" y="207"/>
                  <a:pt x="692" y="248"/>
                </a:cubicBezTo>
                <a:cubicBezTo>
                  <a:pt x="695" y="260"/>
                  <a:pt x="701" y="272"/>
                  <a:pt x="707" y="282"/>
                </a:cubicBezTo>
                <a:lnTo>
                  <a:pt x="456" y="460"/>
                </a:lnTo>
                <a:cubicBezTo>
                  <a:pt x="445" y="448"/>
                  <a:pt x="430" y="440"/>
                  <a:pt x="413" y="437"/>
                </a:cubicBezTo>
                <a:lnTo>
                  <a:pt x="418" y="231"/>
                </a:lnTo>
                <a:cubicBezTo>
                  <a:pt x="432" y="229"/>
                  <a:pt x="446" y="223"/>
                  <a:pt x="456" y="212"/>
                </a:cubicBezTo>
                <a:cubicBezTo>
                  <a:pt x="479" y="188"/>
                  <a:pt x="478" y="149"/>
                  <a:pt x="453" y="127"/>
                </a:cubicBezTo>
                <a:cubicBezTo>
                  <a:pt x="429" y="104"/>
                  <a:pt x="391" y="105"/>
                  <a:pt x="368" y="130"/>
                </a:cubicBezTo>
                <a:cubicBezTo>
                  <a:pt x="345" y="154"/>
                  <a:pt x="347" y="192"/>
                  <a:pt x="371" y="215"/>
                </a:cubicBezTo>
                <a:cubicBezTo>
                  <a:pt x="380" y="224"/>
                  <a:pt x="392" y="229"/>
                  <a:pt x="404" y="230"/>
                </a:cubicBezTo>
                <a:lnTo>
                  <a:pt x="399" y="436"/>
                </a:lnTo>
                <a:lnTo>
                  <a:pt x="396" y="436"/>
                </a:lnTo>
                <a:cubicBezTo>
                  <a:pt x="382" y="437"/>
                  <a:pt x="369" y="442"/>
                  <a:pt x="358" y="450"/>
                </a:cubicBezTo>
                <a:lnTo>
                  <a:pt x="106" y="120"/>
                </a:lnTo>
                <a:cubicBezTo>
                  <a:pt x="119" y="107"/>
                  <a:pt x="127" y="88"/>
                  <a:pt x="124" y="69"/>
                </a:cubicBezTo>
                <a:cubicBezTo>
                  <a:pt x="119" y="36"/>
                  <a:pt x="89" y="13"/>
                  <a:pt x="56" y="17"/>
                </a:cubicBezTo>
                <a:cubicBezTo>
                  <a:pt x="23" y="22"/>
                  <a:pt x="0" y="52"/>
                  <a:pt x="4" y="85"/>
                </a:cubicBezTo>
                <a:cubicBezTo>
                  <a:pt x="9" y="118"/>
                  <a:pt x="39" y="141"/>
                  <a:pt x="72" y="137"/>
                </a:cubicBezTo>
                <a:cubicBezTo>
                  <a:pt x="81" y="135"/>
                  <a:pt x="88" y="133"/>
                  <a:pt x="95" y="129"/>
                </a:cubicBezTo>
                <a:lnTo>
                  <a:pt x="347" y="459"/>
                </a:lnTo>
                <a:cubicBezTo>
                  <a:pt x="334" y="474"/>
                  <a:pt x="326" y="493"/>
                  <a:pt x="327" y="514"/>
                </a:cubicBezTo>
                <a:cubicBezTo>
                  <a:pt x="330" y="555"/>
                  <a:pt x="365" y="586"/>
                  <a:pt x="406" y="583"/>
                </a:cubicBezTo>
                <a:cubicBezTo>
                  <a:pt x="447" y="580"/>
                  <a:pt x="477" y="545"/>
                  <a:pt x="475" y="504"/>
                </a:cubicBezTo>
                <a:cubicBezTo>
                  <a:pt x="474" y="492"/>
                  <a:pt x="470" y="481"/>
                  <a:pt x="464" y="472"/>
                </a:cubicBezTo>
                <a:lnTo>
                  <a:pt x="715" y="294"/>
                </a:lnTo>
                <a:cubicBezTo>
                  <a:pt x="752" y="342"/>
                  <a:pt x="816" y="365"/>
                  <a:pt x="877" y="346"/>
                </a:cubicBezTo>
                <a:cubicBezTo>
                  <a:pt x="893" y="341"/>
                  <a:pt x="908" y="334"/>
                  <a:pt x="921" y="324"/>
                </a:cubicBezTo>
                <a:lnTo>
                  <a:pt x="1235" y="723"/>
                </a:lnTo>
                <a:cubicBezTo>
                  <a:pt x="1151" y="792"/>
                  <a:pt x="1113" y="907"/>
                  <a:pt x="1147" y="1017"/>
                </a:cubicBezTo>
                <a:cubicBezTo>
                  <a:pt x="1175" y="1108"/>
                  <a:pt x="1247" y="1174"/>
                  <a:pt x="1332" y="1199"/>
                </a:cubicBezTo>
                <a:lnTo>
                  <a:pt x="1111" y="2018"/>
                </a:lnTo>
                <a:cubicBezTo>
                  <a:pt x="1097" y="2016"/>
                  <a:pt x="1083" y="2017"/>
                  <a:pt x="1069" y="2022"/>
                </a:cubicBezTo>
                <a:cubicBezTo>
                  <a:pt x="1031" y="2038"/>
                  <a:pt x="1013" y="2081"/>
                  <a:pt x="1028" y="2119"/>
                </a:cubicBezTo>
                <a:cubicBezTo>
                  <a:pt x="1043" y="2157"/>
                  <a:pt x="1087" y="2175"/>
                  <a:pt x="1124" y="2159"/>
                </a:cubicBezTo>
                <a:cubicBezTo>
                  <a:pt x="1156" y="2146"/>
                  <a:pt x="1174" y="2113"/>
                  <a:pt x="1169" y="2081"/>
                </a:cubicBezTo>
                <a:lnTo>
                  <a:pt x="1567" y="1985"/>
                </a:lnTo>
                <a:cubicBezTo>
                  <a:pt x="1576" y="2008"/>
                  <a:pt x="1597" y="2024"/>
                  <a:pt x="1623" y="2025"/>
                </a:cubicBezTo>
                <a:cubicBezTo>
                  <a:pt x="1656" y="2025"/>
                  <a:pt x="1683" y="1998"/>
                  <a:pt x="1684" y="1965"/>
                </a:cubicBezTo>
                <a:cubicBezTo>
                  <a:pt x="1684" y="1932"/>
                  <a:pt x="1658" y="1905"/>
                  <a:pt x="1624" y="1904"/>
                </a:cubicBezTo>
                <a:cubicBezTo>
                  <a:pt x="1591" y="1904"/>
                  <a:pt x="1564" y="1930"/>
                  <a:pt x="1563" y="1964"/>
                </a:cubicBezTo>
                <a:cubicBezTo>
                  <a:pt x="1563" y="1966"/>
                  <a:pt x="1564" y="1969"/>
                  <a:pt x="1564" y="1971"/>
                </a:cubicBezTo>
                <a:lnTo>
                  <a:pt x="1166" y="2067"/>
                </a:lnTo>
                <a:lnTo>
                  <a:pt x="1165" y="2063"/>
                </a:lnTo>
                <a:cubicBezTo>
                  <a:pt x="1157" y="2044"/>
                  <a:pt x="1142" y="2030"/>
                  <a:pt x="1125" y="2023"/>
                </a:cubicBezTo>
                <a:lnTo>
                  <a:pt x="1346" y="1203"/>
                </a:lnTo>
                <a:cubicBezTo>
                  <a:pt x="1392" y="1214"/>
                  <a:pt x="1442" y="1214"/>
                  <a:pt x="1491" y="1198"/>
                </a:cubicBezTo>
                <a:cubicBezTo>
                  <a:pt x="1637" y="1154"/>
                  <a:pt x="1718" y="1000"/>
                  <a:pt x="1673" y="854"/>
                </a:cubicBezTo>
                <a:cubicBezTo>
                  <a:pt x="1629" y="709"/>
                  <a:pt x="1474" y="627"/>
                  <a:pt x="1329" y="672"/>
                </a:cubicBezTo>
                <a:cubicBezTo>
                  <a:pt x="1298" y="682"/>
                  <a:pt x="1271" y="696"/>
                  <a:pt x="1246" y="715"/>
                </a:cubicBezTo>
                <a:lnTo>
                  <a:pt x="932" y="315"/>
                </a:lnTo>
                <a:cubicBezTo>
                  <a:pt x="943" y="306"/>
                  <a:pt x="952" y="295"/>
                  <a:pt x="960" y="282"/>
                </a:cubicBezTo>
                <a:cubicBezTo>
                  <a:pt x="968" y="269"/>
                  <a:pt x="974" y="254"/>
                  <a:pt x="978" y="239"/>
                </a:cubicBezTo>
                <a:lnTo>
                  <a:pt x="1450" y="310"/>
                </a:lnTo>
                <a:cubicBezTo>
                  <a:pt x="1449" y="316"/>
                  <a:pt x="1448" y="322"/>
                  <a:pt x="1448" y="328"/>
                </a:cubicBezTo>
                <a:cubicBezTo>
                  <a:pt x="1451" y="369"/>
                  <a:pt x="1486" y="400"/>
                  <a:pt x="1527" y="397"/>
                </a:cubicBezTo>
                <a:cubicBezTo>
                  <a:pt x="1568" y="394"/>
                  <a:pt x="1599" y="359"/>
                  <a:pt x="1596" y="318"/>
                </a:cubicBezTo>
                <a:cubicBezTo>
                  <a:pt x="1595" y="300"/>
                  <a:pt x="1587" y="284"/>
                  <a:pt x="1575" y="272"/>
                </a:cubicBezTo>
                <a:lnTo>
                  <a:pt x="1711" y="114"/>
                </a:lnTo>
                <a:cubicBezTo>
                  <a:pt x="1722" y="122"/>
                  <a:pt x="1737" y="126"/>
                  <a:pt x="1752" y="124"/>
                </a:cubicBezTo>
                <a:cubicBezTo>
                  <a:pt x="1785" y="119"/>
                  <a:pt x="1808" y="89"/>
                  <a:pt x="1804" y="56"/>
                </a:cubicBezTo>
                <a:cubicBezTo>
                  <a:pt x="1799" y="23"/>
                  <a:pt x="1769" y="0"/>
                  <a:pt x="1736" y="5"/>
                </a:cubicBezTo>
                <a:moveTo>
                  <a:pt x="873" y="332"/>
                </a:moveTo>
                <a:cubicBezTo>
                  <a:pt x="802" y="354"/>
                  <a:pt x="727" y="314"/>
                  <a:pt x="705" y="244"/>
                </a:cubicBezTo>
                <a:cubicBezTo>
                  <a:pt x="694" y="207"/>
                  <a:pt x="699" y="167"/>
                  <a:pt x="719" y="134"/>
                </a:cubicBezTo>
                <a:cubicBezTo>
                  <a:pt x="736" y="106"/>
                  <a:pt x="763" y="86"/>
                  <a:pt x="794" y="76"/>
                </a:cubicBezTo>
                <a:cubicBezTo>
                  <a:pt x="828" y="66"/>
                  <a:pt x="864" y="69"/>
                  <a:pt x="896" y="86"/>
                </a:cubicBezTo>
                <a:cubicBezTo>
                  <a:pt x="928" y="102"/>
                  <a:pt x="951" y="130"/>
                  <a:pt x="961" y="165"/>
                </a:cubicBezTo>
                <a:cubicBezTo>
                  <a:pt x="973" y="202"/>
                  <a:pt x="968" y="242"/>
                  <a:pt x="947" y="275"/>
                </a:cubicBezTo>
                <a:cubicBezTo>
                  <a:pt x="930" y="302"/>
                  <a:pt x="904" y="323"/>
                  <a:pt x="873" y="332"/>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0" name="Google Shape;20;p16"/>
          <p:cNvSpPr/>
          <p:nvPr/>
        </p:nvSpPr>
        <p:spPr>
          <a:xfrm rot="2654194">
            <a:off x="4881566" y="2217733"/>
            <a:ext cx="2428869" cy="2104689"/>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1" name="Google Shape;21;p16"/>
          <p:cNvSpPr/>
          <p:nvPr/>
        </p:nvSpPr>
        <p:spPr>
          <a:xfrm rot="-8360992">
            <a:off x="9199762" y="2985130"/>
            <a:ext cx="1465164" cy="1088553"/>
          </a:xfrm>
          <a:custGeom>
            <a:avLst/>
            <a:gdLst/>
            <a:ahLst/>
            <a:cxnLst/>
            <a:rect l="l" t="t" r="r" b="b"/>
            <a:pathLst>
              <a:path w="1875" h="1391" extrusionOk="0">
                <a:moveTo>
                  <a:pt x="1630" y="215"/>
                </a:moveTo>
                <a:cubicBezTo>
                  <a:pt x="1513" y="216"/>
                  <a:pt x="1415" y="300"/>
                  <a:pt x="1393" y="410"/>
                </a:cubicBezTo>
                <a:lnTo>
                  <a:pt x="898" y="314"/>
                </a:lnTo>
                <a:cubicBezTo>
                  <a:pt x="900" y="294"/>
                  <a:pt x="894" y="273"/>
                  <a:pt x="881" y="256"/>
                </a:cubicBezTo>
                <a:cubicBezTo>
                  <a:pt x="853" y="220"/>
                  <a:pt x="802" y="214"/>
                  <a:pt x="767" y="242"/>
                </a:cubicBezTo>
                <a:lnTo>
                  <a:pt x="766" y="243"/>
                </a:lnTo>
                <a:lnTo>
                  <a:pt x="655" y="110"/>
                </a:lnTo>
                <a:cubicBezTo>
                  <a:pt x="658" y="107"/>
                  <a:pt x="661" y="103"/>
                  <a:pt x="664" y="99"/>
                </a:cubicBezTo>
                <a:cubicBezTo>
                  <a:pt x="680" y="69"/>
                  <a:pt x="669" y="33"/>
                  <a:pt x="640" y="17"/>
                </a:cubicBezTo>
                <a:cubicBezTo>
                  <a:pt x="611" y="0"/>
                  <a:pt x="574" y="11"/>
                  <a:pt x="558" y="40"/>
                </a:cubicBezTo>
                <a:cubicBezTo>
                  <a:pt x="542" y="69"/>
                  <a:pt x="552" y="106"/>
                  <a:pt x="582" y="122"/>
                </a:cubicBezTo>
                <a:cubicBezTo>
                  <a:pt x="602" y="133"/>
                  <a:pt x="626" y="131"/>
                  <a:pt x="644" y="120"/>
                </a:cubicBezTo>
                <a:lnTo>
                  <a:pt x="756" y="253"/>
                </a:lnTo>
                <a:cubicBezTo>
                  <a:pt x="753" y="256"/>
                  <a:pt x="750" y="259"/>
                  <a:pt x="748" y="263"/>
                </a:cubicBezTo>
                <a:cubicBezTo>
                  <a:pt x="737" y="281"/>
                  <a:pt x="734" y="302"/>
                  <a:pt x="738" y="321"/>
                </a:cubicBezTo>
                <a:lnTo>
                  <a:pt x="124" y="491"/>
                </a:lnTo>
                <a:cubicBezTo>
                  <a:pt x="122" y="487"/>
                  <a:pt x="121" y="484"/>
                  <a:pt x="119" y="481"/>
                </a:cubicBezTo>
                <a:cubicBezTo>
                  <a:pt x="100" y="453"/>
                  <a:pt x="62" y="446"/>
                  <a:pt x="35" y="464"/>
                </a:cubicBezTo>
                <a:cubicBezTo>
                  <a:pt x="7" y="483"/>
                  <a:pt x="0" y="520"/>
                  <a:pt x="19" y="548"/>
                </a:cubicBezTo>
                <a:cubicBezTo>
                  <a:pt x="37" y="576"/>
                  <a:pt x="75" y="583"/>
                  <a:pt x="102" y="564"/>
                </a:cubicBezTo>
                <a:cubicBezTo>
                  <a:pt x="123" y="551"/>
                  <a:pt x="132" y="527"/>
                  <a:pt x="128" y="504"/>
                </a:cubicBezTo>
                <a:lnTo>
                  <a:pt x="742" y="335"/>
                </a:lnTo>
                <a:cubicBezTo>
                  <a:pt x="744" y="342"/>
                  <a:pt x="748" y="349"/>
                  <a:pt x="753" y="355"/>
                </a:cubicBezTo>
                <a:cubicBezTo>
                  <a:pt x="781" y="391"/>
                  <a:pt x="832" y="397"/>
                  <a:pt x="867" y="369"/>
                </a:cubicBezTo>
                <a:cubicBezTo>
                  <a:pt x="875" y="363"/>
                  <a:pt x="881" y="356"/>
                  <a:pt x="886" y="348"/>
                </a:cubicBezTo>
                <a:cubicBezTo>
                  <a:pt x="890" y="342"/>
                  <a:pt x="893" y="335"/>
                  <a:pt x="895" y="328"/>
                </a:cubicBezTo>
                <a:lnTo>
                  <a:pt x="1391" y="425"/>
                </a:lnTo>
                <a:cubicBezTo>
                  <a:pt x="1390" y="436"/>
                  <a:pt x="1389" y="447"/>
                  <a:pt x="1389" y="459"/>
                </a:cubicBezTo>
                <a:cubicBezTo>
                  <a:pt x="1389" y="533"/>
                  <a:pt x="1423" y="600"/>
                  <a:pt x="1476" y="644"/>
                </a:cubicBezTo>
                <a:lnTo>
                  <a:pt x="1121" y="1097"/>
                </a:lnTo>
                <a:cubicBezTo>
                  <a:pt x="1121" y="1097"/>
                  <a:pt x="1122" y="1097"/>
                  <a:pt x="1118" y="1095"/>
                </a:cubicBezTo>
                <a:cubicBezTo>
                  <a:pt x="1083" y="1077"/>
                  <a:pt x="1043" y="1073"/>
                  <a:pt x="1005" y="1084"/>
                </a:cubicBezTo>
                <a:cubicBezTo>
                  <a:pt x="970" y="1095"/>
                  <a:pt x="941" y="1118"/>
                  <a:pt x="922" y="1148"/>
                </a:cubicBezTo>
                <a:cubicBezTo>
                  <a:pt x="900" y="1185"/>
                  <a:pt x="894" y="1229"/>
                  <a:pt x="907" y="1270"/>
                </a:cubicBezTo>
                <a:cubicBezTo>
                  <a:pt x="918" y="1308"/>
                  <a:pt x="944" y="1339"/>
                  <a:pt x="979" y="1357"/>
                </a:cubicBezTo>
                <a:cubicBezTo>
                  <a:pt x="1014" y="1376"/>
                  <a:pt x="1054" y="1380"/>
                  <a:pt x="1092" y="1368"/>
                </a:cubicBezTo>
                <a:cubicBezTo>
                  <a:pt x="1126" y="1357"/>
                  <a:pt x="1156" y="1335"/>
                  <a:pt x="1175" y="1304"/>
                </a:cubicBezTo>
                <a:cubicBezTo>
                  <a:pt x="1182" y="1293"/>
                  <a:pt x="1187" y="1281"/>
                  <a:pt x="1191" y="1268"/>
                </a:cubicBezTo>
                <a:lnTo>
                  <a:pt x="1383" y="1315"/>
                </a:lnTo>
                <a:cubicBezTo>
                  <a:pt x="1382" y="1328"/>
                  <a:pt x="1384" y="1341"/>
                  <a:pt x="1391" y="1353"/>
                </a:cubicBezTo>
                <a:cubicBezTo>
                  <a:pt x="1409" y="1382"/>
                  <a:pt x="1446" y="1391"/>
                  <a:pt x="1474" y="1373"/>
                </a:cubicBezTo>
                <a:cubicBezTo>
                  <a:pt x="1503" y="1356"/>
                  <a:pt x="1512" y="1319"/>
                  <a:pt x="1494" y="1291"/>
                </a:cubicBezTo>
                <a:cubicBezTo>
                  <a:pt x="1477" y="1262"/>
                  <a:pt x="1440" y="1253"/>
                  <a:pt x="1412" y="1270"/>
                </a:cubicBezTo>
                <a:cubicBezTo>
                  <a:pt x="1400" y="1278"/>
                  <a:pt x="1391" y="1289"/>
                  <a:pt x="1387" y="1301"/>
                </a:cubicBezTo>
                <a:lnTo>
                  <a:pt x="1194" y="1254"/>
                </a:lnTo>
                <a:cubicBezTo>
                  <a:pt x="1198" y="1231"/>
                  <a:pt x="1197" y="1206"/>
                  <a:pt x="1190" y="1182"/>
                </a:cubicBezTo>
                <a:cubicBezTo>
                  <a:pt x="1180" y="1150"/>
                  <a:pt x="1160" y="1123"/>
                  <a:pt x="1133" y="1104"/>
                </a:cubicBezTo>
                <a:lnTo>
                  <a:pt x="1487" y="653"/>
                </a:lnTo>
                <a:cubicBezTo>
                  <a:pt x="1528" y="683"/>
                  <a:pt x="1578" y="701"/>
                  <a:pt x="1633" y="701"/>
                </a:cubicBezTo>
                <a:cubicBezTo>
                  <a:pt x="1767" y="700"/>
                  <a:pt x="1875" y="591"/>
                  <a:pt x="1874" y="457"/>
                </a:cubicBezTo>
                <a:cubicBezTo>
                  <a:pt x="1874" y="323"/>
                  <a:pt x="1764" y="214"/>
                  <a:pt x="1630" y="215"/>
                </a:cubicBezTo>
                <a:moveTo>
                  <a:pt x="858" y="358"/>
                </a:moveTo>
                <a:cubicBezTo>
                  <a:pt x="829" y="381"/>
                  <a:pt x="787" y="376"/>
                  <a:pt x="764" y="347"/>
                </a:cubicBezTo>
                <a:cubicBezTo>
                  <a:pt x="747" y="325"/>
                  <a:pt x="746" y="294"/>
                  <a:pt x="760" y="270"/>
                </a:cubicBezTo>
                <a:cubicBezTo>
                  <a:pt x="764" y="264"/>
                  <a:pt x="770" y="258"/>
                  <a:pt x="776" y="253"/>
                </a:cubicBezTo>
                <a:cubicBezTo>
                  <a:pt x="805" y="230"/>
                  <a:pt x="847" y="235"/>
                  <a:pt x="870" y="264"/>
                </a:cubicBezTo>
                <a:cubicBezTo>
                  <a:pt x="887" y="286"/>
                  <a:pt x="888" y="317"/>
                  <a:pt x="874" y="341"/>
                </a:cubicBezTo>
                <a:cubicBezTo>
                  <a:pt x="870" y="347"/>
                  <a:pt x="864" y="353"/>
                  <a:pt x="858" y="358"/>
                </a:cubicBezTo>
                <a:moveTo>
                  <a:pt x="1176" y="1187"/>
                </a:moveTo>
                <a:cubicBezTo>
                  <a:pt x="1188" y="1224"/>
                  <a:pt x="1183" y="1264"/>
                  <a:pt x="1162" y="1297"/>
                </a:cubicBezTo>
                <a:cubicBezTo>
                  <a:pt x="1145" y="1324"/>
                  <a:pt x="1119" y="1345"/>
                  <a:pt x="1088" y="1354"/>
                </a:cubicBezTo>
                <a:cubicBezTo>
                  <a:pt x="1054" y="1365"/>
                  <a:pt x="1017" y="1361"/>
                  <a:pt x="986" y="1345"/>
                </a:cubicBezTo>
                <a:cubicBezTo>
                  <a:pt x="954" y="1328"/>
                  <a:pt x="931" y="1300"/>
                  <a:pt x="920" y="1266"/>
                </a:cubicBezTo>
                <a:cubicBezTo>
                  <a:pt x="909" y="1229"/>
                  <a:pt x="914" y="1189"/>
                  <a:pt x="935" y="1156"/>
                </a:cubicBezTo>
                <a:cubicBezTo>
                  <a:pt x="952" y="1128"/>
                  <a:pt x="978" y="1108"/>
                  <a:pt x="1009" y="1098"/>
                </a:cubicBezTo>
                <a:cubicBezTo>
                  <a:pt x="1043" y="1088"/>
                  <a:pt x="1079" y="1091"/>
                  <a:pt x="1111" y="1108"/>
                </a:cubicBezTo>
                <a:cubicBezTo>
                  <a:pt x="1143" y="1124"/>
                  <a:pt x="1166" y="1152"/>
                  <a:pt x="1176" y="1187"/>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2" name="Google Shape;22;p16"/>
          <p:cNvSpPr/>
          <p:nvPr/>
        </p:nvSpPr>
        <p:spPr>
          <a:xfrm rot="2654194">
            <a:off x="2395389" y="3677082"/>
            <a:ext cx="1881755" cy="1596073"/>
          </a:xfrm>
          <a:custGeom>
            <a:avLst/>
            <a:gdLst/>
            <a:ahLst/>
            <a:cxnLst/>
            <a:rect l="l" t="t" r="r" b="b"/>
            <a:pathLst>
              <a:path w="2407" h="2041" extrusionOk="0">
                <a:moveTo>
                  <a:pt x="1839" y="703"/>
                </a:moveTo>
                <a:cubicBezTo>
                  <a:pt x="1810" y="720"/>
                  <a:pt x="1801" y="757"/>
                  <a:pt x="1819" y="786"/>
                </a:cubicBezTo>
                <a:cubicBezTo>
                  <a:pt x="1835" y="812"/>
                  <a:pt x="1867" y="822"/>
                  <a:pt x="1895" y="809"/>
                </a:cubicBezTo>
                <a:lnTo>
                  <a:pt x="2166" y="1222"/>
                </a:lnTo>
                <a:cubicBezTo>
                  <a:pt x="2128" y="1250"/>
                  <a:pt x="2106" y="1296"/>
                  <a:pt x="2109" y="1343"/>
                </a:cubicBezTo>
                <a:lnTo>
                  <a:pt x="1042" y="1460"/>
                </a:lnTo>
                <a:cubicBezTo>
                  <a:pt x="1040" y="1445"/>
                  <a:pt x="1037" y="1429"/>
                  <a:pt x="1032" y="1414"/>
                </a:cubicBezTo>
                <a:cubicBezTo>
                  <a:pt x="993" y="1286"/>
                  <a:pt x="857" y="1214"/>
                  <a:pt x="729" y="1254"/>
                </a:cubicBezTo>
                <a:cubicBezTo>
                  <a:pt x="725" y="1255"/>
                  <a:pt x="721" y="1257"/>
                  <a:pt x="717" y="1258"/>
                </a:cubicBezTo>
                <a:lnTo>
                  <a:pt x="619" y="1015"/>
                </a:lnTo>
                <a:cubicBezTo>
                  <a:pt x="681" y="984"/>
                  <a:pt x="713" y="914"/>
                  <a:pt x="692" y="846"/>
                </a:cubicBezTo>
                <a:cubicBezTo>
                  <a:pt x="678" y="800"/>
                  <a:pt x="641" y="766"/>
                  <a:pt x="598" y="753"/>
                </a:cubicBezTo>
                <a:cubicBezTo>
                  <a:pt x="645" y="545"/>
                  <a:pt x="708" y="252"/>
                  <a:pt x="734" y="128"/>
                </a:cubicBezTo>
                <a:cubicBezTo>
                  <a:pt x="757" y="130"/>
                  <a:pt x="779" y="120"/>
                  <a:pt x="791" y="99"/>
                </a:cubicBezTo>
                <a:cubicBezTo>
                  <a:pt x="808" y="71"/>
                  <a:pt x="799" y="34"/>
                  <a:pt x="770" y="17"/>
                </a:cubicBezTo>
                <a:cubicBezTo>
                  <a:pt x="742" y="0"/>
                  <a:pt x="705" y="9"/>
                  <a:pt x="688" y="38"/>
                </a:cubicBezTo>
                <a:cubicBezTo>
                  <a:pt x="671" y="66"/>
                  <a:pt x="680" y="103"/>
                  <a:pt x="709" y="120"/>
                </a:cubicBezTo>
                <a:cubicBezTo>
                  <a:pt x="712" y="123"/>
                  <a:pt x="716" y="124"/>
                  <a:pt x="720" y="126"/>
                </a:cubicBezTo>
                <a:cubicBezTo>
                  <a:pt x="694" y="249"/>
                  <a:pt x="631" y="542"/>
                  <a:pt x="584" y="749"/>
                </a:cubicBezTo>
                <a:cubicBezTo>
                  <a:pt x="562" y="745"/>
                  <a:pt x="538" y="746"/>
                  <a:pt x="515" y="753"/>
                </a:cubicBezTo>
                <a:cubicBezTo>
                  <a:pt x="505" y="756"/>
                  <a:pt x="496" y="760"/>
                  <a:pt x="487" y="765"/>
                </a:cubicBezTo>
                <a:lnTo>
                  <a:pt x="421" y="657"/>
                </a:lnTo>
                <a:cubicBezTo>
                  <a:pt x="429" y="652"/>
                  <a:pt x="436" y="646"/>
                  <a:pt x="441" y="638"/>
                </a:cubicBezTo>
                <a:lnTo>
                  <a:pt x="443" y="634"/>
                </a:lnTo>
                <a:cubicBezTo>
                  <a:pt x="466" y="597"/>
                  <a:pt x="456" y="549"/>
                  <a:pt x="421" y="525"/>
                </a:cubicBezTo>
                <a:cubicBezTo>
                  <a:pt x="403" y="512"/>
                  <a:pt x="381" y="508"/>
                  <a:pt x="360" y="512"/>
                </a:cubicBezTo>
                <a:cubicBezTo>
                  <a:pt x="341" y="515"/>
                  <a:pt x="325" y="525"/>
                  <a:pt x="313" y="539"/>
                </a:cubicBezTo>
                <a:cubicBezTo>
                  <a:pt x="251" y="493"/>
                  <a:pt x="171" y="433"/>
                  <a:pt x="121" y="394"/>
                </a:cubicBezTo>
                <a:cubicBezTo>
                  <a:pt x="132" y="376"/>
                  <a:pt x="132" y="352"/>
                  <a:pt x="120" y="332"/>
                </a:cubicBezTo>
                <a:cubicBezTo>
                  <a:pt x="102" y="304"/>
                  <a:pt x="65" y="296"/>
                  <a:pt x="37" y="313"/>
                </a:cubicBezTo>
                <a:cubicBezTo>
                  <a:pt x="8" y="331"/>
                  <a:pt x="0" y="368"/>
                  <a:pt x="18" y="397"/>
                </a:cubicBezTo>
                <a:cubicBezTo>
                  <a:pt x="36" y="425"/>
                  <a:pt x="73" y="433"/>
                  <a:pt x="101" y="415"/>
                </a:cubicBezTo>
                <a:cubicBezTo>
                  <a:pt x="105" y="413"/>
                  <a:pt x="109" y="410"/>
                  <a:pt x="112" y="406"/>
                </a:cubicBezTo>
                <a:cubicBezTo>
                  <a:pt x="147" y="433"/>
                  <a:pt x="206" y="477"/>
                  <a:pt x="304" y="551"/>
                </a:cubicBezTo>
                <a:cubicBezTo>
                  <a:pt x="284" y="587"/>
                  <a:pt x="294" y="634"/>
                  <a:pt x="328" y="658"/>
                </a:cubicBezTo>
                <a:cubicBezTo>
                  <a:pt x="346" y="670"/>
                  <a:pt x="368" y="675"/>
                  <a:pt x="389" y="671"/>
                </a:cubicBezTo>
                <a:cubicBezTo>
                  <a:pt x="396" y="670"/>
                  <a:pt x="402" y="667"/>
                  <a:pt x="409" y="665"/>
                </a:cubicBezTo>
                <a:lnTo>
                  <a:pt x="475" y="773"/>
                </a:lnTo>
                <a:cubicBezTo>
                  <a:pt x="427" y="808"/>
                  <a:pt x="404" y="870"/>
                  <a:pt x="422" y="930"/>
                </a:cubicBezTo>
                <a:cubicBezTo>
                  <a:pt x="445" y="1004"/>
                  <a:pt x="524" y="1046"/>
                  <a:pt x="599" y="1023"/>
                </a:cubicBezTo>
                <a:cubicBezTo>
                  <a:pt x="601" y="1022"/>
                  <a:pt x="604" y="1021"/>
                  <a:pt x="606" y="1020"/>
                </a:cubicBezTo>
                <a:lnTo>
                  <a:pt x="703" y="1263"/>
                </a:lnTo>
                <a:cubicBezTo>
                  <a:pt x="591" y="1312"/>
                  <a:pt x="531" y="1438"/>
                  <a:pt x="568" y="1557"/>
                </a:cubicBezTo>
                <a:cubicBezTo>
                  <a:pt x="608" y="1685"/>
                  <a:pt x="744" y="1757"/>
                  <a:pt x="872" y="1718"/>
                </a:cubicBezTo>
                <a:cubicBezTo>
                  <a:pt x="980" y="1684"/>
                  <a:pt x="1047" y="1582"/>
                  <a:pt x="1042" y="1475"/>
                </a:cubicBezTo>
                <a:lnTo>
                  <a:pt x="2110" y="1358"/>
                </a:lnTo>
                <a:cubicBezTo>
                  <a:pt x="2111" y="1364"/>
                  <a:pt x="2113" y="1371"/>
                  <a:pt x="2115" y="1377"/>
                </a:cubicBezTo>
                <a:cubicBezTo>
                  <a:pt x="2126" y="1413"/>
                  <a:pt x="2150" y="1441"/>
                  <a:pt x="2180" y="1458"/>
                </a:cubicBezTo>
                <a:lnTo>
                  <a:pt x="1935" y="1916"/>
                </a:lnTo>
                <a:cubicBezTo>
                  <a:pt x="1920" y="1910"/>
                  <a:pt x="1902" y="1910"/>
                  <a:pt x="1886" y="1918"/>
                </a:cubicBezTo>
                <a:cubicBezTo>
                  <a:pt x="1856" y="1933"/>
                  <a:pt x="1844" y="1969"/>
                  <a:pt x="1859" y="1999"/>
                </a:cubicBezTo>
                <a:cubicBezTo>
                  <a:pt x="1873" y="2029"/>
                  <a:pt x="1910" y="2041"/>
                  <a:pt x="1939" y="2026"/>
                </a:cubicBezTo>
                <a:cubicBezTo>
                  <a:pt x="1969" y="2011"/>
                  <a:pt x="1982" y="1975"/>
                  <a:pt x="1967" y="1945"/>
                </a:cubicBezTo>
                <a:cubicBezTo>
                  <a:pt x="1962" y="1936"/>
                  <a:pt x="1955" y="1929"/>
                  <a:pt x="1948" y="1923"/>
                </a:cubicBezTo>
                <a:lnTo>
                  <a:pt x="2193" y="1465"/>
                </a:lnTo>
                <a:cubicBezTo>
                  <a:pt x="2223" y="1478"/>
                  <a:pt x="2258" y="1481"/>
                  <a:pt x="2291" y="1470"/>
                </a:cubicBezTo>
                <a:cubicBezTo>
                  <a:pt x="2366" y="1447"/>
                  <a:pt x="2407" y="1368"/>
                  <a:pt x="2384" y="1294"/>
                </a:cubicBezTo>
                <a:cubicBezTo>
                  <a:pt x="2361" y="1219"/>
                  <a:pt x="2282" y="1177"/>
                  <a:pt x="2208" y="1200"/>
                </a:cubicBezTo>
                <a:cubicBezTo>
                  <a:pt x="2197" y="1204"/>
                  <a:pt x="2187" y="1208"/>
                  <a:pt x="2178" y="1214"/>
                </a:cubicBezTo>
                <a:lnTo>
                  <a:pt x="1907" y="802"/>
                </a:lnTo>
                <a:cubicBezTo>
                  <a:pt x="1931" y="783"/>
                  <a:pt x="1938" y="750"/>
                  <a:pt x="1922" y="723"/>
                </a:cubicBezTo>
                <a:cubicBezTo>
                  <a:pt x="1904" y="695"/>
                  <a:pt x="1867" y="686"/>
                  <a:pt x="1839" y="703"/>
                </a:cubicBezTo>
                <a:close/>
                <a:moveTo>
                  <a:pt x="336" y="646"/>
                </a:moveTo>
                <a:cubicBezTo>
                  <a:pt x="307" y="626"/>
                  <a:pt x="299" y="586"/>
                  <a:pt x="318" y="556"/>
                </a:cubicBezTo>
                <a:lnTo>
                  <a:pt x="320" y="553"/>
                </a:lnTo>
                <a:cubicBezTo>
                  <a:pt x="330" y="539"/>
                  <a:pt x="345" y="529"/>
                  <a:pt x="363" y="526"/>
                </a:cubicBezTo>
                <a:cubicBezTo>
                  <a:pt x="380" y="522"/>
                  <a:pt x="398" y="526"/>
                  <a:pt x="413" y="537"/>
                </a:cubicBezTo>
                <a:cubicBezTo>
                  <a:pt x="443" y="557"/>
                  <a:pt x="451" y="599"/>
                  <a:pt x="429" y="629"/>
                </a:cubicBezTo>
                <a:cubicBezTo>
                  <a:pt x="425" y="636"/>
                  <a:pt x="419" y="642"/>
                  <a:pt x="412" y="646"/>
                </a:cubicBezTo>
                <a:lnTo>
                  <a:pt x="407" y="649"/>
                </a:lnTo>
                <a:cubicBezTo>
                  <a:pt x="401" y="653"/>
                  <a:pt x="394" y="656"/>
                  <a:pt x="386" y="657"/>
                </a:cubicBezTo>
                <a:cubicBezTo>
                  <a:pt x="369" y="660"/>
                  <a:pt x="351" y="656"/>
                  <a:pt x="336" y="646"/>
                </a:cubicBezTo>
                <a:close/>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3" name="Google Shape;23;p16"/>
          <p:cNvSpPr/>
          <p:nvPr/>
        </p:nvSpPr>
        <p:spPr>
          <a:xfrm rot="2654194">
            <a:off x="6542109" y="2837316"/>
            <a:ext cx="1913353" cy="2738797"/>
          </a:xfrm>
          <a:custGeom>
            <a:avLst/>
            <a:gdLst/>
            <a:ahLst/>
            <a:cxnLst/>
            <a:rect l="l" t="t" r="r" b="b"/>
            <a:pathLst>
              <a:path w="2448" h="3502" extrusionOk="0">
                <a:moveTo>
                  <a:pt x="2133" y="345"/>
                </a:moveTo>
                <a:cubicBezTo>
                  <a:pt x="2099" y="356"/>
                  <a:pt x="2069" y="379"/>
                  <a:pt x="2050" y="409"/>
                </a:cubicBezTo>
                <a:cubicBezTo>
                  <a:pt x="2042" y="423"/>
                  <a:pt x="2036" y="438"/>
                  <a:pt x="2032" y="453"/>
                </a:cubicBezTo>
                <a:lnTo>
                  <a:pt x="1671" y="398"/>
                </a:lnTo>
                <a:cubicBezTo>
                  <a:pt x="1673" y="363"/>
                  <a:pt x="1651" y="331"/>
                  <a:pt x="1616" y="322"/>
                </a:cubicBezTo>
                <a:cubicBezTo>
                  <a:pt x="1610" y="320"/>
                  <a:pt x="1604" y="319"/>
                  <a:pt x="1598" y="319"/>
                </a:cubicBezTo>
                <a:lnTo>
                  <a:pt x="1569" y="127"/>
                </a:lnTo>
                <a:cubicBezTo>
                  <a:pt x="1574" y="126"/>
                  <a:pt x="1578" y="124"/>
                  <a:pt x="1582" y="122"/>
                </a:cubicBezTo>
                <a:cubicBezTo>
                  <a:pt x="1611" y="106"/>
                  <a:pt x="1622" y="69"/>
                  <a:pt x="1606" y="40"/>
                </a:cubicBezTo>
                <a:cubicBezTo>
                  <a:pt x="1590" y="11"/>
                  <a:pt x="1554" y="0"/>
                  <a:pt x="1524" y="16"/>
                </a:cubicBezTo>
                <a:cubicBezTo>
                  <a:pt x="1495" y="32"/>
                  <a:pt x="1484" y="69"/>
                  <a:pt x="1500" y="98"/>
                </a:cubicBezTo>
                <a:cubicBezTo>
                  <a:pt x="1512" y="119"/>
                  <a:pt x="1533" y="130"/>
                  <a:pt x="1555" y="129"/>
                </a:cubicBezTo>
                <a:lnTo>
                  <a:pt x="1583" y="321"/>
                </a:lnTo>
                <a:cubicBezTo>
                  <a:pt x="1556" y="326"/>
                  <a:pt x="1533" y="346"/>
                  <a:pt x="1526" y="374"/>
                </a:cubicBezTo>
                <a:cubicBezTo>
                  <a:pt x="1515" y="413"/>
                  <a:pt x="1539" y="454"/>
                  <a:pt x="1578" y="464"/>
                </a:cubicBezTo>
                <a:cubicBezTo>
                  <a:pt x="1618" y="475"/>
                  <a:pt x="1658" y="452"/>
                  <a:pt x="1669" y="412"/>
                </a:cubicBezTo>
                <a:lnTo>
                  <a:pt x="1669" y="412"/>
                </a:lnTo>
                <a:lnTo>
                  <a:pt x="2030" y="467"/>
                </a:lnTo>
                <a:cubicBezTo>
                  <a:pt x="2027" y="488"/>
                  <a:pt x="2028" y="510"/>
                  <a:pt x="2035" y="531"/>
                </a:cubicBezTo>
                <a:cubicBezTo>
                  <a:pt x="2047" y="569"/>
                  <a:pt x="2072" y="600"/>
                  <a:pt x="2107" y="618"/>
                </a:cubicBezTo>
                <a:lnTo>
                  <a:pt x="2107" y="618"/>
                </a:lnTo>
                <a:lnTo>
                  <a:pt x="1654" y="1450"/>
                </a:lnTo>
                <a:cubicBezTo>
                  <a:pt x="1592" y="1418"/>
                  <a:pt x="1518" y="1410"/>
                  <a:pt x="1447" y="1432"/>
                </a:cubicBezTo>
                <a:cubicBezTo>
                  <a:pt x="1302" y="1477"/>
                  <a:pt x="1220" y="1631"/>
                  <a:pt x="1265" y="1776"/>
                </a:cubicBezTo>
                <a:cubicBezTo>
                  <a:pt x="1272" y="1798"/>
                  <a:pt x="1281" y="1818"/>
                  <a:pt x="1293" y="1837"/>
                </a:cubicBezTo>
                <a:lnTo>
                  <a:pt x="786" y="2159"/>
                </a:lnTo>
                <a:cubicBezTo>
                  <a:pt x="760" y="2122"/>
                  <a:pt x="719" y="2099"/>
                  <a:pt x="675" y="2096"/>
                </a:cubicBezTo>
                <a:lnTo>
                  <a:pt x="721" y="1724"/>
                </a:lnTo>
                <a:cubicBezTo>
                  <a:pt x="756" y="1725"/>
                  <a:pt x="787" y="1702"/>
                  <a:pt x="796" y="1667"/>
                </a:cubicBezTo>
                <a:cubicBezTo>
                  <a:pt x="802" y="1641"/>
                  <a:pt x="793" y="1614"/>
                  <a:pt x="775" y="1597"/>
                </a:cubicBezTo>
                <a:lnTo>
                  <a:pt x="1158" y="1105"/>
                </a:lnTo>
                <a:cubicBezTo>
                  <a:pt x="1165" y="1109"/>
                  <a:pt x="1172" y="1112"/>
                  <a:pt x="1180" y="1113"/>
                </a:cubicBezTo>
                <a:cubicBezTo>
                  <a:pt x="1213" y="1119"/>
                  <a:pt x="1244" y="1096"/>
                  <a:pt x="1249" y="1063"/>
                </a:cubicBezTo>
                <a:cubicBezTo>
                  <a:pt x="1254" y="1031"/>
                  <a:pt x="1232" y="999"/>
                  <a:pt x="1199" y="994"/>
                </a:cubicBezTo>
                <a:cubicBezTo>
                  <a:pt x="1167" y="989"/>
                  <a:pt x="1135" y="1011"/>
                  <a:pt x="1130" y="1044"/>
                </a:cubicBezTo>
                <a:cubicBezTo>
                  <a:pt x="1127" y="1064"/>
                  <a:pt x="1134" y="1083"/>
                  <a:pt x="1147" y="1096"/>
                </a:cubicBezTo>
                <a:lnTo>
                  <a:pt x="763" y="1588"/>
                </a:lnTo>
                <a:cubicBezTo>
                  <a:pt x="756" y="1584"/>
                  <a:pt x="749" y="1580"/>
                  <a:pt x="741" y="1578"/>
                </a:cubicBezTo>
                <a:cubicBezTo>
                  <a:pt x="711" y="1571"/>
                  <a:pt x="680" y="1583"/>
                  <a:pt x="663" y="1607"/>
                </a:cubicBezTo>
                <a:lnTo>
                  <a:pt x="482" y="1505"/>
                </a:lnTo>
                <a:cubicBezTo>
                  <a:pt x="484" y="1500"/>
                  <a:pt x="486" y="1496"/>
                  <a:pt x="486" y="1491"/>
                </a:cubicBezTo>
                <a:cubicBezTo>
                  <a:pt x="492" y="1458"/>
                  <a:pt x="470" y="1427"/>
                  <a:pt x="437" y="1422"/>
                </a:cubicBezTo>
                <a:cubicBezTo>
                  <a:pt x="404" y="1416"/>
                  <a:pt x="373" y="1439"/>
                  <a:pt x="367" y="1471"/>
                </a:cubicBezTo>
                <a:cubicBezTo>
                  <a:pt x="362" y="1504"/>
                  <a:pt x="384" y="1535"/>
                  <a:pt x="417" y="1541"/>
                </a:cubicBezTo>
                <a:cubicBezTo>
                  <a:pt x="440" y="1545"/>
                  <a:pt x="462" y="1535"/>
                  <a:pt x="475" y="1517"/>
                </a:cubicBezTo>
                <a:lnTo>
                  <a:pt x="656" y="1620"/>
                </a:lnTo>
                <a:cubicBezTo>
                  <a:pt x="655" y="1624"/>
                  <a:pt x="653" y="1628"/>
                  <a:pt x="652" y="1633"/>
                </a:cubicBezTo>
                <a:cubicBezTo>
                  <a:pt x="642" y="1673"/>
                  <a:pt x="667" y="1712"/>
                  <a:pt x="707" y="1722"/>
                </a:cubicBezTo>
                <a:lnTo>
                  <a:pt x="707" y="1722"/>
                </a:lnTo>
                <a:lnTo>
                  <a:pt x="660" y="2096"/>
                </a:lnTo>
                <a:cubicBezTo>
                  <a:pt x="647" y="2096"/>
                  <a:pt x="634" y="2098"/>
                  <a:pt x="621" y="2102"/>
                </a:cubicBezTo>
                <a:cubicBezTo>
                  <a:pt x="587" y="2113"/>
                  <a:pt x="557" y="2136"/>
                  <a:pt x="539" y="2166"/>
                </a:cubicBezTo>
                <a:cubicBezTo>
                  <a:pt x="516" y="2203"/>
                  <a:pt x="510" y="2247"/>
                  <a:pt x="523" y="2288"/>
                </a:cubicBezTo>
                <a:cubicBezTo>
                  <a:pt x="528" y="2305"/>
                  <a:pt x="537" y="2321"/>
                  <a:pt x="547" y="2335"/>
                </a:cubicBezTo>
                <a:lnTo>
                  <a:pt x="108" y="2682"/>
                </a:lnTo>
                <a:cubicBezTo>
                  <a:pt x="99" y="2673"/>
                  <a:pt x="88" y="2667"/>
                  <a:pt x="75" y="2665"/>
                </a:cubicBezTo>
                <a:cubicBezTo>
                  <a:pt x="42" y="2660"/>
                  <a:pt x="11" y="2682"/>
                  <a:pt x="6" y="2715"/>
                </a:cubicBezTo>
                <a:cubicBezTo>
                  <a:pt x="0" y="2748"/>
                  <a:pt x="22" y="2779"/>
                  <a:pt x="55" y="2784"/>
                </a:cubicBezTo>
                <a:cubicBezTo>
                  <a:pt x="88" y="2790"/>
                  <a:pt x="119" y="2767"/>
                  <a:pt x="125" y="2734"/>
                </a:cubicBezTo>
                <a:cubicBezTo>
                  <a:pt x="127" y="2720"/>
                  <a:pt x="124" y="2705"/>
                  <a:pt x="116" y="2693"/>
                </a:cubicBezTo>
                <a:lnTo>
                  <a:pt x="557" y="2346"/>
                </a:lnTo>
                <a:cubicBezTo>
                  <a:pt x="577" y="2367"/>
                  <a:pt x="604" y="2383"/>
                  <a:pt x="633" y="2389"/>
                </a:cubicBezTo>
                <a:lnTo>
                  <a:pt x="588" y="2593"/>
                </a:lnTo>
                <a:cubicBezTo>
                  <a:pt x="568" y="2591"/>
                  <a:pt x="547" y="2599"/>
                  <a:pt x="534" y="2617"/>
                </a:cubicBezTo>
                <a:cubicBezTo>
                  <a:pt x="514" y="2644"/>
                  <a:pt x="520" y="2682"/>
                  <a:pt x="547" y="2701"/>
                </a:cubicBezTo>
                <a:cubicBezTo>
                  <a:pt x="574" y="2721"/>
                  <a:pt x="612" y="2715"/>
                  <a:pt x="631" y="2688"/>
                </a:cubicBezTo>
                <a:cubicBezTo>
                  <a:pt x="651" y="2662"/>
                  <a:pt x="645" y="2624"/>
                  <a:pt x="619" y="2604"/>
                </a:cubicBezTo>
                <a:cubicBezTo>
                  <a:pt x="614" y="2600"/>
                  <a:pt x="608" y="2598"/>
                  <a:pt x="603" y="2596"/>
                </a:cubicBezTo>
                <a:lnTo>
                  <a:pt x="647" y="2391"/>
                </a:lnTo>
                <a:cubicBezTo>
                  <a:pt x="667" y="2394"/>
                  <a:pt x="688" y="2392"/>
                  <a:pt x="708" y="2386"/>
                </a:cubicBezTo>
                <a:cubicBezTo>
                  <a:pt x="743" y="2375"/>
                  <a:pt x="772" y="2353"/>
                  <a:pt x="791" y="2322"/>
                </a:cubicBezTo>
                <a:cubicBezTo>
                  <a:pt x="813" y="2286"/>
                  <a:pt x="819" y="2241"/>
                  <a:pt x="807" y="2200"/>
                </a:cubicBezTo>
                <a:cubicBezTo>
                  <a:pt x="803" y="2190"/>
                  <a:pt x="799" y="2180"/>
                  <a:pt x="794" y="2171"/>
                </a:cubicBezTo>
                <a:lnTo>
                  <a:pt x="1300" y="1849"/>
                </a:lnTo>
                <a:cubicBezTo>
                  <a:pt x="1354" y="1928"/>
                  <a:pt x="1445" y="1974"/>
                  <a:pt x="1541" y="1970"/>
                </a:cubicBezTo>
                <a:lnTo>
                  <a:pt x="1555" y="2564"/>
                </a:lnTo>
                <a:cubicBezTo>
                  <a:pt x="1533" y="2569"/>
                  <a:pt x="1513" y="2582"/>
                  <a:pt x="1501" y="2601"/>
                </a:cubicBezTo>
                <a:cubicBezTo>
                  <a:pt x="1497" y="2608"/>
                  <a:pt x="1494" y="2615"/>
                  <a:pt x="1492" y="2623"/>
                </a:cubicBezTo>
                <a:cubicBezTo>
                  <a:pt x="1480" y="2666"/>
                  <a:pt x="1506" y="2711"/>
                  <a:pt x="1549" y="2722"/>
                </a:cubicBezTo>
                <a:cubicBezTo>
                  <a:pt x="1560" y="2725"/>
                  <a:pt x="1570" y="2725"/>
                  <a:pt x="1581" y="2724"/>
                </a:cubicBezTo>
                <a:lnTo>
                  <a:pt x="1863" y="3385"/>
                </a:lnTo>
                <a:cubicBezTo>
                  <a:pt x="1849" y="3393"/>
                  <a:pt x="1838" y="3407"/>
                  <a:pt x="1834" y="3425"/>
                </a:cubicBezTo>
                <a:cubicBezTo>
                  <a:pt x="1828" y="3458"/>
                  <a:pt x="1849" y="3490"/>
                  <a:pt x="1882" y="3496"/>
                </a:cubicBezTo>
                <a:cubicBezTo>
                  <a:pt x="1915" y="3502"/>
                  <a:pt x="1946" y="3481"/>
                  <a:pt x="1953" y="3448"/>
                </a:cubicBezTo>
                <a:cubicBezTo>
                  <a:pt x="1959" y="3416"/>
                  <a:pt x="1938" y="3384"/>
                  <a:pt x="1905" y="3378"/>
                </a:cubicBezTo>
                <a:cubicBezTo>
                  <a:pt x="1895" y="3376"/>
                  <a:pt x="1885" y="3377"/>
                  <a:pt x="1877" y="3379"/>
                </a:cubicBezTo>
                <a:lnTo>
                  <a:pt x="1595" y="2721"/>
                </a:lnTo>
                <a:cubicBezTo>
                  <a:pt x="1613" y="2715"/>
                  <a:pt x="1629" y="2703"/>
                  <a:pt x="1639" y="2687"/>
                </a:cubicBezTo>
                <a:cubicBezTo>
                  <a:pt x="1643" y="2680"/>
                  <a:pt x="1647" y="2672"/>
                  <a:pt x="1649" y="2665"/>
                </a:cubicBezTo>
                <a:cubicBezTo>
                  <a:pt x="1650" y="2658"/>
                  <a:pt x="1651" y="2652"/>
                  <a:pt x="1651" y="2646"/>
                </a:cubicBezTo>
                <a:lnTo>
                  <a:pt x="1939" y="2629"/>
                </a:lnTo>
                <a:cubicBezTo>
                  <a:pt x="1942" y="2642"/>
                  <a:pt x="1949" y="2655"/>
                  <a:pt x="1961" y="2665"/>
                </a:cubicBezTo>
                <a:cubicBezTo>
                  <a:pt x="1988" y="2685"/>
                  <a:pt x="2025" y="2681"/>
                  <a:pt x="2046" y="2654"/>
                </a:cubicBezTo>
                <a:cubicBezTo>
                  <a:pt x="2066" y="2628"/>
                  <a:pt x="2062" y="2590"/>
                  <a:pt x="2035" y="2570"/>
                </a:cubicBezTo>
                <a:cubicBezTo>
                  <a:pt x="2009" y="2549"/>
                  <a:pt x="1971" y="2554"/>
                  <a:pt x="1951" y="2580"/>
                </a:cubicBezTo>
                <a:cubicBezTo>
                  <a:pt x="1943" y="2590"/>
                  <a:pt x="1939" y="2602"/>
                  <a:pt x="1938" y="2614"/>
                </a:cubicBezTo>
                <a:lnTo>
                  <a:pt x="1650" y="2632"/>
                </a:lnTo>
                <a:cubicBezTo>
                  <a:pt x="1646" y="2601"/>
                  <a:pt x="1623" y="2574"/>
                  <a:pt x="1591" y="2565"/>
                </a:cubicBezTo>
                <a:cubicBezTo>
                  <a:pt x="1584" y="2564"/>
                  <a:pt x="1577" y="2563"/>
                  <a:pt x="1569" y="2563"/>
                </a:cubicBezTo>
                <a:lnTo>
                  <a:pt x="1556" y="1969"/>
                </a:lnTo>
                <a:cubicBezTo>
                  <a:pt x="1574" y="1967"/>
                  <a:pt x="1591" y="1964"/>
                  <a:pt x="1609" y="1958"/>
                </a:cubicBezTo>
                <a:cubicBezTo>
                  <a:pt x="1755" y="1913"/>
                  <a:pt x="1836" y="1759"/>
                  <a:pt x="1791" y="1614"/>
                </a:cubicBezTo>
                <a:cubicBezTo>
                  <a:pt x="1770" y="1545"/>
                  <a:pt x="1724" y="1491"/>
                  <a:pt x="1666" y="1457"/>
                </a:cubicBezTo>
                <a:lnTo>
                  <a:pt x="2120" y="624"/>
                </a:lnTo>
                <a:cubicBezTo>
                  <a:pt x="2152" y="638"/>
                  <a:pt x="2187" y="639"/>
                  <a:pt x="2220" y="629"/>
                </a:cubicBezTo>
                <a:lnTo>
                  <a:pt x="2222" y="628"/>
                </a:lnTo>
                <a:lnTo>
                  <a:pt x="2359" y="1005"/>
                </a:lnTo>
                <a:cubicBezTo>
                  <a:pt x="2355" y="1007"/>
                  <a:pt x="2351" y="1008"/>
                  <a:pt x="2348" y="1011"/>
                </a:cubicBezTo>
                <a:cubicBezTo>
                  <a:pt x="2319" y="1028"/>
                  <a:pt x="2310" y="1065"/>
                  <a:pt x="2328" y="1093"/>
                </a:cubicBezTo>
                <a:cubicBezTo>
                  <a:pt x="2345" y="1122"/>
                  <a:pt x="2382" y="1131"/>
                  <a:pt x="2411" y="1114"/>
                </a:cubicBezTo>
                <a:cubicBezTo>
                  <a:pt x="2439" y="1096"/>
                  <a:pt x="2448" y="1059"/>
                  <a:pt x="2431" y="1031"/>
                </a:cubicBezTo>
                <a:cubicBezTo>
                  <a:pt x="2418" y="1010"/>
                  <a:pt x="2395" y="1000"/>
                  <a:pt x="2373" y="1002"/>
                </a:cubicBezTo>
                <a:lnTo>
                  <a:pt x="2235" y="623"/>
                </a:lnTo>
                <a:cubicBezTo>
                  <a:pt x="2263" y="611"/>
                  <a:pt x="2287" y="591"/>
                  <a:pt x="2303" y="565"/>
                </a:cubicBezTo>
                <a:cubicBezTo>
                  <a:pt x="2325" y="529"/>
                  <a:pt x="2331" y="484"/>
                  <a:pt x="2318" y="443"/>
                </a:cubicBezTo>
                <a:cubicBezTo>
                  <a:pt x="2294" y="365"/>
                  <a:pt x="2211" y="321"/>
                  <a:pt x="2133" y="345"/>
                </a:cubicBezTo>
                <a:moveTo>
                  <a:pt x="793" y="2205"/>
                </a:moveTo>
                <a:cubicBezTo>
                  <a:pt x="804" y="2242"/>
                  <a:pt x="799" y="2282"/>
                  <a:pt x="779" y="2315"/>
                </a:cubicBezTo>
                <a:cubicBezTo>
                  <a:pt x="762" y="2342"/>
                  <a:pt x="735" y="2363"/>
                  <a:pt x="704" y="2372"/>
                </a:cubicBezTo>
                <a:cubicBezTo>
                  <a:pt x="634" y="2394"/>
                  <a:pt x="558" y="2354"/>
                  <a:pt x="537" y="2284"/>
                </a:cubicBezTo>
                <a:cubicBezTo>
                  <a:pt x="525" y="2247"/>
                  <a:pt x="530" y="2207"/>
                  <a:pt x="551" y="2174"/>
                </a:cubicBezTo>
                <a:cubicBezTo>
                  <a:pt x="568" y="2146"/>
                  <a:pt x="594" y="2126"/>
                  <a:pt x="625" y="2116"/>
                </a:cubicBezTo>
                <a:cubicBezTo>
                  <a:pt x="696" y="2094"/>
                  <a:pt x="771" y="2134"/>
                  <a:pt x="793" y="2205"/>
                </a:cubicBezTo>
                <a:close/>
                <a:moveTo>
                  <a:pt x="1635" y="2661"/>
                </a:moveTo>
                <a:cubicBezTo>
                  <a:pt x="1633" y="2667"/>
                  <a:pt x="1630" y="2673"/>
                  <a:pt x="1627" y="2679"/>
                </a:cubicBezTo>
                <a:cubicBezTo>
                  <a:pt x="1611" y="2704"/>
                  <a:pt x="1582" y="2716"/>
                  <a:pt x="1553" y="2708"/>
                </a:cubicBezTo>
                <a:cubicBezTo>
                  <a:pt x="1518" y="2699"/>
                  <a:pt x="1496" y="2662"/>
                  <a:pt x="1506" y="2627"/>
                </a:cubicBezTo>
                <a:cubicBezTo>
                  <a:pt x="1508" y="2620"/>
                  <a:pt x="1510" y="2614"/>
                  <a:pt x="1514" y="2609"/>
                </a:cubicBezTo>
                <a:cubicBezTo>
                  <a:pt x="1529" y="2584"/>
                  <a:pt x="1559" y="2572"/>
                  <a:pt x="1587" y="2579"/>
                </a:cubicBezTo>
                <a:cubicBezTo>
                  <a:pt x="1623" y="2589"/>
                  <a:pt x="1644" y="2625"/>
                  <a:pt x="1635" y="2661"/>
                </a:cubicBezTo>
                <a:close/>
                <a:moveTo>
                  <a:pt x="2305" y="448"/>
                </a:moveTo>
                <a:cubicBezTo>
                  <a:pt x="2316" y="485"/>
                  <a:pt x="2311" y="525"/>
                  <a:pt x="2291" y="558"/>
                </a:cubicBezTo>
                <a:cubicBezTo>
                  <a:pt x="2274" y="585"/>
                  <a:pt x="2247" y="606"/>
                  <a:pt x="2216" y="615"/>
                </a:cubicBezTo>
                <a:cubicBezTo>
                  <a:pt x="2182" y="626"/>
                  <a:pt x="2146" y="622"/>
                  <a:pt x="2114" y="606"/>
                </a:cubicBezTo>
                <a:cubicBezTo>
                  <a:pt x="2082" y="589"/>
                  <a:pt x="2059" y="561"/>
                  <a:pt x="2049" y="527"/>
                </a:cubicBezTo>
                <a:cubicBezTo>
                  <a:pt x="2037" y="490"/>
                  <a:pt x="2042" y="450"/>
                  <a:pt x="2063" y="417"/>
                </a:cubicBezTo>
                <a:cubicBezTo>
                  <a:pt x="2080" y="389"/>
                  <a:pt x="2106" y="369"/>
                  <a:pt x="2137" y="359"/>
                </a:cubicBezTo>
                <a:cubicBezTo>
                  <a:pt x="2208" y="337"/>
                  <a:pt x="2283" y="377"/>
                  <a:pt x="2305" y="448"/>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4" name="Google Shape;24;p16"/>
          <p:cNvSpPr/>
          <p:nvPr/>
        </p:nvSpPr>
        <p:spPr>
          <a:xfrm rot="2654194">
            <a:off x="3397385" y="3345449"/>
            <a:ext cx="1406420" cy="860619"/>
          </a:xfrm>
          <a:custGeom>
            <a:avLst/>
            <a:gdLst/>
            <a:ahLst/>
            <a:cxnLst/>
            <a:rect l="l" t="t" r="r" b="b"/>
            <a:pathLst>
              <a:path w="1979" h="1210" extrusionOk="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5" name="Google Shape;25;p16"/>
          <p:cNvSpPr/>
          <p:nvPr/>
        </p:nvSpPr>
        <p:spPr>
          <a:xfrm rot="2654194">
            <a:off x="9026566" y="1730345"/>
            <a:ext cx="1082105" cy="1282017"/>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6" name="Google Shape;26;p16"/>
          <p:cNvSpPr/>
          <p:nvPr/>
        </p:nvSpPr>
        <p:spPr>
          <a:xfrm rot="9190020">
            <a:off x="5183579" y="4746311"/>
            <a:ext cx="1824845" cy="1581284"/>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7" name="Google Shape;27;p16"/>
          <p:cNvSpPr txBox="1">
            <a:spLocks noGrp="1"/>
          </p:cNvSpPr>
          <p:nvPr>
            <p:ph type="body" idx="3"/>
          </p:nvPr>
        </p:nvSpPr>
        <p:spPr>
          <a:xfrm>
            <a:off x="6662955" y="5756134"/>
            <a:ext cx="5356263" cy="781593"/>
          </a:xfrm>
          <a:prstGeom prst="rect">
            <a:avLst/>
          </a:prstGeom>
          <a:noFill/>
          <a:ln>
            <a:noFill/>
          </a:ln>
        </p:spPr>
        <p:txBody>
          <a:bodyPr spcFirstLastPara="1" wrap="square" lIns="217575" tIns="108775" rIns="217575" bIns="108775" anchor="t" anchorCtr="0">
            <a:noAutofit/>
          </a:bodyPr>
          <a:lstStyle>
            <a:lvl1pPr marL="609585" marR="0" lvl="0" indent="-304792" algn="l">
              <a:lnSpc>
                <a:spcPct val="138461"/>
              </a:lnSpc>
              <a:spcBef>
                <a:spcPts val="347"/>
              </a:spcBef>
              <a:spcAft>
                <a:spcPts val="0"/>
              </a:spcAft>
              <a:buClr>
                <a:schemeClr val="lt2"/>
              </a:buClr>
              <a:buSzPts val="1040"/>
              <a:buFont typeface="Noto Sans Symbols"/>
              <a:buNone/>
              <a:defRPr sz="1733">
                <a:solidFill>
                  <a:schemeClr val="dk1"/>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grpSp>
        <p:nvGrpSpPr>
          <p:cNvPr id="28" name="Google Shape;28;p16"/>
          <p:cNvGrpSpPr/>
          <p:nvPr/>
        </p:nvGrpSpPr>
        <p:grpSpPr>
          <a:xfrm>
            <a:off x="-953365" y="2228292"/>
            <a:ext cx="5559900" cy="5207136"/>
            <a:chOff x="-586420" y="1648608"/>
            <a:chExt cx="4586919" cy="4295887"/>
          </a:xfrm>
        </p:grpSpPr>
        <p:sp>
          <p:nvSpPr>
            <p:cNvPr id="29" name="Google Shape;29;p16"/>
            <p:cNvSpPr/>
            <p:nvPr/>
          </p:nvSpPr>
          <p:spPr>
            <a:xfrm rot="2654194">
              <a:off x="-333967" y="3455480"/>
              <a:ext cx="2264054" cy="1643932"/>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30" name="Google Shape;30;p16"/>
            <p:cNvSpPr/>
            <p:nvPr/>
          </p:nvSpPr>
          <p:spPr>
            <a:xfrm rot="2654194">
              <a:off x="-31981" y="1854504"/>
              <a:ext cx="1138472" cy="1348798"/>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31" name="Google Shape;31;p16"/>
            <p:cNvSpPr/>
            <p:nvPr/>
          </p:nvSpPr>
          <p:spPr>
            <a:xfrm rot="2654194">
              <a:off x="263870" y="2526575"/>
              <a:ext cx="3276479" cy="2650851"/>
            </a:xfrm>
            <a:custGeom>
              <a:avLst/>
              <a:gdLst/>
              <a:ahLst/>
              <a:cxnLst/>
              <a:rect l="l" t="t" r="r" b="b"/>
              <a:pathLst>
                <a:path w="3984" h="3221" extrusionOk="0">
                  <a:moveTo>
                    <a:pt x="3893" y="359"/>
                  </a:moveTo>
                  <a:cubicBezTo>
                    <a:pt x="3878" y="364"/>
                    <a:pt x="3865" y="375"/>
                    <a:pt x="3856" y="388"/>
                  </a:cubicBezTo>
                  <a:cubicBezTo>
                    <a:pt x="3846" y="405"/>
                    <a:pt x="3843" y="425"/>
                    <a:pt x="3849" y="444"/>
                  </a:cubicBezTo>
                  <a:lnTo>
                    <a:pt x="3850" y="447"/>
                  </a:lnTo>
                  <a:lnTo>
                    <a:pt x="3469" y="613"/>
                  </a:lnTo>
                  <a:cubicBezTo>
                    <a:pt x="3465" y="604"/>
                    <a:pt x="3459" y="596"/>
                    <a:pt x="3452" y="590"/>
                  </a:cubicBezTo>
                  <a:lnTo>
                    <a:pt x="3549" y="469"/>
                  </a:lnTo>
                  <a:cubicBezTo>
                    <a:pt x="3563" y="478"/>
                    <a:pt x="3581" y="481"/>
                    <a:pt x="3599" y="476"/>
                  </a:cubicBezTo>
                  <a:cubicBezTo>
                    <a:pt x="3630" y="466"/>
                    <a:pt x="3648" y="432"/>
                    <a:pt x="3638" y="400"/>
                  </a:cubicBezTo>
                  <a:cubicBezTo>
                    <a:pt x="3628" y="368"/>
                    <a:pt x="3594" y="351"/>
                    <a:pt x="3562" y="361"/>
                  </a:cubicBezTo>
                  <a:cubicBezTo>
                    <a:pt x="3530" y="371"/>
                    <a:pt x="3513" y="405"/>
                    <a:pt x="3523" y="437"/>
                  </a:cubicBezTo>
                  <a:cubicBezTo>
                    <a:pt x="3526" y="446"/>
                    <a:pt x="3531" y="454"/>
                    <a:pt x="3537" y="460"/>
                  </a:cubicBezTo>
                  <a:lnTo>
                    <a:pt x="3441" y="581"/>
                  </a:lnTo>
                  <a:cubicBezTo>
                    <a:pt x="3428" y="572"/>
                    <a:pt x="3413" y="567"/>
                    <a:pt x="3397" y="566"/>
                  </a:cubicBezTo>
                  <a:cubicBezTo>
                    <a:pt x="3348" y="563"/>
                    <a:pt x="3306" y="599"/>
                    <a:pt x="3303" y="648"/>
                  </a:cubicBezTo>
                  <a:cubicBezTo>
                    <a:pt x="3300" y="689"/>
                    <a:pt x="3326" y="726"/>
                    <a:pt x="3364" y="738"/>
                  </a:cubicBezTo>
                  <a:lnTo>
                    <a:pt x="3248" y="1238"/>
                  </a:lnTo>
                  <a:lnTo>
                    <a:pt x="3244" y="1237"/>
                  </a:lnTo>
                  <a:cubicBezTo>
                    <a:pt x="3233" y="1235"/>
                    <a:pt x="3222" y="1235"/>
                    <a:pt x="3212" y="1236"/>
                  </a:cubicBezTo>
                  <a:lnTo>
                    <a:pt x="3067" y="735"/>
                  </a:lnTo>
                  <a:cubicBezTo>
                    <a:pt x="3087" y="726"/>
                    <a:pt x="3101" y="707"/>
                    <a:pt x="3102" y="685"/>
                  </a:cubicBezTo>
                  <a:cubicBezTo>
                    <a:pt x="3103" y="672"/>
                    <a:pt x="3100" y="660"/>
                    <a:pt x="3094" y="650"/>
                  </a:cubicBezTo>
                  <a:cubicBezTo>
                    <a:pt x="3118" y="627"/>
                    <a:pt x="3139" y="601"/>
                    <a:pt x="3157" y="573"/>
                  </a:cubicBezTo>
                  <a:cubicBezTo>
                    <a:pt x="3194" y="513"/>
                    <a:pt x="3213" y="444"/>
                    <a:pt x="3213" y="374"/>
                  </a:cubicBezTo>
                  <a:cubicBezTo>
                    <a:pt x="3212" y="168"/>
                    <a:pt x="3043" y="0"/>
                    <a:pt x="2837" y="1"/>
                  </a:cubicBezTo>
                  <a:cubicBezTo>
                    <a:pt x="2707" y="2"/>
                    <a:pt x="2588" y="68"/>
                    <a:pt x="2520" y="179"/>
                  </a:cubicBezTo>
                  <a:cubicBezTo>
                    <a:pt x="2483" y="239"/>
                    <a:pt x="2464" y="307"/>
                    <a:pt x="2464" y="378"/>
                  </a:cubicBezTo>
                  <a:cubicBezTo>
                    <a:pt x="2464" y="391"/>
                    <a:pt x="2465" y="405"/>
                    <a:pt x="2467" y="418"/>
                  </a:cubicBezTo>
                  <a:cubicBezTo>
                    <a:pt x="2445" y="426"/>
                    <a:pt x="2429" y="446"/>
                    <a:pt x="2427" y="471"/>
                  </a:cubicBezTo>
                  <a:cubicBezTo>
                    <a:pt x="2427" y="476"/>
                    <a:pt x="2427" y="480"/>
                    <a:pt x="2428" y="484"/>
                  </a:cubicBezTo>
                  <a:lnTo>
                    <a:pt x="1611" y="714"/>
                  </a:lnTo>
                  <a:cubicBezTo>
                    <a:pt x="1601" y="684"/>
                    <a:pt x="1581" y="659"/>
                    <a:pt x="1554" y="643"/>
                  </a:cubicBezTo>
                  <a:cubicBezTo>
                    <a:pt x="1492" y="606"/>
                    <a:pt x="1410" y="626"/>
                    <a:pt x="1372" y="687"/>
                  </a:cubicBezTo>
                  <a:lnTo>
                    <a:pt x="1371" y="689"/>
                  </a:lnTo>
                  <a:cubicBezTo>
                    <a:pt x="1353" y="720"/>
                    <a:pt x="1348" y="756"/>
                    <a:pt x="1356" y="790"/>
                  </a:cubicBezTo>
                  <a:cubicBezTo>
                    <a:pt x="1358" y="795"/>
                    <a:pt x="1360" y="800"/>
                    <a:pt x="1361" y="805"/>
                  </a:cubicBezTo>
                  <a:lnTo>
                    <a:pt x="864" y="1044"/>
                  </a:lnTo>
                  <a:cubicBezTo>
                    <a:pt x="854" y="1027"/>
                    <a:pt x="838" y="1013"/>
                    <a:pt x="819" y="1006"/>
                  </a:cubicBezTo>
                  <a:lnTo>
                    <a:pt x="967" y="488"/>
                  </a:lnTo>
                  <a:lnTo>
                    <a:pt x="971" y="488"/>
                  </a:lnTo>
                  <a:cubicBezTo>
                    <a:pt x="1004" y="490"/>
                    <a:pt x="1032" y="465"/>
                    <a:pt x="1035" y="432"/>
                  </a:cubicBezTo>
                  <a:cubicBezTo>
                    <a:pt x="1037" y="399"/>
                    <a:pt x="1012" y="370"/>
                    <a:pt x="978" y="368"/>
                  </a:cubicBezTo>
                  <a:cubicBezTo>
                    <a:pt x="945" y="366"/>
                    <a:pt x="916" y="391"/>
                    <a:pt x="914" y="424"/>
                  </a:cubicBezTo>
                  <a:cubicBezTo>
                    <a:pt x="912" y="451"/>
                    <a:pt x="929" y="475"/>
                    <a:pt x="953" y="484"/>
                  </a:cubicBezTo>
                  <a:lnTo>
                    <a:pt x="805" y="1002"/>
                  </a:lnTo>
                  <a:cubicBezTo>
                    <a:pt x="802" y="1002"/>
                    <a:pt x="798" y="1001"/>
                    <a:pt x="794" y="1001"/>
                  </a:cubicBezTo>
                  <a:cubicBezTo>
                    <a:pt x="747" y="998"/>
                    <a:pt x="707" y="1032"/>
                    <a:pt x="701" y="1078"/>
                  </a:cubicBezTo>
                  <a:lnTo>
                    <a:pt x="137" y="1051"/>
                  </a:lnTo>
                  <a:cubicBezTo>
                    <a:pt x="137" y="1046"/>
                    <a:pt x="136" y="1042"/>
                    <a:pt x="135" y="1037"/>
                  </a:cubicBezTo>
                  <a:cubicBezTo>
                    <a:pt x="127" y="1001"/>
                    <a:pt x="90" y="978"/>
                    <a:pt x="54" y="987"/>
                  </a:cubicBezTo>
                  <a:cubicBezTo>
                    <a:pt x="37" y="991"/>
                    <a:pt x="22" y="1002"/>
                    <a:pt x="12" y="1017"/>
                  </a:cubicBezTo>
                  <a:cubicBezTo>
                    <a:pt x="3" y="1032"/>
                    <a:pt x="0" y="1051"/>
                    <a:pt x="4" y="1068"/>
                  </a:cubicBezTo>
                  <a:cubicBezTo>
                    <a:pt x="12" y="1104"/>
                    <a:pt x="49" y="1127"/>
                    <a:pt x="85" y="1118"/>
                  </a:cubicBezTo>
                  <a:cubicBezTo>
                    <a:pt x="103" y="1114"/>
                    <a:pt x="117" y="1104"/>
                    <a:pt x="127" y="1088"/>
                  </a:cubicBezTo>
                  <a:cubicBezTo>
                    <a:pt x="131" y="1081"/>
                    <a:pt x="134" y="1073"/>
                    <a:pt x="136" y="1065"/>
                  </a:cubicBezTo>
                  <a:lnTo>
                    <a:pt x="700" y="1092"/>
                  </a:lnTo>
                  <a:cubicBezTo>
                    <a:pt x="701" y="1137"/>
                    <a:pt x="737" y="1174"/>
                    <a:pt x="783" y="1177"/>
                  </a:cubicBezTo>
                  <a:cubicBezTo>
                    <a:pt x="831" y="1180"/>
                    <a:pt x="873" y="1143"/>
                    <a:pt x="876" y="1095"/>
                  </a:cubicBezTo>
                  <a:cubicBezTo>
                    <a:pt x="877" y="1082"/>
                    <a:pt x="875" y="1069"/>
                    <a:pt x="871" y="1057"/>
                  </a:cubicBezTo>
                  <a:lnTo>
                    <a:pt x="1367" y="818"/>
                  </a:lnTo>
                  <a:cubicBezTo>
                    <a:pt x="1379" y="840"/>
                    <a:pt x="1396" y="859"/>
                    <a:pt x="1417" y="872"/>
                  </a:cubicBezTo>
                  <a:cubicBezTo>
                    <a:pt x="1427" y="878"/>
                    <a:pt x="1438" y="882"/>
                    <a:pt x="1448" y="885"/>
                  </a:cubicBezTo>
                  <a:lnTo>
                    <a:pt x="1338" y="1305"/>
                  </a:lnTo>
                  <a:cubicBezTo>
                    <a:pt x="1330" y="1303"/>
                    <a:pt x="1321" y="1302"/>
                    <a:pt x="1312" y="1302"/>
                  </a:cubicBezTo>
                  <a:cubicBezTo>
                    <a:pt x="1242" y="1302"/>
                    <a:pt x="1186" y="1359"/>
                    <a:pt x="1187" y="1428"/>
                  </a:cubicBezTo>
                  <a:cubicBezTo>
                    <a:pt x="1187" y="1449"/>
                    <a:pt x="1192" y="1468"/>
                    <a:pt x="1201" y="1485"/>
                  </a:cubicBezTo>
                  <a:lnTo>
                    <a:pt x="523" y="1885"/>
                  </a:lnTo>
                  <a:lnTo>
                    <a:pt x="522" y="1882"/>
                  </a:lnTo>
                  <a:cubicBezTo>
                    <a:pt x="511" y="1868"/>
                    <a:pt x="496" y="1859"/>
                    <a:pt x="478" y="1856"/>
                  </a:cubicBezTo>
                  <a:cubicBezTo>
                    <a:pt x="451" y="1852"/>
                    <a:pt x="425" y="1865"/>
                    <a:pt x="411" y="1887"/>
                  </a:cubicBezTo>
                  <a:cubicBezTo>
                    <a:pt x="406" y="1895"/>
                    <a:pt x="403" y="1904"/>
                    <a:pt x="401" y="1913"/>
                  </a:cubicBezTo>
                  <a:cubicBezTo>
                    <a:pt x="396" y="1950"/>
                    <a:pt x="422" y="1984"/>
                    <a:pt x="458" y="1990"/>
                  </a:cubicBezTo>
                  <a:cubicBezTo>
                    <a:pt x="485" y="1994"/>
                    <a:pt x="511" y="1981"/>
                    <a:pt x="526" y="1958"/>
                  </a:cubicBezTo>
                  <a:cubicBezTo>
                    <a:pt x="530" y="1950"/>
                    <a:pt x="534" y="1942"/>
                    <a:pt x="535" y="1933"/>
                  </a:cubicBezTo>
                  <a:cubicBezTo>
                    <a:pt x="537" y="1920"/>
                    <a:pt x="535" y="1908"/>
                    <a:pt x="530" y="1897"/>
                  </a:cubicBezTo>
                  <a:lnTo>
                    <a:pt x="1208" y="1498"/>
                  </a:lnTo>
                  <a:cubicBezTo>
                    <a:pt x="1230" y="1531"/>
                    <a:pt x="1267" y="1553"/>
                    <a:pt x="1309" y="1554"/>
                  </a:cubicBezTo>
                  <a:lnTo>
                    <a:pt x="1315" y="1764"/>
                  </a:lnTo>
                  <a:cubicBezTo>
                    <a:pt x="1289" y="1769"/>
                    <a:pt x="1268" y="1791"/>
                    <a:pt x="1266" y="1819"/>
                  </a:cubicBezTo>
                  <a:lnTo>
                    <a:pt x="1266" y="1822"/>
                  </a:lnTo>
                  <a:cubicBezTo>
                    <a:pt x="1159" y="1839"/>
                    <a:pt x="1065" y="1901"/>
                    <a:pt x="1007" y="1994"/>
                  </a:cubicBezTo>
                  <a:cubicBezTo>
                    <a:pt x="971" y="2054"/>
                    <a:pt x="951" y="2123"/>
                    <a:pt x="952" y="2193"/>
                  </a:cubicBezTo>
                  <a:cubicBezTo>
                    <a:pt x="953" y="2399"/>
                    <a:pt x="1121" y="2567"/>
                    <a:pt x="1328" y="2566"/>
                  </a:cubicBezTo>
                  <a:cubicBezTo>
                    <a:pt x="1354" y="2565"/>
                    <a:pt x="1379" y="2563"/>
                    <a:pt x="1403" y="2558"/>
                  </a:cubicBezTo>
                  <a:cubicBezTo>
                    <a:pt x="1411" y="2579"/>
                    <a:pt x="1431" y="2595"/>
                    <a:pt x="1455" y="2596"/>
                  </a:cubicBezTo>
                  <a:cubicBezTo>
                    <a:pt x="1462" y="2597"/>
                    <a:pt x="1468" y="2596"/>
                    <a:pt x="1474" y="2594"/>
                  </a:cubicBezTo>
                  <a:lnTo>
                    <a:pt x="1596" y="2920"/>
                  </a:lnTo>
                  <a:cubicBezTo>
                    <a:pt x="1573" y="2931"/>
                    <a:pt x="1553" y="2949"/>
                    <a:pt x="1539" y="2971"/>
                  </a:cubicBezTo>
                  <a:cubicBezTo>
                    <a:pt x="1519" y="3004"/>
                    <a:pt x="1514" y="3043"/>
                    <a:pt x="1525" y="3080"/>
                  </a:cubicBezTo>
                  <a:cubicBezTo>
                    <a:pt x="1535" y="3114"/>
                    <a:pt x="1559" y="3142"/>
                    <a:pt x="1590" y="3159"/>
                  </a:cubicBezTo>
                  <a:cubicBezTo>
                    <a:pt x="1621" y="3175"/>
                    <a:pt x="1657" y="3179"/>
                    <a:pt x="1691" y="3168"/>
                  </a:cubicBezTo>
                  <a:cubicBezTo>
                    <a:pt x="1722" y="3159"/>
                    <a:pt x="1748" y="3138"/>
                    <a:pt x="1765" y="3111"/>
                  </a:cubicBezTo>
                  <a:cubicBezTo>
                    <a:pt x="1784" y="3080"/>
                    <a:pt x="1790" y="3043"/>
                    <a:pt x="1781" y="3008"/>
                  </a:cubicBezTo>
                  <a:lnTo>
                    <a:pt x="2058" y="2908"/>
                  </a:lnTo>
                  <a:cubicBezTo>
                    <a:pt x="2071" y="2937"/>
                    <a:pt x="2099" y="2958"/>
                    <a:pt x="2132" y="2960"/>
                  </a:cubicBezTo>
                  <a:cubicBezTo>
                    <a:pt x="2157" y="2961"/>
                    <a:pt x="2179" y="2953"/>
                    <a:pt x="2196" y="2938"/>
                  </a:cubicBezTo>
                  <a:lnTo>
                    <a:pt x="2372" y="3117"/>
                  </a:lnTo>
                  <a:cubicBezTo>
                    <a:pt x="2361" y="3131"/>
                    <a:pt x="2356" y="3149"/>
                    <a:pt x="2360" y="3168"/>
                  </a:cubicBezTo>
                  <a:cubicBezTo>
                    <a:pt x="2368" y="3200"/>
                    <a:pt x="2400" y="3221"/>
                    <a:pt x="2432" y="3213"/>
                  </a:cubicBezTo>
                  <a:cubicBezTo>
                    <a:pt x="2465" y="3205"/>
                    <a:pt x="2485" y="3173"/>
                    <a:pt x="2477" y="3140"/>
                  </a:cubicBezTo>
                  <a:cubicBezTo>
                    <a:pt x="2470" y="3108"/>
                    <a:pt x="2437" y="3088"/>
                    <a:pt x="2405" y="3095"/>
                  </a:cubicBezTo>
                  <a:cubicBezTo>
                    <a:pt x="2396" y="3098"/>
                    <a:pt x="2389" y="3101"/>
                    <a:pt x="2382" y="3107"/>
                  </a:cubicBezTo>
                  <a:lnTo>
                    <a:pt x="2206" y="2928"/>
                  </a:lnTo>
                  <a:cubicBezTo>
                    <a:pt x="2218" y="2914"/>
                    <a:pt x="2225" y="2896"/>
                    <a:pt x="2226" y="2877"/>
                  </a:cubicBezTo>
                  <a:cubicBezTo>
                    <a:pt x="2229" y="2828"/>
                    <a:pt x="2192" y="2787"/>
                    <a:pt x="2144" y="2783"/>
                  </a:cubicBezTo>
                  <a:cubicBezTo>
                    <a:pt x="2095" y="2780"/>
                    <a:pt x="2053" y="2817"/>
                    <a:pt x="2050" y="2866"/>
                  </a:cubicBezTo>
                  <a:cubicBezTo>
                    <a:pt x="2049" y="2876"/>
                    <a:pt x="2050" y="2886"/>
                    <a:pt x="2053" y="2895"/>
                  </a:cubicBezTo>
                  <a:lnTo>
                    <a:pt x="1777" y="2995"/>
                  </a:lnTo>
                  <a:cubicBezTo>
                    <a:pt x="1752" y="2929"/>
                    <a:pt x="1681" y="2893"/>
                    <a:pt x="1613" y="2914"/>
                  </a:cubicBezTo>
                  <a:lnTo>
                    <a:pt x="1610" y="2915"/>
                  </a:lnTo>
                  <a:lnTo>
                    <a:pt x="1488" y="2589"/>
                  </a:lnTo>
                  <a:cubicBezTo>
                    <a:pt x="1505" y="2579"/>
                    <a:pt x="1518" y="2561"/>
                    <a:pt x="1520" y="2540"/>
                  </a:cubicBezTo>
                  <a:cubicBezTo>
                    <a:pt x="1520" y="2531"/>
                    <a:pt x="1519" y="2522"/>
                    <a:pt x="1515" y="2514"/>
                  </a:cubicBezTo>
                  <a:cubicBezTo>
                    <a:pt x="1567" y="2484"/>
                    <a:pt x="1612" y="2441"/>
                    <a:pt x="1645" y="2388"/>
                  </a:cubicBezTo>
                  <a:cubicBezTo>
                    <a:pt x="1681" y="2328"/>
                    <a:pt x="1701" y="2260"/>
                    <a:pt x="1700" y="2189"/>
                  </a:cubicBezTo>
                  <a:cubicBezTo>
                    <a:pt x="1700" y="2169"/>
                    <a:pt x="1698" y="2148"/>
                    <a:pt x="1695" y="2128"/>
                  </a:cubicBezTo>
                  <a:cubicBezTo>
                    <a:pt x="1718" y="2121"/>
                    <a:pt x="1735" y="2100"/>
                    <a:pt x="1737" y="2075"/>
                  </a:cubicBezTo>
                  <a:cubicBezTo>
                    <a:pt x="1738" y="2069"/>
                    <a:pt x="1737" y="2063"/>
                    <a:pt x="1735" y="2057"/>
                  </a:cubicBezTo>
                  <a:lnTo>
                    <a:pt x="1983" y="1972"/>
                  </a:lnTo>
                  <a:cubicBezTo>
                    <a:pt x="2001" y="2018"/>
                    <a:pt x="2047" y="2051"/>
                    <a:pt x="2100" y="2051"/>
                  </a:cubicBezTo>
                  <a:cubicBezTo>
                    <a:pt x="2140" y="2050"/>
                    <a:pt x="2176" y="2031"/>
                    <a:pt x="2199" y="2001"/>
                  </a:cubicBezTo>
                  <a:lnTo>
                    <a:pt x="2417" y="2164"/>
                  </a:lnTo>
                  <a:lnTo>
                    <a:pt x="2415" y="2166"/>
                  </a:lnTo>
                  <a:cubicBezTo>
                    <a:pt x="2402" y="2187"/>
                    <a:pt x="2398" y="2212"/>
                    <a:pt x="2404" y="2237"/>
                  </a:cubicBezTo>
                  <a:cubicBezTo>
                    <a:pt x="2409" y="2262"/>
                    <a:pt x="2424" y="2283"/>
                    <a:pt x="2446" y="2297"/>
                  </a:cubicBezTo>
                  <a:cubicBezTo>
                    <a:pt x="2467" y="2310"/>
                    <a:pt x="2493" y="2315"/>
                    <a:pt x="2518" y="2309"/>
                  </a:cubicBezTo>
                  <a:cubicBezTo>
                    <a:pt x="2524" y="2308"/>
                    <a:pt x="2529" y="2306"/>
                    <a:pt x="2534" y="2304"/>
                  </a:cubicBezTo>
                  <a:lnTo>
                    <a:pt x="2670" y="2569"/>
                  </a:lnTo>
                  <a:cubicBezTo>
                    <a:pt x="2649" y="2582"/>
                    <a:pt x="2638" y="2607"/>
                    <a:pt x="2644" y="2633"/>
                  </a:cubicBezTo>
                  <a:cubicBezTo>
                    <a:pt x="2652" y="2665"/>
                    <a:pt x="2684" y="2685"/>
                    <a:pt x="2717" y="2678"/>
                  </a:cubicBezTo>
                  <a:cubicBezTo>
                    <a:pt x="2749" y="2670"/>
                    <a:pt x="2769" y="2638"/>
                    <a:pt x="2762" y="2605"/>
                  </a:cubicBezTo>
                  <a:cubicBezTo>
                    <a:pt x="2754" y="2573"/>
                    <a:pt x="2721" y="2553"/>
                    <a:pt x="2689" y="2560"/>
                  </a:cubicBezTo>
                  <a:cubicBezTo>
                    <a:pt x="2687" y="2561"/>
                    <a:pt x="2685" y="2562"/>
                    <a:pt x="2683" y="2562"/>
                  </a:cubicBezTo>
                  <a:lnTo>
                    <a:pt x="2547" y="2297"/>
                  </a:lnTo>
                  <a:cubicBezTo>
                    <a:pt x="2559" y="2289"/>
                    <a:pt x="2570" y="2279"/>
                    <a:pt x="2578" y="2266"/>
                  </a:cubicBezTo>
                  <a:cubicBezTo>
                    <a:pt x="2590" y="2246"/>
                    <a:pt x="2595" y="2224"/>
                    <a:pt x="2591" y="2201"/>
                  </a:cubicBezTo>
                  <a:lnTo>
                    <a:pt x="2957" y="2116"/>
                  </a:lnTo>
                  <a:cubicBezTo>
                    <a:pt x="2966" y="2145"/>
                    <a:pt x="2997" y="2163"/>
                    <a:pt x="3028" y="2156"/>
                  </a:cubicBezTo>
                  <a:cubicBezTo>
                    <a:pt x="3060" y="2148"/>
                    <a:pt x="3080" y="2116"/>
                    <a:pt x="3072" y="2084"/>
                  </a:cubicBezTo>
                  <a:cubicBezTo>
                    <a:pt x="3065" y="2051"/>
                    <a:pt x="3032" y="2031"/>
                    <a:pt x="3000" y="2039"/>
                  </a:cubicBezTo>
                  <a:cubicBezTo>
                    <a:pt x="2971" y="2045"/>
                    <a:pt x="2952" y="2073"/>
                    <a:pt x="2954" y="2102"/>
                  </a:cubicBezTo>
                  <a:lnTo>
                    <a:pt x="2588" y="2187"/>
                  </a:lnTo>
                  <a:cubicBezTo>
                    <a:pt x="2573" y="2140"/>
                    <a:pt x="2524" y="2112"/>
                    <a:pt x="2476" y="2123"/>
                  </a:cubicBezTo>
                  <a:cubicBezTo>
                    <a:pt x="2456" y="2127"/>
                    <a:pt x="2439" y="2138"/>
                    <a:pt x="2425" y="2152"/>
                  </a:cubicBezTo>
                  <a:lnTo>
                    <a:pt x="2207" y="1989"/>
                  </a:lnTo>
                  <a:cubicBezTo>
                    <a:pt x="2219" y="1970"/>
                    <a:pt x="2225" y="1948"/>
                    <a:pt x="2225" y="1924"/>
                  </a:cubicBezTo>
                  <a:cubicBezTo>
                    <a:pt x="2225" y="1854"/>
                    <a:pt x="2168" y="1798"/>
                    <a:pt x="2098" y="1799"/>
                  </a:cubicBezTo>
                  <a:cubicBezTo>
                    <a:pt x="2084" y="1799"/>
                    <a:pt x="2071" y="1801"/>
                    <a:pt x="2058" y="1806"/>
                  </a:cubicBezTo>
                  <a:lnTo>
                    <a:pt x="1897" y="1409"/>
                  </a:lnTo>
                  <a:cubicBezTo>
                    <a:pt x="1915" y="1402"/>
                    <a:pt x="1931" y="1389"/>
                    <a:pt x="1942" y="1372"/>
                  </a:cubicBezTo>
                  <a:cubicBezTo>
                    <a:pt x="1943" y="1368"/>
                    <a:pt x="1945" y="1365"/>
                    <a:pt x="1947" y="1362"/>
                  </a:cubicBezTo>
                  <a:cubicBezTo>
                    <a:pt x="1948" y="1360"/>
                    <a:pt x="1948" y="1358"/>
                    <a:pt x="1949" y="1357"/>
                  </a:cubicBezTo>
                  <a:lnTo>
                    <a:pt x="2728" y="1702"/>
                  </a:lnTo>
                  <a:cubicBezTo>
                    <a:pt x="2727" y="1706"/>
                    <a:pt x="2726" y="1710"/>
                    <a:pt x="2726" y="1713"/>
                  </a:cubicBezTo>
                  <a:cubicBezTo>
                    <a:pt x="2724" y="1747"/>
                    <a:pt x="2749" y="1776"/>
                    <a:pt x="2782" y="1778"/>
                  </a:cubicBezTo>
                  <a:cubicBezTo>
                    <a:pt x="2815" y="1780"/>
                    <a:pt x="2844" y="1755"/>
                    <a:pt x="2847" y="1722"/>
                  </a:cubicBezTo>
                  <a:cubicBezTo>
                    <a:pt x="2849" y="1689"/>
                    <a:pt x="2824" y="1660"/>
                    <a:pt x="2791" y="1658"/>
                  </a:cubicBezTo>
                  <a:cubicBezTo>
                    <a:pt x="2766" y="1656"/>
                    <a:pt x="2745" y="1669"/>
                    <a:pt x="2734" y="1689"/>
                  </a:cubicBezTo>
                  <a:lnTo>
                    <a:pt x="1953" y="1343"/>
                  </a:lnTo>
                  <a:cubicBezTo>
                    <a:pt x="1963" y="1300"/>
                    <a:pt x="1942" y="1254"/>
                    <a:pt x="1901" y="1235"/>
                  </a:cubicBezTo>
                  <a:cubicBezTo>
                    <a:pt x="1854" y="1213"/>
                    <a:pt x="1797" y="1232"/>
                    <a:pt x="1774" y="1281"/>
                  </a:cubicBezTo>
                  <a:cubicBezTo>
                    <a:pt x="1769" y="1290"/>
                    <a:pt x="1766" y="1301"/>
                    <a:pt x="1765" y="1311"/>
                  </a:cubicBezTo>
                  <a:lnTo>
                    <a:pt x="1434" y="1393"/>
                  </a:lnTo>
                  <a:cubicBezTo>
                    <a:pt x="1422" y="1353"/>
                    <a:pt x="1392" y="1322"/>
                    <a:pt x="1352" y="1308"/>
                  </a:cubicBezTo>
                  <a:lnTo>
                    <a:pt x="1462" y="888"/>
                  </a:lnTo>
                  <a:cubicBezTo>
                    <a:pt x="1514" y="897"/>
                    <a:pt x="1570" y="875"/>
                    <a:pt x="1599" y="827"/>
                  </a:cubicBezTo>
                  <a:lnTo>
                    <a:pt x="1600" y="826"/>
                  </a:lnTo>
                  <a:cubicBezTo>
                    <a:pt x="1618" y="796"/>
                    <a:pt x="1623" y="762"/>
                    <a:pt x="1615" y="728"/>
                  </a:cubicBezTo>
                  <a:lnTo>
                    <a:pt x="2432" y="498"/>
                  </a:lnTo>
                  <a:cubicBezTo>
                    <a:pt x="2440" y="519"/>
                    <a:pt x="2460" y="534"/>
                    <a:pt x="2483" y="535"/>
                  </a:cubicBezTo>
                  <a:cubicBezTo>
                    <a:pt x="2489" y="536"/>
                    <a:pt x="2494" y="535"/>
                    <a:pt x="2499" y="534"/>
                  </a:cubicBezTo>
                  <a:cubicBezTo>
                    <a:pt x="2518" y="574"/>
                    <a:pt x="2543" y="610"/>
                    <a:pt x="2575" y="642"/>
                  </a:cubicBezTo>
                  <a:cubicBezTo>
                    <a:pt x="2646" y="712"/>
                    <a:pt x="2740" y="751"/>
                    <a:pt x="2840" y="750"/>
                  </a:cubicBezTo>
                  <a:cubicBezTo>
                    <a:pt x="2895" y="750"/>
                    <a:pt x="2947" y="738"/>
                    <a:pt x="2994" y="717"/>
                  </a:cubicBezTo>
                  <a:cubicBezTo>
                    <a:pt x="3004" y="730"/>
                    <a:pt x="3020" y="740"/>
                    <a:pt x="3038" y="741"/>
                  </a:cubicBezTo>
                  <a:cubicBezTo>
                    <a:pt x="3044" y="741"/>
                    <a:pt x="3049" y="741"/>
                    <a:pt x="3054" y="740"/>
                  </a:cubicBezTo>
                  <a:lnTo>
                    <a:pt x="3197" y="1238"/>
                  </a:lnTo>
                  <a:cubicBezTo>
                    <a:pt x="3161" y="1244"/>
                    <a:pt x="3129" y="1266"/>
                    <a:pt x="3109" y="1298"/>
                  </a:cubicBezTo>
                  <a:cubicBezTo>
                    <a:pt x="3099" y="1313"/>
                    <a:pt x="3093" y="1329"/>
                    <a:pt x="3091" y="1346"/>
                  </a:cubicBezTo>
                  <a:cubicBezTo>
                    <a:pt x="3085" y="1382"/>
                    <a:pt x="3093" y="1417"/>
                    <a:pt x="3114" y="1446"/>
                  </a:cubicBezTo>
                  <a:cubicBezTo>
                    <a:pt x="3134" y="1475"/>
                    <a:pt x="3165" y="1494"/>
                    <a:pt x="3200" y="1500"/>
                  </a:cubicBezTo>
                  <a:cubicBezTo>
                    <a:pt x="3254" y="1508"/>
                    <a:pt x="3307" y="1484"/>
                    <a:pt x="3335" y="1438"/>
                  </a:cubicBezTo>
                  <a:cubicBezTo>
                    <a:pt x="3344" y="1424"/>
                    <a:pt x="3350" y="1407"/>
                    <a:pt x="3353" y="1390"/>
                  </a:cubicBezTo>
                  <a:cubicBezTo>
                    <a:pt x="3359" y="1355"/>
                    <a:pt x="3351" y="1320"/>
                    <a:pt x="3330" y="1291"/>
                  </a:cubicBezTo>
                  <a:cubicBezTo>
                    <a:pt x="3313" y="1267"/>
                    <a:pt x="3289" y="1250"/>
                    <a:pt x="3262" y="1241"/>
                  </a:cubicBezTo>
                  <a:lnTo>
                    <a:pt x="3378" y="741"/>
                  </a:lnTo>
                  <a:cubicBezTo>
                    <a:pt x="3380" y="741"/>
                    <a:pt x="3383" y="742"/>
                    <a:pt x="3385" y="742"/>
                  </a:cubicBezTo>
                  <a:cubicBezTo>
                    <a:pt x="3407" y="743"/>
                    <a:pt x="3428" y="736"/>
                    <a:pt x="3444" y="724"/>
                  </a:cubicBezTo>
                  <a:lnTo>
                    <a:pt x="3748" y="1062"/>
                  </a:lnTo>
                  <a:cubicBezTo>
                    <a:pt x="3735" y="1077"/>
                    <a:pt x="3730" y="1099"/>
                    <a:pt x="3736" y="1120"/>
                  </a:cubicBezTo>
                  <a:cubicBezTo>
                    <a:pt x="3746" y="1151"/>
                    <a:pt x="3780" y="1169"/>
                    <a:pt x="3812" y="1159"/>
                  </a:cubicBezTo>
                  <a:cubicBezTo>
                    <a:pt x="3844" y="1149"/>
                    <a:pt x="3861" y="1115"/>
                    <a:pt x="3851" y="1083"/>
                  </a:cubicBezTo>
                  <a:cubicBezTo>
                    <a:pt x="3841" y="1051"/>
                    <a:pt x="3807" y="1034"/>
                    <a:pt x="3775" y="1044"/>
                  </a:cubicBezTo>
                  <a:cubicBezTo>
                    <a:pt x="3769" y="1046"/>
                    <a:pt x="3764" y="1049"/>
                    <a:pt x="3759" y="1052"/>
                  </a:cubicBezTo>
                  <a:lnTo>
                    <a:pt x="3455" y="714"/>
                  </a:lnTo>
                  <a:cubicBezTo>
                    <a:pt x="3469" y="700"/>
                    <a:pt x="3478" y="681"/>
                    <a:pt x="3479" y="660"/>
                  </a:cubicBezTo>
                  <a:cubicBezTo>
                    <a:pt x="3480" y="648"/>
                    <a:pt x="3478" y="637"/>
                    <a:pt x="3475" y="626"/>
                  </a:cubicBezTo>
                  <a:lnTo>
                    <a:pt x="3857" y="459"/>
                  </a:lnTo>
                  <a:cubicBezTo>
                    <a:pt x="3872" y="485"/>
                    <a:pt x="3904" y="498"/>
                    <a:pt x="3934" y="488"/>
                  </a:cubicBezTo>
                  <a:cubicBezTo>
                    <a:pt x="3949" y="484"/>
                    <a:pt x="3962" y="473"/>
                    <a:pt x="3971" y="459"/>
                  </a:cubicBezTo>
                  <a:cubicBezTo>
                    <a:pt x="3981" y="443"/>
                    <a:pt x="3984" y="422"/>
                    <a:pt x="3978" y="404"/>
                  </a:cubicBezTo>
                  <a:cubicBezTo>
                    <a:pt x="3967" y="368"/>
                    <a:pt x="3929" y="348"/>
                    <a:pt x="3893" y="359"/>
                  </a:cubicBezTo>
                  <a:moveTo>
                    <a:pt x="82" y="1104"/>
                  </a:moveTo>
                  <a:cubicBezTo>
                    <a:pt x="53" y="1111"/>
                    <a:pt x="25" y="1093"/>
                    <a:pt x="18" y="1065"/>
                  </a:cubicBezTo>
                  <a:cubicBezTo>
                    <a:pt x="15" y="1051"/>
                    <a:pt x="17" y="1037"/>
                    <a:pt x="24" y="1025"/>
                  </a:cubicBezTo>
                  <a:cubicBezTo>
                    <a:pt x="32" y="1013"/>
                    <a:pt x="44" y="1004"/>
                    <a:pt x="57" y="1001"/>
                  </a:cubicBezTo>
                  <a:cubicBezTo>
                    <a:pt x="86" y="994"/>
                    <a:pt x="115" y="1012"/>
                    <a:pt x="121" y="1041"/>
                  </a:cubicBezTo>
                  <a:cubicBezTo>
                    <a:pt x="128" y="1068"/>
                    <a:pt x="109" y="1098"/>
                    <a:pt x="82" y="1104"/>
                  </a:cubicBezTo>
                  <a:moveTo>
                    <a:pt x="521" y="1930"/>
                  </a:moveTo>
                  <a:cubicBezTo>
                    <a:pt x="520" y="1938"/>
                    <a:pt x="517" y="1945"/>
                    <a:pt x="513" y="1951"/>
                  </a:cubicBezTo>
                  <a:cubicBezTo>
                    <a:pt x="502" y="1969"/>
                    <a:pt x="481" y="1978"/>
                    <a:pt x="461" y="1975"/>
                  </a:cubicBezTo>
                  <a:cubicBezTo>
                    <a:pt x="432" y="1971"/>
                    <a:pt x="411" y="1944"/>
                    <a:pt x="416" y="1915"/>
                  </a:cubicBezTo>
                  <a:cubicBezTo>
                    <a:pt x="417" y="1908"/>
                    <a:pt x="419" y="1901"/>
                    <a:pt x="423" y="1895"/>
                  </a:cubicBezTo>
                  <a:cubicBezTo>
                    <a:pt x="434" y="1877"/>
                    <a:pt x="455" y="1867"/>
                    <a:pt x="476" y="1870"/>
                  </a:cubicBezTo>
                  <a:cubicBezTo>
                    <a:pt x="490" y="1872"/>
                    <a:pt x="502" y="1880"/>
                    <a:pt x="511" y="1891"/>
                  </a:cubicBezTo>
                  <a:cubicBezTo>
                    <a:pt x="519" y="1902"/>
                    <a:pt x="523" y="1916"/>
                    <a:pt x="521" y="1930"/>
                  </a:cubicBezTo>
                  <a:close/>
                  <a:moveTo>
                    <a:pt x="1766" y="3006"/>
                  </a:moveTo>
                  <a:cubicBezTo>
                    <a:pt x="1776" y="3039"/>
                    <a:pt x="1771" y="3074"/>
                    <a:pt x="1753" y="3104"/>
                  </a:cubicBezTo>
                  <a:cubicBezTo>
                    <a:pt x="1738" y="3128"/>
                    <a:pt x="1715" y="3146"/>
                    <a:pt x="1687" y="3155"/>
                  </a:cubicBezTo>
                  <a:cubicBezTo>
                    <a:pt x="1657" y="3164"/>
                    <a:pt x="1625" y="3161"/>
                    <a:pt x="1597" y="3146"/>
                  </a:cubicBezTo>
                  <a:cubicBezTo>
                    <a:pt x="1569" y="3131"/>
                    <a:pt x="1548" y="3106"/>
                    <a:pt x="1539" y="3076"/>
                  </a:cubicBezTo>
                  <a:cubicBezTo>
                    <a:pt x="1529" y="3043"/>
                    <a:pt x="1533" y="3008"/>
                    <a:pt x="1551" y="2978"/>
                  </a:cubicBezTo>
                  <a:cubicBezTo>
                    <a:pt x="1566" y="2954"/>
                    <a:pt x="1590" y="2936"/>
                    <a:pt x="1617" y="2928"/>
                  </a:cubicBezTo>
                  <a:cubicBezTo>
                    <a:pt x="1680" y="2908"/>
                    <a:pt x="1746" y="2943"/>
                    <a:pt x="1766" y="3006"/>
                  </a:cubicBezTo>
                  <a:moveTo>
                    <a:pt x="2576" y="2198"/>
                  </a:moveTo>
                  <a:cubicBezTo>
                    <a:pt x="2581" y="2219"/>
                    <a:pt x="2577" y="2240"/>
                    <a:pt x="2566" y="2258"/>
                  </a:cubicBezTo>
                  <a:cubicBezTo>
                    <a:pt x="2554" y="2277"/>
                    <a:pt x="2536" y="2290"/>
                    <a:pt x="2515" y="2295"/>
                  </a:cubicBezTo>
                  <a:cubicBezTo>
                    <a:pt x="2494" y="2300"/>
                    <a:pt x="2472" y="2296"/>
                    <a:pt x="2453" y="2284"/>
                  </a:cubicBezTo>
                  <a:cubicBezTo>
                    <a:pt x="2435" y="2273"/>
                    <a:pt x="2422" y="2255"/>
                    <a:pt x="2418" y="2234"/>
                  </a:cubicBezTo>
                  <a:cubicBezTo>
                    <a:pt x="2413" y="2213"/>
                    <a:pt x="2416" y="2191"/>
                    <a:pt x="2428" y="2173"/>
                  </a:cubicBezTo>
                  <a:cubicBezTo>
                    <a:pt x="2439" y="2154"/>
                    <a:pt x="2457" y="2142"/>
                    <a:pt x="2479" y="2137"/>
                  </a:cubicBezTo>
                  <a:cubicBezTo>
                    <a:pt x="2522" y="2127"/>
                    <a:pt x="2566" y="2154"/>
                    <a:pt x="2576" y="2198"/>
                  </a:cubicBezTo>
                  <a:close/>
                  <a:moveTo>
                    <a:pt x="1686" y="2189"/>
                  </a:moveTo>
                  <a:cubicBezTo>
                    <a:pt x="1686" y="2257"/>
                    <a:pt x="1668" y="2323"/>
                    <a:pt x="1632" y="2380"/>
                  </a:cubicBezTo>
                  <a:cubicBezTo>
                    <a:pt x="1601" y="2431"/>
                    <a:pt x="1558" y="2472"/>
                    <a:pt x="1509" y="2502"/>
                  </a:cubicBezTo>
                  <a:cubicBezTo>
                    <a:pt x="1498" y="2487"/>
                    <a:pt x="1482" y="2477"/>
                    <a:pt x="1463" y="2476"/>
                  </a:cubicBezTo>
                  <a:cubicBezTo>
                    <a:pt x="1430" y="2474"/>
                    <a:pt x="1401" y="2499"/>
                    <a:pt x="1399" y="2532"/>
                  </a:cubicBezTo>
                  <a:cubicBezTo>
                    <a:pt x="1399" y="2536"/>
                    <a:pt x="1399" y="2540"/>
                    <a:pt x="1400" y="2544"/>
                  </a:cubicBezTo>
                  <a:cubicBezTo>
                    <a:pt x="1376" y="2548"/>
                    <a:pt x="1352" y="2551"/>
                    <a:pt x="1328" y="2551"/>
                  </a:cubicBezTo>
                  <a:cubicBezTo>
                    <a:pt x="1129" y="2552"/>
                    <a:pt x="967" y="2391"/>
                    <a:pt x="966" y="2193"/>
                  </a:cubicBezTo>
                  <a:cubicBezTo>
                    <a:pt x="966" y="2125"/>
                    <a:pt x="984" y="2059"/>
                    <a:pt x="1020" y="2002"/>
                  </a:cubicBezTo>
                  <a:cubicBezTo>
                    <a:pt x="1075" y="1912"/>
                    <a:pt x="1165" y="1853"/>
                    <a:pt x="1267" y="1836"/>
                  </a:cubicBezTo>
                  <a:cubicBezTo>
                    <a:pt x="1273" y="1862"/>
                    <a:pt x="1295" y="1882"/>
                    <a:pt x="1322" y="1883"/>
                  </a:cubicBezTo>
                  <a:cubicBezTo>
                    <a:pt x="1352" y="1885"/>
                    <a:pt x="1379" y="1865"/>
                    <a:pt x="1385" y="1836"/>
                  </a:cubicBezTo>
                  <a:cubicBezTo>
                    <a:pt x="1497" y="1854"/>
                    <a:pt x="1591" y="1925"/>
                    <a:pt x="1643" y="2021"/>
                  </a:cubicBezTo>
                  <a:cubicBezTo>
                    <a:pt x="1628" y="2031"/>
                    <a:pt x="1618" y="2048"/>
                    <a:pt x="1617" y="2067"/>
                  </a:cubicBezTo>
                  <a:cubicBezTo>
                    <a:pt x="1615" y="2100"/>
                    <a:pt x="1640" y="2129"/>
                    <a:pt x="1673" y="2131"/>
                  </a:cubicBezTo>
                  <a:cubicBezTo>
                    <a:pt x="1676" y="2131"/>
                    <a:pt x="1678" y="2131"/>
                    <a:pt x="1681" y="2131"/>
                  </a:cubicBezTo>
                  <a:cubicBezTo>
                    <a:pt x="1684" y="2150"/>
                    <a:pt x="1686" y="2169"/>
                    <a:pt x="1686" y="2189"/>
                  </a:cubicBezTo>
                  <a:moveTo>
                    <a:pt x="1787" y="1287"/>
                  </a:moveTo>
                  <a:cubicBezTo>
                    <a:pt x="1788" y="1284"/>
                    <a:pt x="1790" y="1281"/>
                    <a:pt x="1791" y="1278"/>
                  </a:cubicBezTo>
                  <a:cubicBezTo>
                    <a:pt x="1813" y="1243"/>
                    <a:pt x="1857" y="1230"/>
                    <a:pt x="1895" y="1248"/>
                  </a:cubicBezTo>
                  <a:cubicBezTo>
                    <a:pt x="1935" y="1267"/>
                    <a:pt x="1953" y="1315"/>
                    <a:pt x="1934" y="1356"/>
                  </a:cubicBezTo>
                  <a:cubicBezTo>
                    <a:pt x="1915" y="1397"/>
                    <a:pt x="1866" y="1413"/>
                    <a:pt x="1826" y="1395"/>
                  </a:cubicBezTo>
                  <a:cubicBezTo>
                    <a:pt x="1806" y="1385"/>
                    <a:pt x="1791" y="1369"/>
                    <a:pt x="1784" y="1349"/>
                  </a:cubicBezTo>
                  <a:cubicBezTo>
                    <a:pt x="1777" y="1328"/>
                    <a:pt x="1778" y="1306"/>
                    <a:pt x="1787" y="1287"/>
                  </a:cubicBezTo>
                  <a:moveTo>
                    <a:pt x="1771" y="1354"/>
                  </a:moveTo>
                  <a:cubicBezTo>
                    <a:pt x="1779" y="1378"/>
                    <a:pt x="1797" y="1397"/>
                    <a:pt x="1820" y="1408"/>
                  </a:cubicBezTo>
                  <a:cubicBezTo>
                    <a:pt x="1840" y="1417"/>
                    <a:pt x="1863" y="1419"/>
                    <a:pt x="1883" y="1414"/>
                  </a:cubicBezTo>
                  <a:lnTo>
                    <a:pt x="2045" y="1811"/>
                  </a:lnTo>
                  <a:cubicBezTo>
                    <a:pt x="2002" y="1831"/>
                    <a:pt x="1973" y="1875"/>
                    <a:pt x="1973" y="1925"/>
                  </a:cubicBezTo>
                  <a:cubicBezTo>
                    <a:pt x="1973" y="1937"/>
                    <a:pt x="1975" y="1948"/>
                    <a:pt x="1978" y="1959"/>
                  </a:cubicBezTo>
                  <a:lnTo>
                    <a:pt x="1730" y="2044"/>
                  </a:lnTo>
                  <a:cubicBezTo>
                    <a:pt x="1721" y="2025"/>
                    <a:pt x="1703" y="2012"/>
                    <a:pt x="1681" y="2011"/>
                  </a:cubicBezTo>
                  <a:cubicBezTo>
                    <a:pt x="1672" y="2010"/>
                    <a:pt x="1664" y="2012"/>
                    <a:pt x="1656" y="2014"/>
                  </a:cubicBezTo>
                  <a:cubicBezTo>
                    <a:pt x="1602" y="1914"/>
                    <a:pt x="1503" y="1841"/>
                    <a:pt x="1386" y="1822"/>
                  </a:cubicBezTo>
                  <a:cubicBezTo>
                    <a:pt x="1385" y="1791"/>
                    <a:pt x="1361" y="1765"/>
                    <a:pt x="1330" y="1763"/>
                  </a:cubicBezTo>
                  <a:lnTo>
                    <a:pt x="1330" y="1763"/>
                  </a:lnTo>
                  <a:lnTo>
                    <a:pt x="1323" y="1553"/>
                  </a:lnTo>
                  <a:cubicBezTo>
                    <a:pt x="1388" y="1548"/>
                    <a:pt x="1439" y="1493"/>
                    <a:pt x="1438" y="1427"/>
                  </a:cubicBezTo>
                  <a:cubicBezTo>
                    <a:pt x="1438" y="1420"/>
                    <a:pt x="1438" y="1414"/>
                    <a:pt x="1437" y="1407"/>
                  </a:cubicBezTo>
                  <a:lnTo>
                    <a:pt x="1765" y="1326"/>
                  </a:lnTo>
                  <a:cubicBezTo>
                    <a:pt x="1765" y="1335"/>
                    <a:pt x="1767" y="1345"/>
                    <a:pt x="1771" y="1354"/>
                  </a:cubicBezTo>
                  <a:close/>
                  <a:moveTo>
                    <a:pt x="1588" y="818"/>
                  </a:moveTo>
                  <a:lnTo>
                    <a:pt x="1587" y="820"/>
                  </a:lnTo>
                  <a:cubicBezTo>
                    <a:pt x="1553" y="875"/>
                    <a:pt x="1480" y="892"/>
                    <a:pt x="1425" y="859"/>
                  </a:cubicBezTo>
                  <a:cubicBezTo>
                    <a:pt x="1397" y="843"/>
                    <a:pt x="1378" y="817"/>
                    <a:pt x="1370" y="786"/>
                  </a:cubicBezTo>
                  <a:cubicBezTo>
                    <a:pt x="1363" y="756"/>
                    <a:pt x="1367" y="724"/>
                    <a:pt x="1384" y="697"/>
                  </a:cubicBezTo>
                  <a:lnTo>
                    <a:pt x="1385" y="695"/>
                  </a:lnTo>
                  <a:cubicBezTo>
                    <a:pt x="1419" y="640"/>
                    <a:pt x="1491" y="622"/>
                    <a:pt x="1546" y="655"/>
                  </a:cubicBezTo>
                  <a:cubicBezTo>
                    <a:pt x="1574" y="672"/>
                    <a:pt x="1593" y="698"/>
                    <a:pt x="1601" y="728"/>
                  </a:cubicBezTo>
                  <a:cubicBezTo>
                    <a:pt x="1609" y="759"/>
                    <a:pt x="1604" y="791"/>
                    <a:pt x="1588" y="818"/>
                  </a:cubicBezTo>
                  <a:moveTo>
                    <a:pt x="2840" y="736"/>
                  </a:moveTo>
                  <a:cubicBezTo>
                    <a:pt x="2744" y="736"/>
                    <a:pt x="2654" y="699"/>
                    <a:pt x="2585" y="632"/>
                  </a:cubicBezTo>
                  <a:cubicBezTo>
                    <a:pt x="2555" y="602"/>
                    <a:pt x="2530" y="567"/>
                    <a:pt x="2513" y="529"/>
                  </a:cubicBezTo>
                  <a:cubicBezTo>
                    <a:pt x="2532" y="520"/>
                    <a:pt x="2546" y="502"/>
                    <a:pt x="2547" y="479"/>
                  </a:cubicBezTo>
                  <a:cubicBezTo>
                    <a:pt x="2550" y="446"/>
                    <a:pt x="2524" y="417"/>
                    <a:pt x="2491" y="415"/>
                  </a:cubicBezTo>
                  <a:cubicBezTo>
                    <a:pt x="2488" y="415"/>
                    <a:pt x="2484" y="415"/>
                    <a:pt x="2481" y="415"/>
                  </a:cubicBezTo>
                  <a:cubicBezTo>
                    <a:pt x="2479" y="403"/>
                    <a:pt x="2479" y="390"/>
                    <a:pt x="2479" y="378"/>
                  </a:cubicBezTo>
                  <a:cubicBezTo>
                    <a:pt x="2478" y="310"/>
                    <a:pt x="2497" y="244"/>
                    <a:pt x="2532" y="187"/>
                  </a:cubicBezTo>
                  <a:cubicBezTo>
                    <a:pt x="2598" y="80"/>
                    <a:pt x="2712" y="16"/>
                    <a:pt x="2837" y="16"/>
                  </a:cubicBezTo>
                  <a:cubicBezTo>
                    <a:pt x="3035" y="15"/>
                    <a:pt x="3198" y="176"/>
                    <a:pt x="3199" y="374"/>
                  </a:cubicBezTo>
                  <a:cubicBezTo>
                    <a:pt x="3199" y="442"/>
                    <a:pt x="3180" y="508"/>
                    <a:pt x="3145" y="565"/>
                  </a:cubicBezTo>
                  <a:cubicBezTo>
                    <a:pt x="3128" y="592"/>
                    <a:pt x="3108" y="617"/>
                    <a:pt x="3085" y="638"/>
                  </a:cubicBezTo>
                  <a:cubicBezTo>
                    <a:pt x="3075" y="628"/>
                    <a:pt x="3061" y="622"/>
                    <a:pt x="3046" y="621"/>
                  </a:cubicBezTo>
                  <a:cubicBezTo>
                    <a:pt x="3013" y="618"/>
                    <a:pt x="2984" y="644"/>
                    <a:pt x="2982" y="677"/>
                  </a:cubicBezTo>
                  <a:cubicBezTo>
                    <a:pt x="2981" y="687"/>
                    <a:pt x="2983" y="696"/>
                    <a:pt x="2987" y="704"/>
                  </a:cubicBezTo>
                  <a:cubicBezTo>
                    <a:pt x="2942" y="724"/>
                    <a:pt x="2892" y="736"/>
                    <a:pt x="2840" y="736"/>
                  </a:cubicBezTo>
                  <a:moveTo>
                    <a:pt x="3318" y="1299"/>
                  </a:moveTo>
                  <a:cubicBezTo>
                    <a:pt x="3337" y="1325"/>
                    <a:pt x="3344" y="1356"/>
                    <a:pt x="3339" y="1388"/>
                  </a:cubicBezTo>
                  <a:cubicBezTo>
                    <a:pt x="3336" y="1403"/>
                    <a:pt x="3331" y="1418"/>
                    <a:pt x="3323" y="1431"/>
                  </a:cubicBezTo>
                  <a:cubicBezTo>
                    <a:pt x="3297" y="1472"/>
                    <a:pt x="3250" y="1493"/>
                    <a:pt x="3202" y="1485"/>
                  </a:cubicBezTo>
                  <a:cubicBezTo>
                    <a:pt x="3171" y="1480"/>
                    <a:pt x="3144" y="1463"/>
                    <a:pt x="3125" y="1437"/>
                  </a:cubicBezTo>
                  <a:cubicBezTo>
                    <a:pt x="3107" y="1412"/>
                    <a:pt x="3100" y="1380"/>
                    <a:pt x="3105" y="1349"/>
                  </a:cubicBezTo>
                  <a:cubicBezTo>
                    <a:pt x="3107" y="1333"/>
                    <a:pt x="3113" y="1319"/>
                    <a:pt x="3121" y="1306"/>
                  </a:cubicBezTo>
                  <a:cubicBezTo>
                    <a:pt x="3146" y="1265"/>
                    <a:pt x="3194" y="1243"/>
                    <a:pt x="3241" y="1251"/>
                  </a:cubicBezTo>
                  <a:cubicBezTo>
                    <a:pt x="3273" y="1256"/>
                    <a:pt x="3300" y="1273"/>
                    <a:pt x="3318" y="1299"/>
                  </a:cubicBezTo>
                  <a:moveTo>
                    <a:pt x="3964" y="408"/>
                  </a:moveTo>
                  <a:cubicBezTo>
                    <a:pt x="3969" y="423"/>
                    <a:pt x="3967" y="439"/>
                    <a:pt x="3959" y="452"/>
                  </a:cubicBezTo>
                  <a:cubicBezTo>
                    <a:pt x="3952" y="463"/>
                    <a:pt x="3942" y="471"/>
                    <a:pt x="3929" y="475"/>
                  </a:cubicBezTo>
                  <a:cubicBezTo>
                    <a:pt x="3901" y="483"/>
                    <a:pt x="3872" y="468"/>
                    <a:pt x="3863" y="440"/>
                  </a:cubicBezTo>
                  <a:cubicBezTo>
                    <a:pt x="3858" y="425"/>
                    <a:pt x="3860" y="409"/>
                    <a:pt x="3868" y="396"/>
                  </a:cubicBezTo>
                  <a:cubicBezTo>
                    <a:pt x="3875" y="385"/>
                    <a:pt x="3886" y="377"/>
                    <a:pt x="3898" y="373"/>
                  </a:cubicBezTo>
                  <a:cubicBezTo>
                    <a:pt x="3926" y="364"/>
                    <a:pt x="3956" y="380"/>
                    <a:pt x="3964" y="408"/>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grpSp>
      <p:pic>
        <p:nvPicPr>
          <p:cNvPr id="32" name="Google Shape;32;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6524" y="267547"/>
            <a:ext cx="3708945" cy="1569168"/>
          </a:xfrm>
          <a:prstGeom prst="rect">
            <a:avLst/>
          </a:prstGeom>
          <a:noFill/>
          <a:ln>
            <a:noFill/>
          </a:ln>
        </p:spPr>
      </p:pic>
    </p:spTree>
    <p:extLst>
      <p:ext uri="{BB962C8B-B14F-4D97-AF65-F5344CB8AC3E}">
        <p14:creationId xmlns:p14="http://schemas.microsoft.com/office/powerpoint/2010/main" val="73365237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27/05/24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27/05/24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27/05/24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27/05/24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27/05/24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27/05/24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27/05/24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‹Nº›</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eafmuseums.eu/index.php/en/deaf-museums/item/museum-of-deaf-education-museum-voor-dovenonderwijs?category_id=50" TargetMode="External"/><Relationship Id="rId3" Type="http://schemas.openxmlformats.org/officeDocument/2006/relationships/hyperlink" Target="https://deafmuseums.eu/index.php/en/deaf-museums/item/dovehistorisk-selskabdanish-deaf-history-society" TargetMode="External"/><Relationship Id="rId7" Type="http://schemas.openxmlformats.org/officeDocument/2006/relationships/hyperlink" Target="https://deafmuseums.eu/index.php/en/deaf-museums/item/deaf-heritage-centre?category_id=50" TargetMode="External"/><Relationship Id="rId12"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eafmuseums.eu/index.php/en/deaf-museums/item/gslh" TargetMode="External"/><Relationship Id="rId11" Type="http://schemas.openxmlformats.org/officeDocument/2006/relationships/hyperlink" Target="https://deafmuseums.eu/index.php/en/deaf-museums/item/the-house-of-sign-language" TargetMode="External"/><Relationship Id="rId5" Type="http://schemas.openxmlformats.org/officeDocument/2006/relationships/hyperlink" Target="https://deafmuseums.eu/index.php/en/deaf-museums/item/musee-d-histoire-culture-des-sourds?category_id=50" TargetMode="External"/><Relationship Id="rId10" Type="http://schemas.openxmlformats.org/officeDocument/2006/relationships/hyperlink" Target="https://deafmuseums.eu/index.php/en/deaf-museums/item/deaf-museum-and-archive-uk?category_id=50" TargetMode="External"/><Relationship Id="rId4" Type="http://schemas.openxmlformats.org/officeDocument/2006/relationships/hyperlink" Target="https://deafmuseums.eu/index.php/en/deaf-museums/item/finnish-museum-of-the-deaf" TargetMode="External"/><Relationship Id="rId9" Type="http://schemas.openxmlformats.org/officeDocument/2006/relationships/hyperlink" Target="https://deafmuseums.eu/index.php/en/deaf-museums/item/norwegian-deaf-museum?category_id=5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handson.trave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s-5.ch/catalogue-voyag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huisvanalijn.be/nl/vlaamse-gebarentaa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1.sv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hyperlink" Target="http://www.edf-fep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body" idx="1"/>
          </p:nvPr>
        </p:nvSpPr>
        <p:spPr>
          <a:xfrm>
            <a:off x="604630" y="5759720"/>
            <a:ext cx="3998383" cy="781593"/>
          </a:xfrm>
          <a:prstGeom prst="rect">
            <a:avLst/>
          </a:prstGeom>
          <a:noFill/>
          <a:ln>
            <a:noFill/>
          </a:ln>
        </p:spPr>
        <p:txBody>
          <a:bodyPr spcFirstLastPara="1" vert="horz" wrap="square" lIns="290100" tIns="145033" rIns="290100" bIns="145033" rtlCol="0" anchor="t" anchorCtr="0">
            <a:noAutofit/>
          </a:bodyPr>
          <a:lstStyle/>
          <a:p>
            <a:pPr marL="0" indent="0">
              <a:spcBef>
                <a:spcPts val="0"/>
              </a:spcBef>
            </a:pPr>
            <a:r>
              <a:rPr lang="en-GB" dirty="0"/>
              <a:t>Online training</a:t>
            </a:r>
            <a:br>
              <a:rPr lang="en-GB" dirty="0"/>
            </a:br>
            <a:r>
              <a:rPr lang="en-GB" dirty="0"/>
              <a:t>Zoom | 17 April 2024</a:t>
            </a:r>
            <a:endParaRPr dirty="0"/>
          </a:p>
          <a:p>
            <a:pPr marL="0" indent="0"/>
            <a:endParaRPr dirty="0"/>
          </a:p>
        </p:txBody>
      </p:sp>
      <p:sp>
        <p:nvSpPr>
          <p:cNvPr id="111" name="Google Shape;111;p1"/>
          <p:cNvSpPr txBox="1">
            <a:spLocks noGrp="1"/>
          </p:cNvSpPr>
          <p:nvPr>
            <p:ph type="body" idx="3"/>
          </p:nvPr>
        </p:nvSpPr>
        <p:spPr>
          <a:xfrm>
            <a:off x="6662955" y="5756134"/>
            <a:ext cx="5356263" cy="781593"/>
          </a:xfrm>
          <a:prstGeom prst="rect">
            <a:avLst/>
          </a:prstGeom>
          <a:noFill/>
          <a:ln>
            <a:noFill/>
          </a:ln>
        </p:spPr>
        <p:txBody>
          <a:bodyPr spcFirstLastPara="1" vert="horz" wrap="square" lIns="290100" tIns="145033" rIns="290100" bIns="145033" rtlCol="0" anchor="t" anchorCtr="0">
            <a:noAutofit/>
          </a:bodyPr>
          <a:lstStyle/>
          <a:p>
            <a:pPr marL="0" indent="0">
              <a:spcBef>
                <a:spcPts val="0"/>
              </a:spcBef>
            </a:pPr>
            <a:r>
              <a:rPr lang="en-GB" dirty="0"/>
              <a:t>An-Sofie Leenknecht</a:t>
            </a:r>
          </a:p>
          <a:p>
            <a:pPr marL="0" indent="0">
              <a:spcBef>
                <a:spcPts val="0"/>
              </a:spcBef>
            </a:pPr>
            <a:r>
              <a:rPr lang="en-GB" b="1" dirty="0"/>
              <a:t>European Disability Forum</a:t>
            </a:r>
            <a:endParaRPr dirty="0"/>
          </a:p>
          <a:p>
            <a:pPr marL="0" indent="0"/>
            <a:endParaRPr dirty="0"/>
          </a:p>
        </p:txBody>
      </p:sp>
      <p:pic>
        <p:nvPicPr>
          <p:cNvPr id="112" name="Google Shape;112;p1" descr="logo project Intterreg Central Europe - CE-Spaces for A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95770" y="266806"/>
            <a:ext cx="3741189" cy="1586629"/>
          </a:xfrm>
          <a:prstGeom prst="rect">
            <a:avLst/>
          </a:prstGeom>
          <a:noFill/>
          <a:ln>
            <a:noFill/>
          </a:ln>
        </p:spPr>
      </p:pic>
      <p:sp>
        <p:nvSpPr>
          <p:cNvPr id="113" name="Google Shape;113;p1"/>
          <p:cNvSpPr txBox="1">
            <a:spLocks noGrp="1"/>
          </p:cNvSpPr>
          <p:nvPr>
            <p:ph type="body" idx="2"/>
          </p:nvPr>
        </p:nvSpPr>
        <p:spPr>
          <a:xfrm>
            <a:off x="282684" y="1199385"/>
            <a:ext cx="8699500" cy="1308100"/>
          </a:xfrm>
          <a:prstGeom prst="rect">
            <a:avLst/>
          </a:prstGeom>
          <a:noFill/>
          <a:ln>
            <a:noFill/>
          </a:ln>
        </p:spPr>
        <p:txBody>
          <a:bodyPr spcFirstLastPara="1" vert="horz" wrap="square" lIns="290100" tIns="145033" rIns="290100" bIns="145033" rtlCol="0" anchor="t" anchorCtr="0">
            <a:normAutofit fontScale="70000" lnSpcReduction="20000"/>
          </a:bodyPr>
          <a:lstStyle/>
          <a:p>
            <a:pPr marL="0" indent="0">
              <a:lnSpc>
                <a:spcPct val="160000"/>
              </a:lnSpc>
              <a:spcBef>
                <a:spcPts val="0"/>
              </a:spcBef>
            </a:pPr>
            <a:r>
              <a:rPr lang="de-DE" sz="4400" b="1" dirty="0">
                <a:solidFill>
                  <a:srgbClr val="0070C0"/>
                </a:solidFill>
              </a:rPr>
              <a:t>Good practices in accessible tourism</a:t>
            </a:r>
            <a:endParaRPr sz="4400" b="1" dirty="0">
              <a:solidFill>
                <a:srgbClr val="0070C0"/>
              </a:solidFill>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Accessible destinations and experiences - Spain</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endParaRPr lang="en-GB" sz="2400" dirty="0"/>
          </a:p>
          <a:p>
            <a:pPr marL="0" indent="0">
              <a:lnSpc>
                <a:spcPct val="150000"/>
              </a:lnSpc>
              <a:buNone/>
            </a:pPr>
            <a:endParaRPr lang="en-GB" sz="2400" dirty="0"/>
          </a:p>
          <a:p>
            <a:pPr>
              <a:lnSpc>
                <a:spcPct val="150000"/>
              </a:lnSpc>
              <a:buFontTx/>
              <a:buChar char="-"/>
            </a:pPr>
            <a:endParaRPr lang="en-GB" sz="2400" dirty="0"/>
          </a:p>
        </p:txBody>
      </p:sp>
      <p:pic>
        <p:nvPicPr>
          <p:cNvPr id="7" name="10 - Θέση περιεχομένου" descr="metro in Barcelona">
            <a:extLst>
              <a:ext uri="{FF2B5EF4-FFF2-40B4-BE49-F238E27FC236}">
                <a16:creationId xmlns:a16="http://schemas.microsoft.com/office/drawing/2014/main" id="{337BF34A-20F1-E2F6-49DD-C91B4CD8F1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073" y="1821565"/>
            <a:ext cx="4192554" cy="3144416"/>
          </a:xfrm>
          <a:prstGeom prst="rect">
            <a:avLst/>
          </a:prstGeom>
        </p:spPr>
      </p:pic>
      <p:pic>
        <p:nvPicPr>
          <p:cNvPr id="5" name="Εικόνα 4" descr="Kamil watching a game in an accessible stadium in Spain">
            <a:extLst>
              <a:ext uri="{FF2B5EF4-FFF2-40B4-BE49-F238E27FC236}">
                <a16:creationId xmlns:a16="http://schemas.microsoft.com/office/drawing/2014/main" id="{9B7BDD42-12CA-57AF-8ABC-875AC7EF7A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721" y="1821565"/>
            <a:ext cx="4202215" cy="3144416"/>
          </a:xfrm>
          <a:prstGeom prst="rect">
            <a:avLst/>
          </a:prstGeom>
        </p:spPr>
      </p:pic>
      <p:pic>
        <p:nvPicPr>
          <p:cNvPr id="9" name="Εικόνα 8" descr="Kamil visiting a science and cultural park in Valencia">
            <a:extLst>
              <a:ext uri="{FF2B5EF4-FFF2-40B4-BE49-F238E27FC236}">
                <a16:creationId xmlns:a16="http://schemas.microsoft.com/office/drawing/2014/main" id="{03C15EAD-F944-04A1-BF84-2F465DAD94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155545" y="2035758"/>
            <a:ext cx="4331774" cy="3250804"/>
          </a:xfrm>
          <a:prstGeom prst="rect">
            <a:avLst/>
          </a:prstGeom>
        </p:spPr>
      </p:pic>
    </p:spTree>
    <p:extLst>
      <p:ext uri="{BB962C8B-B14F-4D97-AF65-F5344CB8AC3E}">
        <p14:creationId xmlns:p14="http://schemas.microsoft.com/office/powerpoint/2010/main" val="2946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995909"/>
          </a:xfrm>
        </p:spPr>
        <p:txBody>
          <a:bodyPr>
            <a:normAutofit fontScale="90000"/>
          </a:bodyPr>
          <a:lstStyle/>
          <a:p>
            <a:r>
              <a:rPr lang="en-GB" dirty="0"/>
              <a:t>Accessible destinations and experiences - Japan</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endParaRPr lang="en-GB" sz="2400" dirty="0"/>
          </a:p>
          <a:p>
            <a:pPr marL="0" indent="0">
              <a:lnSpc>
                <a:spcPct val="150000"/>
              </a:lnSpc>
              <a:buNone/>
            </a:pPr>
            <a:endParaRPr lang="en-GB" sz="2400" dirty="0"/>
          </a:p>
          <a:p>
            <a:pPr>
              <a:lnSpc>
                <a:spcPct val="150000"/>
              </a:lnSpc>
              <a:buFontTx/>
              <a:buChar char="-"/>
            </a:pPr>
            <a:endParaRPr lang="en-GB" sz="2400" dirty="0"/>
          </a:p>
        </p:txBody>
      </p:sp>
      <p:pic>
        <p:nvPicPr>
          <p:cNvPr id="4" name="7 - Εικόνα" descr="Picture of a temple in Tokyo, and there is an elevator for wheelchair users ">
            <a:extLst>
              <a:ext uri="{FF2B5EF4-FFF2-40B4-BE49-F238E27FC236}">
                <a16:creationId xmlns:a16="http://schemas.microsoft.com/office/drawing/2014/main" id="{3BBBE95A-9ADE-2F5F-973D-47C2418D5F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398770" y="2380566"/>
            <a:ext cx="5394458" cy="3034383"/>
          </a:xfrm>
          <a:prstGeom prst="rect">
            <a:avLst/>
          </a:prstGeom>
          <a:ln>
            <a:noFill/>
          </a:ln>
          <a:effectLst>
            <a:softEdge rad="112500"/>
          </a:effectLst>
        </p:spPr>
      </p:pic>
      <p:pic>
        <p:nvPicPr>
          <p:cNvPr id="5" name="11 - Εικόνα" descr="Kamil takes an accessible escalator in Japan">
            <a:extLst>
              <a:ext uri="{FF2B5EF4-FFF2-40B4-BE49-F238E27FC236}">
                <a16:creationId xmlns:a16="http://schemas.microsoft.com/office/drawing/2014/main" id="{0BB8CFEE-9763-F06D-E280-8FCBCD4C9A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161516" y="1952396"/>
            <a:ext cx="5288603" cy="3966452"/>
          </a:xfrm>
          <a:prstGeom prst="rect">
            <a:avLst/>
          </a:prstGeom>
          <a:ln>
            <a:noFill/>
          </a:ln>
          <a:effectLst>
            <a:softEdge rad="112500"/>
          </a:effectLst>
        </p:spPr>
      </p:pic>
      <p:sp>
        <p:nvSpPr>
          <p:cNvPr id="8" name="Βέλος: Δεξιό 7">
            <a:extLst>
              <a:ext uri="{FF2B5EF4-FFF2-40B4-BE49-F238E27FC236}">
                <a16:creationId xmlns:a16="http://schemas.microsoft.com/office/drawing/2014/main" id="{10FFE57D-5422-E0DF-686B-CF85CC7ED28A}"/>
              </a:ext>
            </a:extLst>
          </p:cNvPr>
          <p:cNvSpPr/>
          <p:nvPr/>
        </p:nvSpPr>
        <p:spPr>
          <a:xfrm>
            <a:off x="4295098" y="4266634"/>
            <a:ext cx="765110" cy="4105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4 - Εικόνα" descr="Kamil visiting a Budha statue in Japan">
            <a:extLst>
              <a:ext uri="{FF2B5EF4-FFF2-40B4-BE49-F238E27FC236}">
                <a16:creationId xmlns:a16="http://schemas.microsoft.com/office/drawing/2014/main" id="{D60E4D86-0CF5-7EDD-F484-16E0246A03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380" y="2339000"/>
            <a:ext cx="3950230" cy="2962673"/>
          </a:xfrm>
          <a:prstGeom prst="rect">
            <a:avLst/>
          </a:prstGeom>
          <a:ln>
            <a:noFill/>
          </a:ln>
          <a:effectLst>
            <a:softEdge rad="112500"/>
          </a:effectLst>
        </p:spPr>
      </p:pic>
    </p:spTree>
    <p:extLst>
      <p:ext uri="{BB962C8B-B14F-4D97-AF65-F5344CB8AC3E}">
        <p14:creationId xmlns:p14="http://schemas.microsoft.com/office/powerpoint/2010/main" val="7505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995909"/>
          </a:xfrm>
        </p:spPr>
        <p:txBody>
          <a:bodyPr>
            <a:normAutofit fontScale="90000"/>
          </a:bodyPr>
          <a:lstStyle/>
          <a:p>
            <a:r>
              <a:rPr lang="en-GB" dirty="0"/>
              <a:t>Accessible destinations </a:t>
            </a:r>
            <a:br>
              <a:rPr lang="en-GB" dirty="0"/>
            </a:br>
            <a:r>
              <a:rPr lang="en-GB" dirty="0"/>
              <a:t>and experiences – Iceland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endParaRPr lang="en-GB" sz="2400" dirty="0"/>
          </a:p>
          <a:p>
            <a:pPr marL="0" indent="0">
              <a:lnSpc>
                <a:spcPct val="150000"/>
              </a:lnSpc>
              <a:buNone/>
            </a:pPr>
            <a:endParaRPr lang="en-GB" sz="2400" dirty="0"/>
          </a:p>
          <a:p>
            <a:pPr>
              <a:lnSpc>
                <a:spcPct val="150000"/>
              </a:lnSpc>
              <a:buFontTx/>
              <a:buChar char="-"/>
            </a:pPr>
            <a:endParaRPr lang="en-GB" sz="2400" dirty="0"/>
          </a:p>
        </p:txBody>
      </p:sp>
      <p:pic>
        <p:nvPicPr>
          <p:cNvPr id="7" name="Εικόνα 6" descr="Kamil in an accessible car visiting a nature park&#10;">
            <a:extLst>
              <a:ext uri="{FF2B5EF4-FFF2-40B4-BE49-F238E27FC236}">
                <a16:creationId xmlns:a16="http://schemas.microsoft.com/office/drawing/2014/main" id="{82901CE9-928F-208B-36D3-4D2689FE5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49041" y="2089058"/>
            <a:ext cx="4415972" cy="3311979"/>
          </a:xfrm>
          <a:prstGeom prst="rect">
            <a:avLst/>
          </a:prstGeom>
        </p:spPr>
      </p:pic>
      <p:pic>
        <p:nvPicPr>
          <p:cNvPr id="11" name="Εικόνα 10" descr="Kamil going through an accessible path in nature">
            <a:extLst>
              <a:ext uri="{FF2B5EF4-FFF2-40B4-BE49-F238E27FC236}">
                <a16:creationId xmlns:a16="http://schemas.microsoft.com/office/drawing/2014/main" id="{323262CA-8941-B1EF-4976-A41832A4E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3132" y="321026"/>
            <a:ext cx="3969795" cy="2977346"/>
          </a:xfrm>
          <a:prstGeom prst="rect">
            <a:avLst/>
          </a:prstGeom>
        </p:spPr>
      </p:pic>
      <p:pic>
        <p:nvPicPr>
          <p:cNvPr id="13" name="Εικόνα 12" descr="Kamil visiting a nature park and going down an accessible pathway through rocks">
            <a:extLst>
              <a:ext uri="{FF2B5EF4-FFF2-40B4-BE49-F238E27FC236}">
                <a16:creationId xmlns:a16="http://schemas.microsoft.com/office/drawing/2014/main" id="{B1CCA330-CF89-E47E-19DA-5C94B5C84A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600586" y="2065407"/>
            <a:ext cx="4226767" cy="3170075"/>
          </a:xfrm>
          <a:prstGeom prst="rect">
            <a:avLst/>
          </a:prstGeom>
        </p:spPr>
      </p:pic>
      <p:pic>
        <p:nvPicPr>
          <p:cNvPr id="15" name="Εικόνα 14" descr="Kamil overlooking waterfalls in Iceland">
            <a:extLst>
              <a:ext uri="{FF2B5EF4-FFF2-40B4-BE49-F238E27FC236}">
                <a16:creationId xmlns:a16="http://schemas.microsoft.com/office/drawing/2014/main" id="{662E071C-4EFD-5416-8B13-461903DF61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3005" y="3429000"/>
            <a:ext cx="4223657" cy="3167743"/>
          </a:xfrm>
          <a:prstGeom prst="rect">
            <a:avLst/>
          </a:prstGeom>
        </p:spPr>
      </p:pic>
    </p:spTree>
    <p:extLst>
      <p:ext uri="{BB962C8B-B14F-4D97-AF65-F5344CB8AC3E}">
        <p14:creationId xmlns:p14="http://schemas.microsoft.com/office/powerpoint/2010/main" val="179103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1661BB-ECD1-ECB4-F3B7-A9A900171076}"/>
              </a:ext>
            </a:extLst>
          </p:cNvPr>
          <p:cNvSpPr>
            <a:spLocks noGrp="1"/>
          </p:cNvSpPr>
          <p:nvPr>
            <p:ph type="body" sz="quarter" idx="10"/>
          </p:nvPr>
        </p:nvSpPr>
        <p:spPr/>
        <p:txBody>
          <a:bodyPr/>
          <a:lstStyle/>
          <a:p>
            <a:endParaRPr lang="en-GB" dirty="0"/>
          </a:p>
          <a:p>
            <a:endParaRPr lang="en-GB" dirty="0"/>
          </a:p>
          <a:p>
            <a:r>
              <a:rPr lang="en-GB" sz="2400" b="1" dirty="0">
                <a:latin typeface="Verdana" panose="020B0604030504040204" pitchFamily="34" charset="0"/>
              </a:rPr>
              <a:t>Marie Scott</a:t>
            </a:r>
            <a:endParaRPr lang="en-GB" sz="2400" b="1" dirty="0">
              <a:effectLst/>
              <a:latin typeface="Verdana" panose="020B0604030504040204" pitchFamily="34" charset="0"/>
            </a:endParaRPr>
          </a:p>
          <a:p>
            <a:endParaRPr lang="en-GB" sz="2400" b="1" dirty="0">
              <a:effectLst/>
              <a:latin typeface="Verdana" panose="020B0604030504040204" pitchFamily="34" charset="0"/>
            </a:endParaRPr>
          </a:p>
          <a:p>
            <a:r>
              <a:rPr lang="en-GB" sz="2400" b="1" dirty="0">
                <a:effectLst/>
                <a:latin typeface="Verdana" panose="020B0604030504040204" pitchFamily="34" charset="0"/>
              </a:rPr>
              <a:t>Czech Paraplegic </a:t>
            </a:r>
            <a:r>
              <a:rPr lang="en-GB" sz="2400" b="1" dirty="0">
                <a:latin typeface="Verdana" panose="020B0604030504040204" pitchFamily="34" charset="0"/>
              </a:rPr>
              <a:t>A</a:t>
            </a:r>
            <a:r>
              <a:rPr lang="en-GB" sz="2400" b="1" dirty="0">
                <a:effectLst/>
                <a:latin typeface="Verdana" panose="020B0604030504040204" pitchFamily="34" charset="0"/>
              </a:rPr>
              <a:t>ssociation (CZEPA)</a:t>
            </a:r>
            <a:endParaRPr lang="en-GB" sz="2400" dirty="0">
              <a:latin typeface="Verdana" panose="020B0604030504040204" pitchFamily="34" charset="0"/>
            </a:endParaRPr>
          </a:p>
        </p:txBody>
      </p:sp>
      <p:pic>
        <p:nvPicPr>
          <p:cNvPr id="4" name="Picture 3" descr="Interreg Central Europe - Co-Funded by the European Union.&#10;CE-Space4 all">
            <a:extLst>
              <a:ext uri="{FF2B5EF4-FFF2-40B4-BE49-F238E27FC236}">
                <a16:creationId xmlns:a16="http://schemas.microsoft.com/office/drawing/2014/main" id="{3D602635-5EE0-4348-E504-F289E7D64183}"/>
              </a:ext>
            </a:extLst>
          </p:cNvPr>
          <p:cNvPicPr>
            <a:picLocks noChangeAspect="1"/>
          </p:cNvPicPr>
          <p:nvPr/>
        </p:nvPicPr>
        <p:blipFill>
          <a:blip r:embed="rId3"/>
          <a:stretch>
            <a:fillRect/>
          </a:stretch>
        </p:blipFill>
        <p:spPr>
          <a:xfrm>
            <a:off x="2232585" y="420585"/>
            <a:ext cx="4172322" cy="1664869"/>
          </a:xfrm>
          <a:prstGeom prst="rect">
            <a:avLst/>
          </a:prstGeom>
        </p:spPr>
      </p:pic>
      <p:pic>
        <p:nvPicPr>
          <p:cNvPr id="9" name="Picture 8" descr="Marie Scott on the picture&#10;&#10;">
            <a:extLst>
              <a:ext uri="{FF2B5EF4-FFF2-40B4-BE49-F238E27FC236}">
                <a16:creationId xmlns:a16="http://schemas.microsoft.com/office/drawing/2014/main" id="{8B255EBD-A4A0-F937-7049-795FF4D59F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5080" y="1300396"/>
            <a:ext cx="4381328" cy="4320475"/>
          </a:xfrm>
          <a:prstGeom prst="rect">
            <a:avLst/>
          </a:prstGeom>
        </p:spPr>
      </p:pic>
    </p:spTree>
    <p:extLst>
      <p:ext uri="{BB962C8B-B14F-4D97-AF65-F5344CB8AC3E}">
        <p14:creationId xmlns:p14="http://schemas.microsoft.com/office/powerpoint/2010/main" val="21432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Accessible tourism – UK model</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GB" sz="2400" dirty="0"/>
              <a:t>Government’s ambition for the UK to become the most accessible tourism destination in Europe. </a:t>
            </a:r>
          </a:p>
          <a:p>
            <a:pPr marL="0" indent="0">
              <a:lnSpc>
                <a:spcPct val="150000"/>
              </a:lnSpc>
              <a:buNone/>
            </a:pPr>
            <a:endParaRPr lang="en-GB" sz="2400" dirty="0"/>
          </a:p>
          <a:p>
            <a:pPr marL="0" indent="0">
              <a:lnSpc>
                <a:spcPct val="150000"/>
              </a:lnSpc>
              <a:buNone/>
            </a:pPr>
            <a:r>
              <a:rPr lang="en-GB" sz="2400" dirty="0"/>
              <a:t>- Accessibility Guides since 2007</a:t>
            </a:r>
          </a:p>
          <a:p>
            <a:pPr>
              <a:lnSpc>
                <a:spcPct val="150000"/>
              </a:lnSpc>
              <a:buFontTx/>
              <a:buChar char="-"/>
            </a:pPr>
            <a:r>
              <a:rPr lang="en-GB" sz="2400" dirty="0"/>
              <a:t>accessibility FEATURES rather than DISABILITY categories</a:t>
            </a:r>
          </a:p>
          <a:p>
            <a:pPr>
              <a:lnSpc>
                <a:spcPct val="150000"/>
              </a:lnSpc>
              <a:buFontTx/>
              <a:buChar char="-"/>
            </a:pPr>
            <a:r>
              <a:rPr lang="en-GB" sz="2400" dirty="0"/>
              <a:t>Free questionnaire for tourism businesses’ websites (summer 2024)</a:t>
            </a:r>
          </a:p>
          <a:p>
            <a:pPr>
              <a:lnSpc>
                <a:spcPct val="150000"/>
              </a:lnSpc>
              <a:buFontTx/>
              <a:buChar char="-"/>
            </a:pPr>
            <a:r>
              <a:rPr lang="en-GB" sz="2400" dirty="0" err="1"/>
              <a:t>AccessAble</a:t>
            </a:r>
            <a:r>
              <a:rPr lang="en-GB" sz="2400" dirty="0"/>
              <a:t> Detailed Access Guides (new provider)</a:t>
            </a:r>
          </a:p>
          <a:p>
            <a:pPr>
              <a:lnSpc>
                <a:spcPct val="150000"/>
              </a:lnSpc>
              <a:buFontTx/>
              <a:buChar char="-"/>
            </a:pPr>
            <a:endParaRPr lang="en-GB" sz="2400" dirty="0"/>
          </a:p>
          <a:p>
            <a:pPr>
              <a:lnSpc>
                <a:spcPct val="150000"/>
              </a:lnSpc>
              <a:buFontTx/>
              <a:buChar char="-"/>
            </a:pPr>
            <a:endParaRPr lang="en-GB" sz="2400" dirty="0"/>
          </a:p>
        </p:txBody>
      </p:sp>
    </p:spTree>
    <p:extLst>
      <p:ext uri="{BB962C8B-B14F-4D97-AF65-F5344CB8AC3E}">
        <p14:creationId xmlns:p14="http://schemas.microsoft.com/office/powerpoint/2010/main" val="33733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4772"/>
            <a:ext cx="2813773" cy="1325563"/>
          </a:xfrm>
        </p:spPr>
        <p:txBody>
          <a:bodyPr/>
          <a:lstStyle/>
          <a:p>
            <a:endParaRPr lang="en-GB" dirty="0"/>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402956" y="264773"/>
            <a:ext cx="8104230" cy="6116978"/>
          </a:xfrm>
        </p:spPr>
        <p:txBody>
          <a:bodyPr>
            <a:noAutofit/>
          </a:bodyPr>
          <a:lstStyle/>
          <a:p>
            <a:pPr>
              <a:lnSpc>
                <a:spcPct val="150000"/>
              </a:lnSpc>
              <a:buFontTx/>
              <a:buChar char="-"/>
            </a:pPr>
            <a:endParaRPr lang="en-GB" sz="2400" dirty="0"/>
          </a:p>
          <a:p>
            <a:pPr>
              <a:lnSpc>
                <a:spcPct val="150000"/>
              </a:lnSpc>
              <a:buFontTx/>
              <a:buChar char="-"/>
            </a:pPr>
            <a:endParaRPr lang="en-GB" sz="2400" dirty="0"/>
          </a:p>
        </p:txBody>
      </p:sp>
      <p:pic>
        <p:nvPicPr>
          <p:cNvPr id="7" name="Picture 6" descr="A screenshot of a website showing Accessibility Guide example of a tourist attraction.&#10;&#10;">
            <a:extLst>
              <a:ext uri="{FF2B5EF4-FFF2-40B4-BE49-F238E27FC236}">
                <a16:creationId xmlns:a16="http://schemas.microsoft.com/office/drawing/2014/main" id="{8FA8AD56-373E-920B-69F9-7FF7DA9BA8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2956" y="264772"/>
            <a:ext cx="8251187" cy="6328455"/>
          </a:xfrm>
          <a:prstGeom prst="rect">
            <a:avLst/>
          </a:prstGeom>
        </p:spPr>
      </p:pic>
      <p:sp>
        <p:nvSpPr>
          <p:cNvPr id="8" name="TextBox 7">
            <a:extLst>
              <a:ext uri="{FF2B5EF4-FFF2-40B4-BE49-F238E27FC236}">
                <a16:creationId xmlns:a16="http://schemas.microsoft.com/office/drawing/2014/main" id="{24F40161-7D8F-E755-08FA-6FE43685A30B}"/>
              </a:ext>
            </a:extLst>
          </p:cNvPr>
          <p:cNvSpPr txBox="1"/>
          <p:nvPr/>
        </p:nvSpPr>
        <p:spPr>
          <a:xfrm>
            <a:off x="9258300" y="522514"/>
            <a:ext cx="2710543" cy="544764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At a glance</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Getting here</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Arrival</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Getting around inside</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Customer care support</a:t>
            </a:r>
          </a:p>
          <a:p>
            <a:endParaRPr lang="en-US" dirty="0"/>
          </a:p>
          <a:p>
            <a:endParaRPr lang="en-US" dirty="0"/>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b="1" dirty="0">
                <a:latin typeface="Verdana" panose="020B0604030504040204" pitchFamily="34" charset="0"/>
                <a:ea typeface="Verdana" panose="020B0604030504040204" pitchFamily="34" charset="0"/>
                <a:cs typeface="Verdana" panose="020B0604030504040204" pitchFamily="34" charset="0"/>
              </a:rPr>
              <a:t>PHOTOS !</a:t>
            </a:r>
          </a:p>
        </p:txBody>
      </p:sp>
      <p:cxnSp>
        <p:nvCxnSpPr>
          <p:cNvPr id="11" name="Straight Arrow Connector 10">
            <a:extLst>
              <a:ext uri="{FF2B5EF4-FFF2-40B4-BE49-F238E27FC236}">
                <a16:creationId xmlns:a16="http://schemas.microsoft.com/office/drawing/2014/main" id="{5064549D-E42C-E29F-5911-C3827F8AB0CA}"/>
              </a:ext>
            </a:extLst>
          </p:cNvPr>
          <p:cNvCxnSpPr>
            <a:cxnSpLocks/>
          </p:cNvCxnSpPr>
          <p:nvPr/>
        </p:nvCxnSpPr>
        <p:spPr>
          <a:xfrm flipH="1">
            <a:off x="6096000" y="794479"/>
            <a:ext cx="3015343" cy="79585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658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5" y="263014"/>
            <a:ext cx="11574185" cy="1325563"/>
          </a:xfrm>
        </p:spPr>
        <p:txBody>
          <a:bodyPr>
            <a:normAutofit/>
          </a:bodyPr>
          <a:lstStyle/>
          <a:p>
            <a:r>
              <a:rPr lang="en-GB" sz="4000" dirty="0"/>
              <a:t>Detailed Access Guides via </a:t>
            </a:r>
            <a:r>
              <a:rPr lang="en-GB" sz="4000" dirty="0" err="1"/>
              <a:t>AccessAble</a:t>
            </a:r>
            <a:endParaRPr lang="en-GB" sz="4000" dirty="0"/>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gn="l">
              <a:buNone/>
            </a:pPr>
            <a:r>
              <a:rPr lang="en-GB" sz="2400" dirty="0">
                <a:solidFill>
                  <a:srgbClr val="1C1C1C"/>
                </a:solidFill>
              </a:rPr>
              <a:t>	</a:t>
            </a:r>
            <a:endParaRPr lang="en-GB" sz="2400" dirty="0"/>
          </a:p>
        </p:txBody>
      </p:sp>
      <p:pic>
        <p:nvPicPr>
          <p:cNvPr id="5" name="Picture 4" descr="A screenshot of AccessAble website showing a title of Florence Nightingale Museum Access Guide.  &#10;">
            <a:extLst>
              <a:ext uri="{FF2B5EF4-FFF2-40B4-BE49-F238E27FC236}">
                <a16:creationId xmlns:a16="http://schemas.microsoft.com/office/drawing/2014/main" id="{C5560A55-B179-A7CE-1321-3B8F28EAA7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443" y="1348353"/>
            <a:ext cx="6973570" cy="5246633"/>
          </a:xfrm>
          <a:prstGeom prst="rect">
            <a:avLst/>
          </a:prstGeom>
        </p:spPr>
      </p:pic>
      <p:sp>
        <p:nvSpPr>
          <p:cNvPr id="6" name="TextBox 5">
            <a:extLst>
              <a:ext uri="{FF2B5EF4-FFF2-40B4-BE49-F238E27FC236}">
                <a16:creationId xmlns:a16="http://schemas.microsoft.com/office/drawing/2014/main" id="{8BA04E6E-CA6D-DE70-09D0-F17847F3D186}"/>
              </a:ext>
            </a:extLst>
          </p:cNvPr>
          <p:cNvSpPr txBox="1"/>
          <p:nvPr/>
        </p:nvSpPr>
        <p:spPr>
          <a:xfrm>
            <a:off x="7824866" y="1348352"/>
            <a:ext cx="4152273" cy="5299336"/>
          </a:xfrm>
          <a:prstGeom prst="rect">
            <a:avLst/>
          </a:prstGeom>
          <a:noFill/>
        </p:spPr>
        <p:txBody>
          <a:bodyPr wrap="square" rtlCol="0">
            <a:spAutoFit/>
          </a:bodyPr>
          <a:lstStyle/>
          <a:p>
            <a:pPr marL="0" indent="0">
              <a:lnSpc>
                <a:spcPct val="150000"/>
              </a:lnSpc>
              <a:buNone/>
            </a:pPr>
            <a:r>
              <a:rPr lang="en-GB" sz="2000" dirty="0">
                <a:latin typeface="Verdana" panose="020B0604030504040204" pitchFamily="34" charset="0"/>
                <a:ea typeface="Verdana" panose="020B0604030504040204" pitchFamily="34" charset="0"/>
                <a:cs typeface="Verdana" panose="020B0604030504040204" pitchFamily="34" charset="0"/>
              </a:rPr>
              <a:t>NEW professional accessibility guides</a:t>
            </a:r>
          </a:p>
          <a:p>
            <a:pPr marL="0" indent="0">
              <a:lnSpc>
                <a:spcPct val="150000"/>
              </a:lnSpc>
              <a:buNone/>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r>
              <a:rPr lang="en-GB" sz="2000" dirty="0">
                <a:latin typeface="Verdana" panose="020B0604030504040204" pitchFamily="34" charset="0"/>
                <a:ea typeface="Verdana" panose="020B0604030504040204" pitchFamily="34" charset="0"/>
                <a:cs typeface="Verdana" panose="020B0604030504040204" pitchFamily="34" charset="0"/>
              </a:rPr>
              <a:t>GUIDED</a:t>
            </a:r>
          </a:p>
          <a:p>
            <a:pPr marL="0" indent="0">
              <a:lnSpc>
                <a:spcPct val="150000"/>
              </a:lnSpc>
              <a:buNone/>
            </a:pPr>
            <a:r>
              <a:rPr lang="en-GB" sz="1400" dirty="0">
                <a:latin typeface="Verdana" panose="020B0604030504040204" pitchFamily="34" charset="0"/>
                <a:ea typeface="Verdana" panose="020B0604030504040204" pitchFamily="34" charset="0"/>
                <a:cs typeface="Verdana" panose="020B0604030504040204" pitchFamily="34" charset="0"/>
              </a:rPr>
              <a:t>Remotely with a smartphone with camera</a:t>
            </a:r>
          </a:p>
          <a:p>
            <a:pPr marL="0" indent="0">
              <a:lnSpc>
                <a:spcPct val="150000"/>
              </a:lnSpc>
              <a:buNone/>
            </a:pPr>
            <a:r>
              <a:rPr lang="en-GB"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£85 for a one or two room café</a:t>
            </a:r>
            <a:r>
              <a:rPr lang="en-GB" sz="1400" dirty="0">
                <a:effectLst/>
                <a:latin typeface="Verdana" panose="020B0604030504040204" pitchFamily="34" charset="0"/>
                <a:ea typeface="Verdana" panose="020B0604030504040204" pitchFamily="34" charset="0"/>
                <a:cs typeface="Verdana" panose="020B0604030504040204" pitchFamily="34" charset="0"/>
              </a:rPr>
              <a:t> </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r>
              <a:rPr lang="en-GB" sz="2000" dirty="0">
                <a:latin typeface="Verdana" panose="020B0604030504040204" pitchFamily="34" charset="0"/>
                <a:ea typeface="Verdana" panose="020B0604030504040204" pitchFamily="34" charset="0"/>
                <a:cs typeface="Verdana" panose="020B0604030504040204" pitchFamily="34" charset="0"/>
              </a:rPr>
              <a:t>ON-SITE ASSESSMENT </a:t>
            </a:r>
          </a:p>
          <a:p>
            <a:pPr marL="0" indent="0">
              <a:lnSpc>
                <a:spcPct val="150000"/>
              </a:lnSpc>
              <a:buNone/>
            </a:pPr>
            <a:r>
              <a:rPr lang="en-GB"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starts @ £125 </a:t>
            </a:r>
            <a:endParaRPr lang="en-GB" sz="14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r>
              <a:rPr lang="en-GB" sz="2000" dirty="0">
                <a:latin typeface="Verdana" panose="020B0604030504040204" pitchFamily="34" charset="0"/>
                <a:ea typeface="Verdana" panose="020B0604030504040204" pitchFamily="34" charset="0"/>
                <a:cs typeface="Verdana" panose="020B0604030504040204" pitchFamily="34" charset="0"/>
              </a:rPr>
              <a:t>ANNUAL renewal FEES </a:t>
            </a:r>
          </a:p>
          <a:p>
            <a:pPr marL="0" indent="0">
              <a:lnSpc>
                <a:spcPct val="150000"/>
              </a:lnSpc>
              <a:buNone/>
            </a:pPr>
            <a:r>
              <a:rPr lang="en-GB" sz="1400" dirty="0">
                <a:latin typeface="Verdana" panose="020B0604030504040204" pitchFamily="34" charset="0"/>
                <a:ea typeface="Verdana" panose="020B0604030504040204" pitchFamily="34" charset="0"/>
                <a:cs typeface="Verdana" panose="020B0604030504040204" pitchFamily="34" charset="0"/>
              </a:rPr>
              <a:t>starts @ </a:t>
            </a:r>
            <a:r>
              <a:rPr lang="en-GB" sz="1400" b="0" u="non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£10/month </a:t>
            </a:r>
            <a:r>
              <a:rPr lang="en-GB" sz="1800" b="0" i="0" u="none" strike="noStrike" dirty="0">
                <a:solidFill>
                  <a:srgbClr val="1C1C1C"/>
                </a:solidFill>
                <a:effectLst/>
              </a:rPr>
              <a:t>	</a:t>
            </a:r>
          </a:p>
        </p:txBody>
      </p:sp>
    </p:spTree>
    <p:extLst>
      <p:ext uri="{BB962C8B-B14F-4D97-AF65-F5344CB8AC3E}">
        <p14:creationId xmlns:p14="http://schemas.microsoft.com/office/powerpoint/2010/main" val="208495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5" y="263014"/>
            <a:ext cx="11574185" cy="1325563"/>
          </a:xfrm>
        </p:spPr>
        <p:txBody>
          <a:bodyPr>
            <a:normAutofit/>
          </a:bodyPr>
          <a:lstStyle/>
          <a:p>
            <a:r>
              <a:rPr lang="en-GB" sz="4000" dirty="0"/>
              <a:t>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gn="l">
              <a:buNone/>
            </a:pPr>
            <a:r>
              <a:rPr lang="en-GB" sz="2400" dirty="0">
                <a:solidFill>
                  <a:srgbClr val="1C1C1C"/>
                </a:solidFill>
              </a:rPr>
              <a:t>	</a:t>
            </a:r>
            <a:endParaRPr lang="en-GB" sz="2400" dirty="0"/>
          </a:p>
        </p:txBody>
      </p:sp>
      <p:pic>
        <p:nvPicPr>
          <p:cNvPr id="7" name="Picture 6" descr="Picture of a mobile app 'freedom of movement' on a wheelchair">
            <a:extLst>
              <a:ext uri="{FF2B5EF4-FFF2-40B4-BE49-F238E27FC236}">
                <a16:creationId xmlns:a16="http://schemas.microsoft.com/office/drawing/2014/main" id="{B869175A-3F6D-389B-B64F-DFC1502C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7270" y="146957"/>
            <a:ext cx="3099840" cy="6564086"/>
          </a:xfrm>
          <a:prstGeom prst="rect">
            <a:avLst/>
          </a:prstGeom>
        </p:spPr>
      </p:pic>
      <p:pic>
        <p:nvPicPr>
          <p:cNvPr id="9" name="Picture 8" descr="Picture of the Vozejk Map ">
            <a:extLst>
              <a:ext uri="{FF2B5EF4-FFF2-40B4-BE49-F238E27FC236}">
                <a16:creationId xmlns:a16="http://schemas.microsoft.com/office/drawing/2014/main" id="{391A8EDD-8FDB-02D7-FBFD-4F6720005B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16380" y="263014"/>
            <a:ext cx="5741234" cy="6448029"/>
          </a:xfrm>
          <a:prstGeom prst="rect">
            <a:avLst/>
          </a:prstGeom>
        </p:spPr>
      </p:pic>
    </p:spTree>
    <p:extLst>
      <p:ext uri="{BB962C8B-B14F-4D97-AF65-F5344CB8AC3E}">
        <p14:creationId xmlns:p14="http://schemas.microsoft.com/office/powerpoint/2010/main" val="309473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1661BB-ECD1-ECB4-F3B7-A9A900171076}"/>
              </a:ext>
            </a:extLst>
          </p:cNvPr>
          <p:cNvSpPr>
            <a:spLocks noGrp="1"/>
          </p:cNvSpPr>
          <p:nvPr>
            <p:ph type="body" sz="quarter" idx="10"/>
          </p:nvPr>
        </p:nvSpPr>
        <p:spPr/>
        <p:txBody>
          <a:bodyPr/>
          <a:lstStyle/>
          <a:p>
            <a:endParaRPr lang="en-GB" dirty="0"/>
          </a:p>
          <a:p>
            <a:endParaRPr lang="en-GB" dirty="0"/>
          </a:p>
          <a:p>
            <a:r>
              <a:rPr lang="en-GB" sz="2400" b="1" dirty="0">
                <a:effectLst/>
                <a:latin typeface="Verdana" panose="020B0604030504040204" pitchFamily="34" charset="0"/>
              </a:rPr>
              <a:t>Alexandre Bloxs</a:t>
            </a:r>
          </a:p>
          <a:p>
            <a:endParaRPr lang="en-GB" sz="2400" b="1" dirty="0">
              <a:latin typeface="Verdana" panose="020B0604030504040204" pitchFamily="34" charset="0"/>
            </a:endParaRPr>
          </a:p>
          <a:p>
            <a:r>
              <a:rPr lang="en-GB" sz="2400" b="1" dirty="0">
                <a:effectLst/>
                <a:latin typeface="Verdana" panose="020B0604030504040204" pitchFamily="34" charset="0"/>
              </a:rPr>
              <a:t>European Union of the Deaf </a:t>
            </a:r>
            <a:endParaRPr lang="en-GB" sz="2400" dirty="0">
              <a:latin typeface="Verdana" panose="020B0604030504040204" pitchFamily="34" charset="0"/>
            </a:endParaRPr>
          </a:p>
        </p:txBody>
      </p:sp>
      <p:pic>
        <p:nvPicPr>
          <p:cNvPr id="4" name="Picture 3" descr="Interreg Central Europe - Co-Funded by the European Union.&#10;CE-Space4 all">
            <a:extLst>
              <a:ext uri="{FF2B5EF4-FFF2-40B4-BE49-F238E27FC236}">
                <a16:creationId xmlns:a16="http://schemas.microsoft.com/office/drawing/2014/main" id="{3D602635-5EE0-4348-E504-F289E7D64183}"/>
              </a:ext>
            </a:extLst>
          </p:cNvPr>
          <p:cNvPicPr>
            <a:picLocks noChangeAspect="1"/>
          </p:cNvPicPr>
          <p:nvPr/>
        </p:nvPicPr>
        <p:blipFill>
          <a:blip r:embed="rId3"/>
          <a:stretch>
            <a:fillRect/>
          </a:stretch>
        </p:blipFill>
        <p:spPr>
          <a:xfrm>
            <a:off x="2232585" y="420585"/>
            <a:ext cx="4172322" cy="1664869"/>
          </a:xfrm>
          <a:prstGeom prst="rect">
            <a:avLst/>
          </a:prstGeom>
        </p:spPr>
      </p:pic>
      <p:sp>
        <p:nvSpPr>
          <p:cNvPr id="5" name="Picture Placeholder 4">
            <a:extLst>
              <a:ext uri="{FF2B5EF4-FFF2-40B4-BE49-F238E27FC236}">
                <a16:creationId xmlns:a16="http://schemas.microsoft.com/office/drawing/2014/main" id="{7B18790A-399B-3CAC-6F66-FC9693EA38F8}"/>
              </a:ext>
            </a:extLst>
          </p:cNvPr>
          <p:cNvSpPr>
            <a:spLocks noGrp="1"/>
          </p:cNvSpPr>
          <p:nvPr>
            <p:ph type="pic" sz="quarter" idx="12"/>
          </p:nvPr>
        </p:nvSpPr>
        <p:spPr/>
        <p:txBody>
          <a:bodyPr/>
          <a:lstStyle/>
          <a:p>
            <a:endParaRPr lang="en-GB"/>
          </a:p>
        </p:txBody>
      </p:sp>
      <p:pic>
        <p:nvPicPr>
          <p:cNvPr id="3076" name="Picture 4" descr="Alexandre Bloxs">
            <a:extLst>
              <a:ext uri="{FF2B5EF4-FFF2-40B4-BE49-F238E27FC236}">
                <a16:creationId xmlns:a16="http://schemas.microsoft.com/office/drawing/2014/main" id="{00AA8605-5792-1B36-B22F-54A0EEEDC4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90754" y="1268883"/>
            <a:ext cx="4376257" cy="43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normAutofit/>
          </a:bodyPr>
          <a:lstStyle/>
          <a:p>
            <a:r>
              <a:rPr lang="en-GB" dirty="0"/>
              <a:t>Specific requirements of deaf people: National sign languages</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402956" y="1729408"/>
            <a:ext cx="11169112" cy="4950515"/>
          </a:xfrm>
        </p:spPr>
        <p:txBody>
          <a:bodyPr>
            <a:noAutofit/>
          </a:bodyPr>
          <a:lstStyle/>
          <a:p>
            <a:pPr>
              <a:lnSpc>
                <a:spcPct val="150000"/>
              </a:lnSpc>
            </a:pPr>
            <a:r>
              <a:rPr lang="en-GB" sz="2400" dirty="0"/>
              <a:t>Deaf people have the specific requirements of imparting information and communicating in their national sign languages; </a:t>
            </a:r>
          </a:p>
          <a:p>
            <a:pPr>
              <a:lnSpc>
                <a:spcPct val="150000"/>
              </a:lnSpc>
            </a:pPr>
            <a:r>
              <a:rPr lang="en-GB" sz="2400" dirty="0"/>
              <a:t>Further than being a measure of accessibility, national sign languages are full languages with the same linguistic status as spoken languages. </a:t>
            </a:r>
          </a:p>
          <a:p>
            <a:pPr>
              <a:lnSpc>
                <a:spcPct val="150000"/>
              </a:lnSpc>
            </a:pPr>
            <a:r>
              <a:rPr lang="en-GB" sz="2400" dirty="0"/>
              <a:t>They are the natural and preferred languages of deaf people. </a:t>
            </a:r>
          </a:p>
          <a:p>
            <a:pPr>
              <a:lnSpc>
                <a:spcPct val="150000"/>
              </a:lnSpc>
            </a:pPr>
            <a:r>
              <a:rPr lang="en-GB" sz="2400" dirty="0"/>
              <a:t>There are 30 National Sign Languages within the European Union. </a:t>
            </a:r>
          </a:p>
        </p:txBody>
      </p:sp>
    </p:spTree>
    <p:extLst>
      <p:ext uri="{BB962C8B-B14F-4D97-AF65-F5344CB8AC3E}">
        <p14:creationId xmlns:p14="http://schemas.microsoft.com/office/powerpoint/2010/main" val="1829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4CE2-D2AD-4BAC-86BC-5D3E0402F2AA}"/>
              </a:ext>
            </a:extLst>
          </p:cNvPr>
          <p:cNvSpPr>
            <a:spLocks noGrp="1"/>
          </p:cNvSpPr>
          <p:nvPr>
            <p:ph type="title"/>
          </p:nvPr>
        </p:nvSpPr>
        <p:spPr>
          <a:xfrm>
            <a:off x="550190" y="239766"/>
            <a:ext cx="10749366" cy="1325563"/>
          </a:xfrm>
        </p:spPr>
        <p:txBody>
          <a:bodyPr/>
          <a:lstStyle/>
          <a:p>
            <a:r>
              <a:rPr lang="en-GB" dirty="0"/>
              <a:t>Agenda </a:t>
            </a:r>
          </a:p>
        </p:txBody>
      </p:sp>
      <p:sp>
        <p:nvSpPr>
          <p:cNvPr id="3" name="Content Placeholder 2">
            <a:extLst>
              <a:ext uri="{FF2B5EF4-FFF2-40B4-BE49-F238E27FC236}">
                <a16:creationId xmlns:a16="http://schemas.microsoft.com/office/drawing/2014/main" id="{91807828-E7FA-42DB-A4E7-0446BF36DF74}"/>
              </a:ext>
            </a:extLst>
          </p:cNvPr>
          <p:cNvSpPr>
            <a:spLocks noGrp="1"/>
          </p:cNvSpPr>
          <p:nvPr>
            <p:ph idx="1"/>
          </p:nvPr>
        </p:nvSpPr>
        <p:spPr>
          <a:xfrm>
            <a:off x="495946" y="1565329"/>
            <a:ext cx="10857854" cy="4611634"/>
          </a:xfrm>
        </p:spPr>
        <p:txBody>
          <a:bodyPr>
            <a:normAutofit lnSpcReduction="10000"/>
          </a:bodyPr>
          <a:lstStyle/>
          <a:p>
            <a:pPr>
              <a:lnSpc>
                <a:spcPct val="107000"/>
              </a:lnSpc>
              <a:spcAft>
                <a:spcPts val="800"/>
              </a:spcAft>
            </a:pPr>
            <a:r>
              <a:rPr lang="en-GB" sz="2600" dirty="0">
                <a:cs typeface="Arial" panose="020B0604020202020204" pitchFamily="34" charset="0"/>
              </a:rPr>
              <a:t>Welcoming and introduction </a:t>
            </a:r>
          </a:p>
          <a:p>
            <a:pPr>
              <a:lnSpc>
                <a:spcPct val="107000"/>
              </a:lnSpc>
              <a:spcAft>
                <a:spcPts val="800"/>
              </a:spcAft>
            </a:pPr>
            <a:r>
              <a:rPr lang="en-GB" sz="2600" dirty="0">
                <a:cs typeface="Arial" panose="020B0604020202020204" pitchFamily="34" charset="0"/>
              </a:rPr>
              <a:t>Kamil Goungor, European Network on Independent Living</a:t>
            </a:r>
          </a:p>
          <a:p>
            <a:pPr>
              <a:lnSpc>
                <a:spcPct val="107000"/>
              </a:lnSpc>
              <a:spcAft>
                <a:spcPts val="800"/>
              </a:spcAft>
            </a:pPr>
            <a:r>
              <a:rPr lang="en-GB" sz="2600" dirty="0">
                <a:cs typeface="Arial" panose="020B0604020202020204" pitchFamily="34" charset="0"/>
              </a:rPr>
              <a:t>Marie Scott, Czech Paraplegic Association </a:t>
            </a:r>
          </a:p>
          <a:p>
            <a:pPr>
              <a:lnSpc>
                <a:spcPct val="107000"/>
              </a:lnSpc>
              <a:spcAft>
                <a:spcPts val="800"/>
              </a:spcAft>
            </a:pPr>
            <a:r>
              <a:rPr lang="en-GB" sz="2600" dirty="0">
                <a:cs typeface="Arial" panose="020B0604020202020204" pitchFamily="34" charset="0"/>
              </a:rPr>
              <a:t>Alexandre Bloxs, European Union of the Deaf</a:t>
            </a:r>
          </a:p>
          <a:p>
            <a:pPr>
              <a:lnSpc>
                <a:spcPct val="107000"/>
              </a:lnSpc>
              <a:spcAft>
                <a:spcPts val="800"/>
              </a:spcAft>
            </a:pPr>
            <a:r>
              <a:rPr lang="en-GB" sz="2600" dirty="0">
                <a:cs typeface="Arial" panose="020B0604020202020204" pitchFamily="34" charset="0"/>
              </a:rPr>
              <a:t>Lina Nilsson, Swedish Youth Association for hard of hearing persons</a:t>
            </a:r>
          </a:p>
          <a:p>
            <a:pPr>
              <a:lnSpc>
                <a:spcPct val="107000"/>
              </a:lnSpc>
              <a:spcAft>
                <a:spcPts val="800"/>
              </a:spcAft>
            </a:pPr>
            <a:r>
              <a:rPr lang="en-GB" sz="2600" dirty="0">
                <a:cs typeface="Arial" panose="020B0604020202020204" pitchFamily="34" charset="0"/>
              </a:rPr>
              <a:t>Q&amp;A and Discussions with everyone</a:t>
            </a:r>
          </a:p>
          <a:p>
            <a:pPr>
              <a:lnSpc>
                <a:spcPct val="107000"/>
              </a:lnSpc>
              <a:spcAft>
                <a:spcPts val="800"/>
              </a:spcAft>
            </a:pPr>
            <a:r>
              <a:rPr lang="en-GB" sz="2600" dirty="0">
                <a:cs typeface="Arial" panose="020B0604020202020204" pitchFamily="34" charset="0"/>
              </a:rPr>
              <a:t>Closing remarks </a:t>
            </a:r>
          </a:p>
        </p:txBody>
      </p:sp>
      <p:pic>
        <p:nvPicPr>
          <p:cNvPr id="5" name="Picture 4" descr="5 people talking to each other in a meeting ">
            <a:extLst>
              <a:ext uri="{FF2B5EF4-FFF2-40B4-BE49-F238E27FC236}">
                <a16:creationId xmlns:a16="http://schemas.microsoft.com/office/drawing/2014/main" id="{9C3A5233-B97C-4E0A-808E-44DFF6CBD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595" y="474374"/>
            <a:ext cx="2903902" cy="1783825"/>
          </a:xfrm>
          <a:prstGeom prst="rect">
            <a:avLst/>
          </a:prstGeom>
        </p:spPr>
      </p:pic>
      <p:pic>
        <p:nvPicPr>
          <p:cNvPr id="6" name="Picture 5" descr="Question mark with 3 people around ">
            <a:extLst>
              <a:ext uri="{FF2B5EF4-FFF2-40B4-BE49-F238E27FC236}">
                <a16:creationId xmlns:a16="http://schemas.microsoft.com/office/drawing/2014/main" id="{33958065-A15E-4696-98C9-2FF6846F55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6768" y="4774579"/>
            <a:ext cx="3302788" cy="1609047"/>
          </a:xfrm>
          <a:prstGeom prst="rect">
            <a:avLst/>
          </a:prstGeom>
        </p:spPr>
      </p:pic>
    </p:spTree>
    <p:extLst>
      <p:ext uri="{BB962C8B-B14F-4D97-AF65-F5344CB8AC3E}">
        <p14:creationId xmlns:p14="http://schemas.microsoft.com/office/powerpoint/2010/main" val="224638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81013" y="3752849"/>
            <a:ext cx="3290887" cy="2452687"/>
          </a:xfrm>
        </p:spPr>
        <p:txBody>
          <a:bodyPr anchor="ctr">
            <a:normAutofit/>
          </a:bodyPr>
          <a:lstStyle/>
          <a:p>
            <a:r>
              <a:rPr lang="en-GB" sz="3100" dirty="0"/>
              <a:t>Incorporating National Sign Languages in tourism </a:t>
            </a:r>
          </a:p>
        </p:txBody>
      </p:sp>
      <p:pic>
        <p:nvPicPr>
          <p:cNvPr id="4" name="Picture 3" descr="Picture of a tourism website for Deaf peop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4223982" y="3752850"/>
            <a:ext cx="7485413" cy="2452687"/>
          </a:xfrm>
        </p:spPr>
        <p:txBody>
          <a:bodyPr anchor="ctr">
            <a:normAutofit/>
          </a:bodyPr>
          <a:lstStyle/>
          <a:p>
            <a:pPr marL="0" indent="0">
              <a:buNone/>
            </a:pPr>
            <a:r>
              <a:rPr lang="en-GB" sz="1800" dirty="0"/>
              <a:t>This incorporation can be made in various ways: </a:t>
            </a:r>
          </a:p>
          <a:p>
            <a:pPr marL="457200" indent="-457200">
              <a:buFont typeface="+mj-lt"/>
              <a:buAutoNum type="arabicPeriod"/>
            </a:pPr>
            <a:r>
              <a:rPr lang="en-GB" sz="1800" dirty="0"/>
              <a:t>Through deaf museums where information is directly imparted in the national sign language;</a:t>
            </a:r>
          </a:p>
          <a:p>
            <a:pPr marL="457200" indent="-457200">
              <a:buFont typeface="+mj-lt"/>
              <a:buAutoNum type="arabicPeriod"/>
            </a:pPr>
            <a:r>
              <a:rPr lang="en-GB" sz="1800" dirty="0"/>
              <a:t>Through tour of museums or cultural and/or historical sites made in the national sign language either directly by deaf people or sign language interpreters </a:t>
            </a:r>
          </a:p>
          <a:p>
            <a:pPr marL="457200" indent="-457200">
              <a:buFont typeface="+mj-lt"/>
              <a:buAutoNum type="arabicPeriod"/>
            </a:pPr>
            <a:r>
              <a:rPr lang="en-GB" sz="1800" dirty="0"/>
              <a:t>Through the use of pre-recorded video capsule in the national sign language displayed in tablets </a:t>
            </a:r>
          </a:p>
        </p:txBody>
      </p:sp>
    </p:spTree>
    <p:extLst>
      <p:ext uri="{BB962C8B-B14F-4D97-AF65-F5344CB8AC3E}">
        <p14:creationId xmlns:p14="http://schemas.microsoft.com/office/powerpoint/2010/main" val="237310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640080" y="325369"/>
            <a:ext cx="4368602" cy="1956841"/>
          </a:xfrm>
        </p:spPr>
        <p:txBody>
          <a:bodyPr anchor="b">
            <a:normAutofit/>
          </a:bodyPr>
          <a:lstStyle/>
          <a:p>
            <a:r>
              <a:rPr lang="en-GB" sz="5400" dirty="0"/>
              <a:t>1) Deaf Museums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640080" y="2872899"/>
            <a:ext cx="4243589" cy="3320668"/>
          </a:xfrm>
        </p:spPr>
        <p:txBody>
          <a:bodyPr numCol="2">
            <a:normAutofit/>
          </a:bodyPr>
          <a:lstStyle/>
          <a:p>
            <a:pPr marL="0" indent="0">
              <a:buNone/>
            </a:pPr>
            <a:r>
              <a:rPr lang="en-GB" sz="1400" b="1" dirty="0"/>
              <a:t>Denmark</a:t>
            </a:r>
            <a:r>
              <a:rPr lang="en-GB" sz="1400" dirty="0"/>
              <a:t> -  </a:t>
            </a:r>
            <a:r>
              <a:rPr lang="en-GB" sz="1400" dirty="0">
                <a:hlinkClick r:id="rId3" tooltip="Danish Deaf History Society"/>
              </a:rPr>
              <a:t>Danish Deaf History Society</a:t>
            </a:r>
            <a:endParaRPr lang="en-GB" sz="1400" dirty="0"/>
          </a:p>
          <a:p>
            <a:pPr marL="0" indent="0">
              <a:buNone/>
            </a:pPr>
            <a:r>
              <a:rPr lang="en-GB" sz="1400" b="1" dirty="0"/>
              <a:t>Finland</a:t>
            </a:r>
            <a:r>
              <a:rPr lang="en-GB" sz="1400" dirty="0"/>
              <a:t> - </a:t>
            </a:r>
            <a:r>
              <a:rPr lang="en-GB" sz="1400" dirty="0">
                <a:hlinkClick r:id="rId4" tooltip="Finnish Museum of the Deaf, Kuurojen Museo"/>
              </a:rPr>
              <a:t>Finnish Museum of the Deaf, </a:t>
            </a:r>
            <a:r>
              <a:rPr lang="en-GB" sz="1400" dirty="0" err="1">
                <a:hlinkClick r:id="rId4" tooltip="Finnish Museum of the Deaf, Kuurojen Museo"/>
              </a:rPr>
              <a:t>Kuurojen</a:t>
            </a:r>
            <a:r>
              <a:rPr lang="en-GB" sz="1400" dirty="0">
                <a:hlinkClick r:id="rId4" tooltip="Finnish Museum of the Deaf, Kuurojen Museo"/>
              </a:rPr>
              <a:t> Museo</a:t>
            </a:r>
            <a:endParaRPr lang="en-GB" sz="1400" dirty="0"/>
          </a:p>
          <a:p>
            <a:pPr marL="0" indent="0">
              <a:buNone/>
            </a:pPr>
            <a:r>
              <a:rPr lang="en-GB" sz="1400" b="1" dirty="0"/>
              <a:t>France</a:t>
            </a:r>
            <a:r>
              <a:rPr lang="en-GB" sz="1400" dirty="0"/>
              <a:t> - </a:t>
            </a:r>
            <a:r>
              <a:rPr lang="en-GB" sz="1400" dirty="0" err="1">
                <a:hlinkClick r:id="rId5" tooltip="Musée d'Histoire et de Culture des Sourds"/>
              </a:rPr>
              <a:t>Musée</a:t>
            </a:r>
            <a:r>
              <a:rPr lang="en-GB" sz="1400" dirty="0">
                <a:hlinkClick r:id="rId5" tooltip="Musée d'Histoire et de Culture des Sourds"/>
              </a:rPr>
              <a:t> </a:t>
            </a:r>
            <a:r>
              <a:rPr lang="en-GB" sz="1400" dirty="0" err="1">
                <a:hlinkClick r:id="rId5" tooltip="Musée d'Histoire et de Culture des Sourds"/>
              </a:rPr>
              <a:t>d'Histoire</a:t>
            </a:r>
            <a:r>
              <a:rPr lang="en-GB" sz="1400" dirty="0">
                <a:hlinkClick r:id="rId5" tooltip="Musée d'Histoire et de Culture des Sourds"/>
              </a:rPr>
              <a:t> et de Culture des </a:t>
            </a:r>
            <a:r>
              <a:rPr lang="en-GB" sz="1400" dirty="0" err="1">
                <a:hlinkClick r:id="rId5" tooltip="Musée d'Histoire et de Culture des Sourds"/>
              </a:rPr>
              <a:t>Sourds</a:t>
            </a:r>
            <a:endParaRPr lang="en-GB" sz="1400" dirty="0"/>
          </a:p>
          <a:p>
            <a:pPr marL="0" indent="0">
              <a:buNone/>
            </a:pPr>
            <a:r>
              <a:rPr lang="en-GB" sz="1400" b="1" dirty="0"/>
              <a:t>Germany</a:t>
            </a:r>
            <a:r>
              <a:rPr lang="en-GB" sz="1400" dirty="0"/>
              <a:t> - </a:t>
            </a:r>
            <a:r>
              <a:rPr lang="en-GB" sz="1400" dirty="0">
                <a:hlinkClick r:id="rId6" tooltip="Museum zur Geschichte der Gehörlosen und Schwerhörigen"/>
              </a:rPr>
              <a:t>Museum </a:t>
            </a:r>
            <a:r>
              <a:rPr lang="en-GB" sz="1400" dirty="0" err="1">
                <a:hlinkClick r:id="rId6" tooltip="Museum zur Geschichte der Gehörlosen und Schwerhörigen"/>
              </a:rPr>
              <a:t>zur</a:t>
            </a:r>
            <a:r>
              <a:rPr lang="en-GB" sz="1400" dirty="0">
                <a:hlinkClick r:id="rId6" tooltip="Museum zur Geschichte der Gehörlosen und Schwerhörigen"/>
              </a:rPr>
              <a:t> </a:t>
            </a:r>
            <a:r>
              <a:rPr lang="en-GB" sz="1400" dirty="0" err="1">
                <a:hlinkClick r:id="rId6" tooltip="Museum zur Geschichte der Gehörlosen und Schwerhörigen"/>
              </a:rPr>
              <a:t>Geschichte</a:t>
            </a:r>
            <a:r>
              <a:rPr lang="en-GB" sz="1400" dirty="0">
                <a:hlinkClick r:id="rId6" tooltip="Museum zur Geschichte der Gehörlosen und Schwerhörigen"/>
              </a:rPr>
              <a:t> der </a:t>
            </a:r>
            <a:r>
              <a:rPr lang="en-GB" sz="1400" dirty="0" err="1">
                <a:hlinkClick r:id="rId6" tooltip="Museum zur Geschichte der Gehörlosen und Schwerhörigen"/>
              </a:rPr>
              <a:t>Gehörlosen</a:t>
            </a:r>
            <a:r>
              <a:rPr lang="en-GB" sz="1400" dirty="0">
                <a:hlinkClick r:id="rId6" tooltip="Museum zur Geschichte der Gehörlosen und Schwerhörigen"/>
              </a:rPr>
              <a:t> und </a:t>
            </a:r>
            <a:r>
              <a:rPr lang="en-GB" sz="1400" dirty="0" err="1">
                <a:hlinkClick r:id="rId6" tooltip="Museum zur Geschichte der Gehörlosen und Schwerhörigen"/>
              </a:rPr>
              <a:t>Schwerhörigen</a:t>
            </a:r>
            <a:endParaRPr lang="en-GB" sz="1400" dirty="0"/>
          </a:p>
          <a:p>
            <a:pPr marL="0" indent="0">
              <a:buNone/>
            </a:pPr>
            <a:r>
              <a:rPr lang="en-GB" sz="1400" b="1" dirty="0"/>
              <a:t>Ireland </a:t>
            </a:r>
            <a:r>
              <a:rPr lang="en-GB" sz="1400" dirty="0"/>
              <a:t>- </a:t>
            </a:r>
            <a:r>
              <a:rPr lang="en-GB" sz="1400" dirty="0">
                <a:hlinkClick r:id="rId7" tooltip="Deaf Heritage Centre Ireland"/>
              </a:rPr>
              <a:t>Deaf Heritage Centre Ireland</a:t>
            </a:r>
            <a:endParaRPr lang="en-GB" sz="1400" dirty="0"/>
          </a:p>
          <a:p>
            <a:pPr marL="0" indent="0">
              <a:buNone/>
            </a:pPr>
            <a:r>
              <a:rPr lang="en-GB" sz="1400" b="1" dirty="0"/>
              <a:t>The Netherlands </a:t>
            </a:r>
            <a:r>
              <a:rPr lang="en-GB" sz="1400" dirty="0"/>
              <a:t>- </a:t>
            </a:r>
            <a:r>
              <a:rPr lang="en-GB" sz="1400" dirty="0">
                <a:hlinkClick r:id="rId8" tooltip="Museum of Deaf Education (Museum voor Dovenonderwijs) CLOSED"/>
              </a:rPr>
              <a:t>Museum of Deaf Education (Museum </a:t>
            </a:r>
            <a:r>
              <a:rPr lang="en-GB" sz="1400" dirty="0" err="1">
                <a:hlinkClick r:id="rId8" tooltip="Museum of Deaf Education (Museum voor Dovenonderwijs) CLOSED"/>
              </a:rPr>
              <a:t>voor</a:t>
            </a:r>
            <a:r>
              <a:rPr lang="en-GB" sz="1400" dirty="0">
                <a:hlinkClick r:id="rId8" tooltip="Museum of Deaf Education (Museum voor Dovenonderwijs) CLOSED"/>
              </a:rPr>
              <a:t> </a:t>
            </a:r>
            <a:r>
              <a:rPr lang="en-GB" sz="1400" dirty="0" err="1">
                <a:hlinkClick r:id="rId8" tooltip="Museum of Deaf Education (Museum voor Dovenonderwijs) CLOSED"/>
              </a:rPr>
              <a:t>Dovenonderwijs</a:t>
            </a:r>
            <a:r>
              <a:rPr lang="en-GB" sz="1400" dirty="0">
                <a:hlinkClick r:id="rId8" tooltip="Museum of Deaf Education (Museum voor Dovenonderwijs) CLOSED"/>
              </a:rPr>
              <a:t>)</a:t>
            </a:r>
            <a:endParaRPr lang="en-GB" sz="1400" dirty="0"/>
          </a:p>
          <a:p>
            <a:pPr marL="0" indent="0">
              <a:buNone/>
            </a:pPr>
            <a:r>
              <a:rPr lang="en-GB" sz="1400" b="1" dirty="0"/>
              <a:t>Norway </a:t>
            </a:r>
            <a:r>
              <a:rPr lang="en-GB" sz="1400" dirty="0"/>
              <a:t>- </a:t>
            </a:r>
            <a:r>
              <a:rPr lang="en-GB" sz="1400" dirty="0">
                <a:hlinkClick r:id="rId9" tooltip="Norwegian Museum of Deaf History and Culture"/>
              </a:rPr>
              <a:t>Norwegian Museum of Deaf History and Culture</a:t>
            </a:r>
            <a:endParaRPr lang="en-GB" sz="1400" dirty="0"/>
          </a:p>
          <a:p>
            <a:pPr marL="0" indent="0">
              <a:buNone/>
            </a:pPr>
            <a:r>
              <a:rPr lang="en-GB" sz="1400" b="1" dirty="0"/>
              <a:t>UK</a:t>
            </a:r>
            <a:r>
              <a:rPr lang="en-GB" sz="1400" dirty="0"/>
              <a:t> - </a:t>
            </a:r>
            <a:r>
              <a:rPr lang="en-GB" sz="1400" dirty="0">
                <a:hlinkClick r:id="rId10" tooltip="Deaf Museum and Archive"/>
              </a:rPr>
              <a:t>Deaf Museum and Archive</a:t>
            </a:r>
            <a:endParaRPr lang="en-GB" sz="1400" dirty="0"/>
          </a:p>
          <a:p>
            <a:pPr marL="0" indent="0">
              <a:buNone/>
            </a:pPr>
            <a:r>
              <a:rPr lang="en-GB" sz="1400" b="1" dirty="0"/>
              <a:t>Slovenia</a:t>
            </a:r>
            <a:r>
              <a:rPr lang="en-GB" sz="1400" dirty="0"/>
              <a:t> - </a:t>
            </a:r>
            <a:r>
              <a:rPr lang="en-GB" sz="1400" dirty="0">
                <a:hlinkClick r:id="rId11" tooltip="Under Construction: The House of Sign Language"/>
              </a:rPr>
              <a:t>The House of Sign Language</a:t>
            </a:r>
            <a:endParaRPr lang="en-GB" sz="1400" dirty="0"/>
          </a:p>
        </p:txBody>
      </p:sp>
      <p:pic>
        <p:nvPicPr>
          <p:cNvPr id="4" name="Picture 3" descr="Picture of a group of Deaf tourists behind a main board saying &quot;museum of Deaf history, arts and culture&quot;"/>
          <p:cNvPicPr>
            <a:picLocks noChangeAspect="1"/>
          </p:cNvPicPr>
          <p:nvPr/>
        </p:nvPicPr>
        <p:blipFill rotWithShape="1">
          <a:blip r:embed="rId12"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9264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640080" y="325369"/>
            <a:ext cx="4368602" cy="1956841"/>
          </a:xfrm>
        </p:spPr>
        <p:txBody>
          <a:bodyPr anchor="b">
            <a:normAutofit/>
          </a:bodyPr>
          <a:lstStyle/>
          <a:p>
            <a:r>
              <a:rPr lang="en-GB" sz="3800" dirty="0"/>
              <a:t>2) Tours in the national sign language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640080" y="2872899"/>
            <a:ext cx="4243589" cy="3320668"/>
          </a:xfrm>
        </p:spPr>
        <p:txBody>
          <a:bodyPr>
            <a:normAutofit/>
          </a:bodyPr>
          <a:lstStyle/>
          <a:p>
            <a:pPr marL="0" indent="0">
              <a:buNone/>
            </a:pPr>
            <a:r>
              <a:rPr lang="en-US" sz="1700" dirty="0"/>
              <a:t>Hands On Travel, a deaf business doing tours for deaf people: </a:t>
            </a:r>
            <a:r>
              <a:rPr lang="en-US" sz="1700" dirty="0">
                <a:hlinkClick r:id="rId3"/>
              </a:rPr>
              <a:t>https://handson.travel/</a:t>
            </a:r>
            <a:endParaRPr lang="en-US" sz="1700" dirty="0"/>
          </a:p>
          <a:p>
            <a:pPr marL="0" indent="0">
              <a:buNone/>
            </a:pPr>
            <a:r>
              <a:rPr lang="en-US" sz="1700" dirty="0"/>
              <a:t>Swiss association (S5) that organizes adventure travels (</a:t>
            </a:r>
            <a:r>
              <a:rPr lang="en-US" sz="1700" dirty="0">
                <a:hlinkClick r:id="rId4"/>
              </a:rPr>
              <a:t>https://s-5.ch/catalogue-voyage/)</a:t>
            </a:r>
            <a:r>
              <a:rPr lang="en-US" sz="1700" dirty="0"/>
              <a:t>.</a:t>
            </a:r>
          </a:p>
          <a:p>
            <a:pPr marL="0" indent="0">
              <a:buNone/>
            </a:pPr>
            <a:r>
              <a:rPr lang="en-US" sz="1700" dirty="0"/>
              <a:t> There are also numerous local deaf associations which organize things like an annual trip for interested members as part of their activity program.</a:t>
            </a:r>
            <a:endParaRPr lang="en-GB" sz="1700" dirty="0"/>
          </a:p>
          <a:p>
            <a:pPr marL="0" indent="0">
              <a:buNone/>
            </a:pPr>
            <a:endParaRPr lang="en-GB" sz="1700" dirty="0"/>
          </a:p>
        </p:txBody>
      </p:sp>
      <p:pic>
        <p:nvPicPr>
          <p:cNvPr id="5" name="Picture 4" descr="picture saying Starbucks: proudly served by Deaf partners"/>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10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dirty="0">
                <a:latin typeface="Verdana" charset="0"/>
                <a:ea typeface="Verdana" charset="0"/>
                <a:cs typeface="Verdana" charset="0"/>
              </a:rPr>
              <a:t>3) Use of pre-recorded video </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7575C6AB-C105-9020-2320-BBDC9613E96A}"/>
              </a:ext>
            </a:extLst>
          </p:cNvPr>
          <p:cNvSpPr>
            <a:spLocks noGrp="1"/>
          </p:cNvSpPr>
          <p:nvPr>
            <p:ph idx="1"/>
          </p:nvPr>
        </p:nvSpPr>
        <p:spPr>
          <a:xfrm>
            <a:off x="640080" y="2872899"/>
            <a:ext cx="4243589" cy="3320668"/>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Examples of museums providing such features: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a:lnSpc>
                <a:spcPct val="100000"/>
              </a:lnSpc>
              <a:spcBef>
                <a:spcPts val="0"/>
              </a:spcBef>
            </a:pPr>
            <a:r>
              <a:rPr lang="en-US" sz="2400" dirty="0">
                <a:hlinkClick r:id="rId3"/>
              </a:rPr>
              <a:t>Het Huis van Alijn</a:t>
            </a:r>
            <a:r>
              <a:rPr lang="en-US" sz="2400" dirty="0"/>
              <a:t> in Ghent</a:t>
            </a:r>
          </a:p>
          <a:p>
            <a:pPr>
              <a:lnSpc>
                <a:spcPct val="100000"/>
              </a:lnSpc>
              <a:spcBef>
                <a:spcPts val="0"/>
              </a:spcBef>
            </a:pPr>
            <a:endParaRPr lang="en-US" sz="2400" dirty="0">
              <a:hlinkClick r:id="rId3"/>
            </a:endParaRPr>
          </a:p>
          <a:p>
            <a:pPr>
              <a:lnSpc>
                <a:spcPct val="100000"/>
              </a:lnSpc>
              <a:spcBef>
                <a:spcPts val="0"/>
              </a:spcBef>
            </a:pPr>
            <a:r>
              <a:rPr lang="en-US" sz="2400" dirty="0"/>
              <a:t>Holy Blood Procession in Bruges </a:t>
            </a:r>
          </a:p>
          <a:p>
            <a:pPr>
              <a:lnSpc>
                <a:spcPct val="100000"/>
              </a:lnSpc>
              <a:spcBef>
                <a:spcPts val="0"/>
              </a:spcBef>
            </a:pPr>
            <a:endParaRPr lang="en-US" sz="2400" dirty="0">
              <a:hlinkClick r:id="rId3"/>
            </a:endParaRPr>
          </a:p>
          <a:p>
            <a:pPr>
              <a:lnSpc>
                <a:spcPct val="100000"/>
              </a:lnSpc>
              <a:spcBef>
                <a:spcPts val="0"/>
              </a:spcBef>
            </a:pPr>
            <a:r>
              <a:rPr lang="en-US" sz="2400" dirty="0"/>
              <a:t>Vatican</a:t>
            </a:r>
            <a:endParaRPr lang="en-US" sz="2400" dirty="0">
              <a:hlinkClick r:id="rId3"/>
            </a:endParaRPr>
          </a:p>
        </p:txBody>
      </p:sp>
      <p:pic>
        <p:nvPicPr>
          <p:cNvPr id="18" name="Content Placeholder 3" descr="Picture of a woman and a girl watching a video on a small computer in a museum"/>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5350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1661BB-ECD1-ECB4-F3B7-A9A900171076}"/>
              </a:ext>
            </a:extLst>
          </p:cNvPr>
          <p:cNvSpPr>
            <a:spLocks noGrp="1"/>
          </p:cNvSpPr>
          <p:nvPr>
            <p:ph type="body" sz="quarter" idx="10"/>
          </p:nvPr>
        </p:nvSpPr>
        <p:spPr/>
        <p:txBody>
          <a:bodyPr/>
          <a:lstStyle/>
          <a:p>
            <a:endParaRPr lang="en-GB" dirty="0"/>
          </a:p>
          <a:p>
            <a:endParaRPr lang="en-GB" dirty="0"/>
          </a:p>
          <a:p>
            <a:r>
              <a:rPr lang="en-GB" sz="2400" b="1" dirty="0">
                <a:effectLst/>
                <a:latin typeface="Verdana" panose="020B0604030504040204" pitchFamily="34" charset="0"/>
              </a:rPr>
              <a:t>Lina Nilsson</a:t>
            </a:r>
          </a:p>
          <a:p>
            <a:endParaRPr lang="en-GB" sz="2400" b="1" dirty="0">
              <a:effectLst/>
              <a:latin typeface="Verdana" panose="020B0604030504040204" pitchFamily="34" charset="0"/>
            </a:endParaRPr>
          </a:p>
          <a:p>
            <a:r>
              <a:rPr lang="en-GB" sz="2400" b="1" dirty="0">
                <a:effectLst/>
                <a:latin typeface="Verdana" panose="020B0604030504040204" pitchFamily="34" charset="0"/>
              </a:rPr>
              <a:t>Swedish Youth Association for hard of hearing persons </a:t>
            </a:r>
            <a:endParaRPr lang="en-GB" sz="2400" dirty="0">
              <a:latin typeface="Verdana" panose="020B0604030504040204" pitchFamily="34" charset="0"/>
            </a:endParaRPr>
          </a:p>
        </p:txBody>
      </p:sp>
      <p:pic>
        <p:nvPicPr>
          <p:cNvPr id="4" name="Picture 3" descr="Interreg Central Europe - Co-Funded by the European Union.&#10;CE-Space4 all">
            <a:extLst>
              <a:ext uri="{FF2B5EF4-FFF2-40B4-BE49-F238E27FC236}">
                <a16:creationId xmlns:a16="http://schemas.microsoft.com/office/drawing/2014/main" id="{3D602635-5EE0-4348-E504-F289E7D64183}"/>
              </a:ext>
            </a:extLst>
          </p:cNvPr>
          <p:cNvPicPr>
            <a:picLocks noChangeAspect="1"/>
          </p:cNvPicPr>
          <p:nvPr/>
        </p:nvPicPr>
        <p:blipFill>
          <a:blip r:embed="rId3"/>
          <a:stretch>
            <a:fillRect/>
          </a:stretch>
        </p:blipFill>
        <p:spPr>
          <a:xfrm>
            <a:off x="2232585" y="420585"/>
            <a:ext cx="4172322" cy="1664869"/>
          </a:xfrm>
          <a:prstGeom prst="rect">
            <a:avLst/>
          </a:prstGeom>
        </p:spPr>
      </p:pic>
      <p:pic>
        <p:nvPicPr>
          <p:cNvPr id="2" name="Platshållare för bild 5" descr="Lina Nilsson standing at the top of harbor bridge in Sydney Australia">
            <a:extLst>
              <a:ext uri="{FF2B5EF4-FFF2-40B4-BE49-F238E27FC236}">
                <a16:creationId xmlns:a16="http://schemas.microsoft.com/office/drawing/2014/main" id="{553FF623-1DBC-E778-5B76-0ED5CE42DAC6}"/>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7443787" y="1253020"/>
            <a:ext cx="4400551" cy="4376257"/>
          </a:xfrm>
        </p:spPr>
      </p:pic>
    </p:spTree>
    <p:extLst>
      <p:ext uri="{BB962C8B-B14F-4D97-AF65-F5344CB8AC3E}">
        <p14:creationId xmlns:p14="http://schemas.microsoft.com/office/powerpoint/2010/main" val="44837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icture of Lina and another woman called Lorraine when she was in the USA and celebrated the 4th of July with the family I lived with in the USA.">
            <a:extLst>
              <a:ext uri="{FF2B5EF4-FFF2-40B4-BE49-F238E27FC236}">
                <a16:creationId xmlns:a16="http://schemas.microsoft.com/office/drawing/2014/main" id="{BFF847EB-391E-5742-A544-DA023E7A3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9564" y="508591"/>
            <a:ext cx="4380614" cy="5840818"/>
          </a:xfrm>
          <a:prstGeom prst="rect">
            <a:avLst/>
          </a:prstGeom>
        </p:spPr>
      </p:pic>
      <p:pic>
        <p:nvPicPr>
          <p:cNvPr id="9" name="Bildobjekt 8" descr="picture of Lina when she graduated in the USA, after my High school year.">
            <a:extLst>
              <a:ext uri="{FF2B5EF4-FFF2-40B4-BE49-F238E27FC236}">
                <a16:creationId xmlns:a16="http://schemas.microsoft.com/office/drawing/2014/main" id="{768AE2D8-2C3D-0040-92AA-0D16C89E05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6647" y="508590"/>
            <a:ext cx="3939989" cy="5846709"/>
          </a:xfrm>
          <a:prstGeom prst="rect">
            <a:avLst/>
          </a:prstGeom>
        </p:spPr>
      </p:pic>
    </p:spTree>
    <p:extLst>
      <p:ext uri="{BB962C8B-B14F-4D97-AF65-F5344CB8AC3E}">
        <p14:creationId xmlns:p14="http://schemas.microsoft.com/office/powerpoint/2010/main" val="189132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This picture is when Lina was packing in Bali and met an amazing family who invited her to their home for the day. The picture was taken at their place before they went to a temple.">
            <a:extLst>
              <a:ext uri="{FF2B5EF4-FFF2-40B4-BE49-F238E27FC236}">
                <a16:creationId xmlns:a16="http://schemas.microsoft.com/office/drawing/2014/main" id="{04F10957-2C4D-D940-A9F1-EE1350460B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8734" y="1572447"/>
            <a:ext cx="4965767" cy="4209788"/>
          </a:xfrm>
          <a:prstGeom prst="rect">
            <a:avLst/>
          </a:prstGeom>
        </p:spPr>
      </p:pic>
      <p:pic>
        <p:nvPicPr>
          <p:cNvPr id="16" name="Bildobjekt 15" descr="Picture of Lina's grandmother when they were in Nepal in a temple">
            <a:extLst>
              <a:ext uri="{FF2B5EF4-FFF2-40B4-BE49-F238E27FC236}">
                <a16:creationId xmlns:a16="http://schemas.microsoft.com/office/drawing/2014/main" id="{E162DA76-A28E-674E-93CF-C534C33ADD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2095" y="0"/>
            <a:ext cx="4452136" cy="6615588"/>
          </a:xfrm>
          <a:prstGeom prst="rect">
            <a:avLst/>
          </a:prstGeom>
        </p:spPr>
      </p:pic>
    </p:spTree>
    <p:extLst>
      <p:ext uri="{BB962C8B-B14F-4D97-AF65-F5344CB8AC3E}">
        <p14:creationId xmlns:p14="http://schemas.microsoft.com/office/powerpoint/2010/main" val="88427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7" descr="different buildings"/>
          <p:cNvPicPr preferRelativeResize="0"/>
          <p:nvPr/>
        </p:nvPicPr>
        <p:blipFill rotWithShape="1">
          <a:blip r:embed="rId3" cstate="email">
            <a:alphaModFix/>
            <a:extLst>
              <a:ext uri="{28A0092B-C50C-407E-A947-70E740481C1C}">
                <a14:useLocalDpi xmlns:a14="http://schemas.microsoft.com/office/drawing/2010/main"/>
              </a:ext>
            </a:extLst>
          </a:blip>
          <a:srcRect t="-4100"/>
          <a:stretch/>
        </p:blipFill>
        <p:spPr>
          <a:xfrm>
            <a:off x="-182873" y="3215474"/>
            <a:ext cx="12374881" cy="2652793"/>
          </a:xfrm>
          <a:prstGeom prst="rect">
            <a:avLst/>
          </a:prstGeom>
          <a:noFill/>
          <a:ln>
            <a:noFill/>
          </a:ln>
        </p:spPr>
      </p:pic>
      <p:sp>
        <p:nvSpPr>
          <p:cNvPr id="199" name="Google Shape;199;p7"/>
          <p:cNvSpPr txBox="1"/>
          <p:nvPr/>
        </p:nvSpPr>
        <p:spPr>
          <a:xfrm>
            <a:off x="969212" y="617501"/>
            <a:ext cx="10879668" cy="1941453"/>
          </a:xfrm>
          <a:prstGeom prst="rect">
            <a:avLst/>
          </a:prstGeom>
          <a:noFill/>
          <a:ln>
            <a:noFill/>
          </a:ln>
        </p:spPr>
        <p:txBody>
          <a:bodyPr spcFirstLastPara="1" wrap="square" lIns="0" tIns="0" rIns="0" bIns="0" anchor="t" anchorCtr="0">
            <a:normAutofit/>
          </a:bodyPr>
          <a:lstStyle/>
          <a:p>
            <a:pPr>
              <a:lnSpc>
                <a:spcPct val="113333"/>
              </a:lnSpc>
              <a:buClr>
                <a:schemeClr val="lt2"/>
              </a:buClr>
              <a:buSzPts val="2400"/>
            </a:pPr>
            <a:r>
              <a:rPr lang="de-DE" sz="4400" b="1" dirty="0">
                <a:solidFill>
                  <a:srgbClr val="0070C0"/>
                </a:solidFill>
                <a:latin typeface="Verdana" panose="020B0604030504040204" pitchFamily="34" charset="0"/>
                <a:ea typeface="Verdana" panose="020B0604030504040204" pitchFamily="34" charset="0"/>
                <a:sym typeface="Trebuchet MS"/>
              </a:rPr>
              <a:t>Q</a:t>
            </a:r>
            <a:r>
              <a:rPr lang="en-GB" sz="4400" b="1" dirty="0" err="1">
                <a:solidFill>
                  <a:srgbClr val="0070C0"/>
                </a:solidFill>
                <a:latin typeface="Verdana" panose="020B0604030504040204" pitchFamily="34" charset="0"/>
                <a:ea typeface="Verdana" panose="020B0604030504040204" pitchFamily="34" charset="0"/>
                <a:sym typeface="Trebuchet MS"/>
              </a:rPr>
              <a:t>uestions</a:t>
            </a:r>
            <a:r>
              <a:rPr lang="en-GB" sz="4400" b="1" dirty="0">
                <a:solidFill>
                  <a:srgbClr val="0070C0"/>
                </a:solidFill>
                <a:latin typeface="Verdana" panose="020B0604030504040204" pitchFamily="34" charset="0"/>
                <a:ea typeface="Verdana" panose="020B0604030504040204" pitchFamily="34" charset="0"/>
                <a:sym typeface="Trebuchet MS"/>
              </a:rPr>
              <a:t> &amp; Answers</a:t>
            </a:r>
            <a:endParaRPr sz="4400" b="1" dirty="0">
              <a:solidFill>
                <a:srgbClr val="0070C0"/>
              </a:solidFill>
              <a:latin typeface="Verdana" panose="020B0604030504040204" pitchFamily="34" charset="0"/>
              <a:ea typeface="Verdana" panose="020B0604030504040204" pitchFamily="34" charset="0"/>
              <a:sym typeface="Trebuchet MS"/>
            </a:endParaRPr>
          </a:p>
        </p:txBody>
      </p:sp>
      <p:pic>
        <p:nvPicPr>
          <p:cNvPr id="2" name="Graphic 1" descr="chat">
            <a:extLst>
              <a:ext uri="{FF2B5EF4-FFF2-40B4-BE49-F238E27FC236}">
                <a16:creationId xmlns:a16="http://schemas.microsoft.com/office/drawing/2014/main" id="{64BDE13E-5662-72BA-82D6-92B4A7A0F51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9855" y="1442528"/>
            <a:ext cx="4285173" cy="428517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30932188"/>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7" descr="picture of different buildings"/>
          <p:cNvPicPr preferRelativeResize="0"/>
          <p:nvPr/>
        </p:nvPicPr>
        <p:blipFill rotWithShape="1">
          <a:blip r:embed="rId3" cstate="email">
            <a:alphaModFix/>
            <a:extLst>
              <a:ext uri="{28A0092B-C50C-407E-A947-70E740481C1C}">
                <a14:useLocalDpi xmlns:a14="http://schemas.microsoft.com/office/drawing/2010/main"/>
              </a:ext>
            </a:extLst>
          </a:blip>
          <a:srcRect t="-4100"/>
          <a:stretch/>
        </p:blipFill>
        <p:spPr>
          <a:xfrm>
            <a:off x="-182873" y="3215474"/>
            <a:ext cx="12374881" cy="2652793"/>
          </a:xfrm>
          <a:prstGeom prst="rect">
            <a:avLst/>
          </a:prstGeom>
          <a:noFill/>
          <a:ln>
            <a:noFill/>
          </a:ln>
        </p:spPr>
      </p:pic>
      <p:sp>
        <p:nvSpPr>
          <p:cNvPr id="199" name="Google Shape;199;p7"/>
          <p:cNvSpPr txBox="1"/>
          <p:nvPr/>
        </p:nvSpPr>
        <p:spPr>
          <a:xfrm>
            <a:off x="969212" y="617501"/>
            <a:ext cx="10879668" cy="1941453"/>
          </a:xfrm>
          <a:prstGeom prst="rect">
            <a:avLst/>
          </a:prstGeom>
          <a:noFill/>
          <a:ln>
            <a:noFill/>
          </a:ln>
        </p:spPr>
        <p:txBody>
          <a:bodyPr spcFirstLastPara="1" wrap="square" lIns="0" tIns="0" rIns="0" bIns="0" anchor="t" anchorCtr="0">
            <a:normAutofit/>
          </a:bodyPr>
          <a:lstStyle/>
          <a:p>
            <a:pPr>
              <a:lnSpc>
                <a:spcPct val="113333"/>
              </a:lnSpc>
              <a:buClr>
                <a:schemeClr val="lt2"/>
              </a:buClr>
              <a:buSzPts val="2400"/>
            </a:pPr>
            <a:r>
              <a:rPr lang="de-DE" sz="4400" b="1" dirty="0">
                <a:solidFill>
                  <a:srgbClr val="0070C0"/>
                </a:solidFill>
                <a:latin typeface="Verdana" panose="020B0604030504040204" pitchFamily="34" charset="0"/>
                <a:ea typeface="Verdana" panose="020B0604030504040204" pitchFamily="34" charset="0"/>
                <a:sym typeface="Trebuchet MS"/>
              </a:rPr>
              <a:t>Closing remarks</a:t>
            </a:r>
            <a:endParaRPr sz="4400" b="1" dirty="0">
              <a:solidFill>
                <a:srgbClr val="0070C0"/>
              </a:solidFill>
              <a:latin typeface="Verdana" panose="020B0604030504040204" pitchFamily="34" charset="0"/>
              <a:ea typeface="Verdana" panose="020B0604030504040204" pitchFamily="34" charset="0"/>
              <a:sym typeface="Trebuchet MS"/>
            </a:endParaRPr>
          </a:p>
        </p:txBody>
      </p:sp>
      <p:sp>
        <p:nvSpPr>
          <p:cNvPr id="4" name="TextBox 3">
            <a:extLst>
              <a:ext uri="{FF2B5EF4-FFF2-40B4-BE49-F238E27FC236}">
                <a16:creationId xmlns:a16="http://schemas.microsoft.com/office/drawing/2014/main" id="{E29A668D-6323-4801-8938-5BA763FA0488}"/>
              </a:ext>
            </a:extLst>
          </p:cNvPr>
          <p:cNvSpPr txBox="1"/>
          <p:nvPr/>
        </p:nvSpPr>
        <p:spPr>
          <a:xfrm>
            <a:off x="1090234" y="2015145"/>
            <a:ext cx="7314177" cy="1969770"/>
          </a:xfrm>
          <a:prstGeom prst="rect">
            <a:avLst/>
          </a:prstGeom>
          <a:noFill/>
        </p:spPr>
        <p:txBody>
          <a:bodyPr wrap="square">
            <a:spAutoFit/>
          </a:bodyPr>
          <a:lstStyle/>
          <a:p>
            <a:r>
              <a:rPr lang="en-US" sz="2600" b="1" dirty="0" err="1">
                <a:effectLst/>
                <a:latin typeface="Verdana" panose="020B0604030504040204" pitchFamily="34" charset="0"/>
                <a:ea typeface="Verdana" panose="020B0604030504040204" pitchFamily="34" charset="0"/>
              </a:rPr>
              <a:t>Blaž</a:t>
            </a:r>
            <a:r>
              <a:rPr lang="en-US" sz="2600" b="1" dirty="0">
                <a:effectLst/>
                <a:latin typeface="Verdana" panose="020B0604030504040204" pitchFamily="34" charset="0"/>
                <a:ea typeface="Verdana" panose="020B0604030504040204" pitchFamily="34" charset="0"/>
              </a:rPr>
              <a:t> Barboric, project coordinator </a:t>
            </a:r>
          </a:p>
          <a:p>
            <a:endParaRPr lang="en-US" sz="2600" b="1" dirty="0">
              <a:latin typeface="Verdana" panose="020B0604030504040204" pitchFamily="34" charset="0"/>
              <a:ea typeface="Verdana" panose="020B0604030504040204" pitchFamily="34" charset="0"/>
            </a:endParaRPr>
          </a:p>
          <a:p>
            <a:r>
              <a:rPr lang="en-US" sz="2600" b="1" dirty="0">
                <a:effectLst/>
                <a:latin typeface="Verdana" panose="020B0604030504040204" pitchFamily="34" charset="0"/>
                <a:ea typeface="Verdana" panose="020B0604030504040204" pitchFamily="34" charset="0"/>
              </a:rPr>
              <a:t>An-Sofie Leenknecht, EDF human rights coordinator</a:t>
            </a:r>
            <a:endParaRPr lang="en-GB" sz="2600" b="1" dirty="0">
              <a:effectLst/>
              <a:latin typeface="Verdana" panose="020B0604030504040204" pitchFamily="34" charset="0"/>
              <a:ea typeface="Verdana" panose="020B0604030504040204" pitchFamily="34" charset="0"/>
            </a:endParaRPr>
          </a:p>
          <a:p>
            <a:endParaRPr lang="en-GB" sz="1800" dirty="0">
              <a:latin typeface="Verdana" panose="020B0604030504040204" pitchFamily="34" charset="0"/>
            </a:endParaRPr>
          </a:p>
        </p:txBody>
      </p:sp>
    </p:spTree>
    <p:extLst>
      <p:ext uri="{BB962C8B-B14F-4D97-AF65-F5344CB8AC3E}">
        <p14:creationId xmlns:p14="http://schemas.microsoft.com/office/powerpoint/2010/main" val="2727770877"/>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4781" y="-50799"/>
            <a:ext cx="11171087" cy="6976533"/>
          </a:xfrm>
          <a:prstGeom prst="rect">
            <a:avLst/>
          </a:prstGeom>
          <a:noFill/>
          <a:ln>
            <a:noFill/>
          </a:ln>
        </p:spPr>
      </p:pic>
      <p:sp>
        <p:nvSpPr>
          <p:cNvPr id="267" name="Google Shape;267;p14"/>
          <p:cNvSpPr/>
          <p:nvPr/>
        </p:nvSpPr>
        <p:spPr>
          <a:xfrm rot="1963611">
            <a:off x="8651839" y="1775090"/>
            <a:ext cx="1066413" cy="625028"/>
          </a:xfrm>
          <a:custGeom>
            <a:avLst/>
            <a:gdLst/>
            <a:ahLst/>
            <a:cxnLst/>
            <a:rect l="l" t="t" r="r" b="b"/>
            <a:pathLst>
              <a:path w="936" h="547" extrusionOk="0">
                <a:moveTo>
                  <a:pt x="663" y="0"/>
                </a:moveTo>
                <a:cubicBezTo>
                  <a:pt x="514" y="0"/>
                  <a:pt x="393" y="120"/>
                  <a:pt x="390" y="268"/>
                </a:cubicBezTo>
                <a:cubicBezTo>
                  <a:pt x="297" y="268"/>
                  <a:pt x="297" y="268"/>
                  <a:pt x="297" y="268"/>
                </a:cubicBezTo>
                <a:cubicBezTo>
                  <a:pt x="296" y="261"/>
                  <a:pt x="294" y="253"/>
                  <a:pt x="289" y="246"/>
                </a:cubicBezTo>
                <a:cubicBezTo>
                  <a:pt x="278" y="226"/>
                  <a:pt x="255" y="215"/>
                  <a:pt x="232" y="219"/>
                </a:cubicBezTo>
                <a:cubicBezTo>
                  <a:pt x="226" y="220"/>
                  <a:pt x="219" y="222"/>
                  <a:pt x="213" y="225"/>
                </a:cubicBezTo>
                <a:cubicBezTo>
                  <a:pt x="210" y="227"/>
                  <a:pt x="207" y="230"/>
                  <a:pt x="204" y="232"/>
                </a:cubicBezTo>
                <a:cubicBezTo>
                  <a:pt x="110" y="164"/>
                  <a:pt x="110" y="164"/>
                  <a:pt x="110" y="164"/>
                </a:cubicBezTo>
                <a:cubicBezTo>
                  <a:pt x="111" y="161"/>
                  <a:pt x="112" y="158"/>
                  <a:pt x="113" y="156"/>
                </a:cubicBezTo>
                <a:cubicBezTo>
                  <a:pt x="119" y="134"/>
                  <a:pt x="107" y="111"/>
                  <a:pt x="85" y="104"/>
                </a:cubicBezTo>
                <a:cubicBezTo>
                  <a:pt x="63" y="98"/>
                  <a:pt x="40" y="111"/>
                  <a:pt x="33" y="132"/>
                </a:cubicBezTo>
                <a:cubicBezTo>
                  <a:pt x="27" y="154"/>
                  <a:pt x="40" y="178"/>
                  <a:pt x="62" y="184"/>
                </a:cubicBezTo>
                <a:cubicBezTo>
                  <a:pt x="77" y="188"/>
                  <a:pt x="94" y="183"/>
                  <a:pt x="104" y="172"/>
                </a:cubicBezTo>
                <a:cubicBezTo>
                  <a:pt x="198" y="240"/>
                  <a:pt x="198" y="240"/>
                  <a:pt x="198" y="240"/>
                </a:cubicBezTo>
                <a:cubicBezTo>
                  <a:pt x="193" y="246"/>
                  <a:pt x="190" y="252"/>
                  <a:pt x="188" y="260"/>
                </a:cubicBezTo>
                <a:cubicBezTo>
                  <a:pt x="184" y="274"/>
                  <a:pt x="186" y="289"/>
                  <a:pt x="194" y="302"/>
                </a:cubicBezTo>
                <a:cubicBezTo>
                  <a:pt x="196" y="306"/>
                  <a:pt x="199" y="309"/>
                  <a:pt x="202" y="313"/>
                </a:cubicBezTo>
                <a:cubicBezTo>
                  <a:pt x="71" y="444"/>
                  <a:pt x="71" y="444"/>
                  <a:pt x="71" y="444"/>
                </a:cubicBezTo>
                <a:cubicBezTo>
                  <a:pt x="67" y="441"/>
                  <a:pt x="63" y="440"/>
                  <a:pt x="58" y="438"/>
                </a:cubicBezTo>
                <a:cubicBezTo>
                  <a:pt x="36" y="431"/>
                  <a:pt x="13" y="445"/>
                  <a:pt x="7" y="466"/>
                </a:cubicBezTo>
                <a:cubicBezTo>
                  <a:pt x="0" y="488"/>
                  <a:pt x="13" y="511"/>
                  <a:pt x="35" y="517"/>
                </a:cubicBezTo>
                <a:cubicBezTo>
                  <a:pt x="57" y="524"/>
                  <a:pt x="80" y="511"/>
                  <a:pt x="86" y="489"/>
                </a:cubicBezTo>
                <a:cubicBezTo>
                  <a:pt x="90" y="476"/>
                  <a:pt x="87" y="461"/>
                  <a:pt x="78" y="451"/>
                </a:cubicBezTo>
                <a:cubicBezTo>
                  <a:pt x="210" y="319"/>
                  <a:pt x="210" y="319"/>
                  <a:pt x="210" y="319"/>
                </a:cubicBezTo>
                <a:cubicBezTo>
                  <a:pt x="221" y="327"/>
                  <a:pt x="236" y="331"/>
                  <a:pt x="251" y="329"/>
                </a:cubicBezTo>
                <a:cubicBezTo>
                  <a:pt x="257" y="327"/>
                  <a:pt x="264" y="325"/>
                  <a:pt x="270" y="322"/>
                </a:cubicBezTo>
                <a:cubicBezTo>
                  <a:pt x="286" y="312"/>
                  <a:pt x="296" y="296"/>
                  <a:pt x="297" y="278"/>
                </a:cubicBezTo>
                <a:cubicBezTo>
                  <a:pt x="390" y="278"/>
                  <a:pt x="390" y="278"/>
                  <a:pt x="390" y="278"/>
                </a:cubicBezTo>
                <a:cubicBezTo>
                  <a:pt x="392" y="427"/>
                  <a:pt x="514" y="547"/>
                  <a:pt x="663" y="547"/>
                </a:cubicBezTo>
                <a:cubicBezTo>
                  <a:pt x="814" y="547"/>
                  <a:pt x="936" y="425"/>
                  <a:pt x="936" y="274"/>
                </a:cubicBezTo>
                <a:cubicBezTo>
                  <a:pt x="936" y="123"/>
                  <a:pt x="814" y="0"/>
                  <a:pt x="663" y="0"/>
                </a:cubicBezTo>
                <a:close/>
                <a:moveTo>
                  <a:pt x="265" y="313"/>
                </a:moveTo>
                <a:cubicBezTo>
                  <a:pt x="260" y="316"/>
                  <a:pt x="254" y="318"/>
                  <a:pt x="249" y="319"/>
                </a:cubicBezTo>
                <a:cubicBezTo>
                  <a:pt x="230" y="322"/>
                  <a:pt x="212" y="313"/>
                  <a:pt x="202" y="297"/>
                </a:cubicBezTo>
                <a:cubicBezTo>
                  <a:pt x="196" y="286"/>
                  <a:pt x="194" y="274"/>
                  <a:pt x="197" y="262"/>
                </a:cubicBezTo>
                <a:cubicBezTo>
                  <a:pt x="199" y="256"/>
                  <a:pt x="202" y="250"/>
                  <a:pt x="206" y="246"/>
                </a:cubicBezTo>
                <a:cubicBezTo>
                  <a:pt x="206" y="244"/>
                  <a:pt x="206" y="244"/>
                  <a:pt x="206" y="244"/>
                </a:cubicBezTo>
                <a:cubicBezTo>
                  <a:pt x="209" y="241"/>
                  <a:pt x="214" y="237"/>
                  <a:pt x="219" y="234"/>
                </a:cubicBezTo>
                <a:cubicBezTo>
                  <a:pt x="223" y="231"/>
                  <a:pt x="229" y="229"/>
                  <a:pt x="234" y="228"/>
                </a:cubicBezTo>
                <a:cubicBezTo>
                  <a:pt x="253" y="226"/>
                  <a:pt x="272" y="235"/>
                  <a:pt x="281" y="251"/>
                </a:cubicBezTo>
                <a:cubicBezTo>
                  <a:pt x="294" y="273"/>
                  <a:pt x="287" y="301"/>
                  <a:pt x="265" y="313"/>
                </a:cubicBezTo>
                <a:close/>
              </a:path>
            </a:pathLst>
          </a:custGeom>
          <a:noFill/>
          <a:ln w="25400" cap="flat" cmpd="sng">
            <a:solidFill>
              <a:schemeClr val="accent6"/>
            </a:solidFill>
            <a:prstDash val="solid"/>
            <a:round/>
            <a:headEnd type="none" w="sm" len="sm"/>
            <a:tailEnd type="none" w="sm" len="sm"/>
          </a:ln>
          <a:effectLst>
            <a:outerShdw blurRad="139700" dist="88900" dir="2700000" algn="tl" rotWithShape="0">
              <a:srgbClr val="000000">
                <a:alpha val="35686"/>
              </a:srgbClr>
            </a:outerShdw>
          </a:effectLst>
        </p:spPr>
        <p:txBody>
          <a:bodyPr spcFirstLastPara="1" wrap="square" lIns="121900" tIns="60933" rIns="121900" bIns="60933" anchor="t" anchorCtr="0">
            <a:noAutofit/>
          </a:bodyPr>
          <a:lstStyle/>
          <a:p>
            <a:endParaRPr sz="2000">
              <a:solidFill>
                <a:schemeClr val="accent6"/>
              </a:solidFill>
              <a:latin typeface="Trebuchet MS"/>
              <a:ea typeface="Trebuchet MS"/>
              <a:cs typeface="Trebuchet MS"/>
              <a:sym typeface="Trebuchet MS"/>
            </a:endParaRPr>
          </a:p>
        </p:txBody>
      </p:sp>
      <p:sp>
        <p:nvSpPr>
          <p:cNvPr id="268" name="Google Shape;268;p14"/>
          <p:cNvSpPr/>
          <p:nvPr/>
        </p:nvSpPr>
        <p:spPr>
          <a:xfrm>
            <a:off x="9383185" y="3602567"/>
            <a:ext cx="156633" cy="122767"/>
          </a:xfrm>
          <a:custGeom>
            <a:avLst/>
            <a:gdLst/>
            <a:ahLst/>
            <a:cxnLst/>
            <a:rect l="l" t="t" r="r" b="b"/>
            <a:pathLst>
              <a:path w="74" h="58" extrusionOk="0">
                <a:moveTo>
                  <a:pt x="34" y="2"/>
                </a:moveTo>
                <a:lnTo>
                  <a:pt x="36" y="2"/>
                </a:lnTo>
                <a:lnTo>
                  <a:pt x="36" y="2"/>
                </a:lnTo>
                <a:lnTo>
                  <a:pt x="38" y="0"/>
                </a:lnTo>
                <a:lnTo>
                  <a:pt x="40" y="2"/>
                </a:lnTo>
                <a:lnTo>
                  <a:pt x="44" y="2"/>
                </a:lnTo>
                <a:lnTo>
                  <a:pt x="44" y="8"/>
                </a:lnTo>
                <a:lnTo>
                  <a:pt x="49" y="12"/>
                </a:lnTo>
                <a:lnTo>
                  <a:pt x="51" y="12"/>
                </a:lnTo>
                <a:lnTo>
                  <a:pt x="51" y="12"/>
                </a:lnTo>
                <a:lnTo>
                  <a:pt x="51" y="10"/>
                </a:lnTo>
                <a:lnTo>
                  <a:pt x="51" y="8"/>
                </a:lnTo>
                <a:lnTo>
                  <a:pt x="53" y="8"/>
                </a:lnTo>
                <a:lnTo>
                  <a:pt x="55" y="8"/>
                </a:lnTo>
                <a:lnTo>
                  <a:pt x="57" y="8"/>
                </a:lnTo>
                <a:lnTo>
                  <a:pt x="57" y="12"/>
                </a:lnTo>
                <a:lnTo>
                  <a:pt x="57" y="14"/>
                </a:lnTo>
                <a:lnTo>
                  <a:pt x="59" y="14"/>
                </a:lnTo>
                <a:lnTo>
                  <a:pt x="61" y="16"/>
                </a:lnTo>
                <a:lnTo>
                  <a:pt x="61" y="14"/>
                </a:lnTo>
                <a:lnTo>
                  <a:pt x="63" y="14"/>
                </a:lnTo>
                <a:lnTo>
                  <a:pt x="63" y="19"/>
                </a:lnTo>
                <a:lnTo>
                  <a:pt x="65" y="19"/>
                </a:lnTo>
                <a:lnTo>
                  <a:pt x="65" y="19"/>
                </a:lnTo>
                <a:lnTo>
                  <a:pt x="65" y="27"/>
                </a:lnTo>
                <a:lnTo>
                  <a:pt x="65" y="31"/>
                </a:lnTo>
                <a:lnTo>
                  <a:pt x="65" y="37"/>
                </a:lnTo>
                <a:lnTo>
                  <a:pt x="65" y="37"/>
                </a:lnTo>
                <a:lnTo>
                  <a:pt x="68" y="41"/>
                </a:lnTo>
                <a:lnTo>
                  <a:pt x="70" y="41"/>
                </a:lnTo>
                <a:lnTo>
                  <a:pt x="70" y="41"/>
                </a:lnTo>
                <a:lnTo>
                  <a:pt x="70" y="41"/>
                </a:lnTo>
                <a:lnTo>
                  <a:pt x="72" y="41"/>
                </a:lnTo>
                <a:lnTo>
                  <a:pt x="72" y="45"/>
                </a:lnTo>
                <a:lnTo>
                  <a:pt x="74" y="45"/>
                </a:lnTo>
                <a:lnTo>
                  <a:pt x="74" y="48"/>
                </a:lnTo>
                <a:lnTo>
                  <a:pt x="66" y="46"/>
                </a:lnTo>
                <a:lnTo>
                  <a:pt x="63" y="43"/>
                </a:lnTo>
                <a:lnTo>
                  <a:pt x="61" y="43"/>
                </a:lnTo>
                <a:lnTo>
                  <a:pt x="59" y="43"/>
                </a:lnTo>
                <a:lnTo>
                  <a:pt x="57" y="45"/>
                </a:lnTo>
                <a:lnTo>
                  <a:pt x="55" y="45"/>
                </a:lnTo>
                <a:lnTo>
                  <a:pt x="51" y="48"/>
                </a:lnTo>
                <a:lnTo>
                  <a:pt x="47" y="50"/>
                </a:lnTo>
                <a:lnTo>
                  <a:pt x="47" y="54"/>
                </a:lnTo>
                <a:lnTo>
                  <a:pt x="47" y="56"/>
                </a:lnTo>
                <a:lnTo>
                  <a:pt x="46" y="56"/>
                </a:lnTo>
                <a:lnTo>
                  <a:pt x="44" y="56"/>
                </a:lnTo>
                <a:lnTo>
                  <a:pt x="44" y="56"/>
                </a:lnTo>
                <a:lnTo>
                  <a:pt x="40" y="54"/>
                </a:lnTo>
                <a:lnTo>
                  <a:pt x="36" y="54"/>
                </a:lnTo>
                <a:lnTo>
                  <a:pt x="34" y="54"/>
                </a:lnTo>
                <a:lnTo>
                  <a:pt x="28" y="52"/>
                </a:lnTo>
                <a:lnTo>
                  <a:pt x="27" y="56"/>
                </a:lnTo>
                <a:lnTo>
                  <a:pt x="27" y="56"/>
                </a:lnTo>
                <a:lnTo>
                  <a:pt x="27" y="58"/>
                </a:lnTo>
                <a:lnTo>
                  <a:pt x="25" y="56"/>
                </a:lnTo>
                <a:lnTo>
                  <a:pt x="25" y="56"/>
                </a:lnTo>
                <a:lnTo>
                  <a:pt x="19" y="54"/>
                </a:lnTo>
                <a:lnTo>
                  <a:pt x="17" y="56"/>
                </a:lnTo>
                <a:lnTo>
                  <a:pt x="15" y="56"/>
                </a:lnTo>
                <a:lnTo>
                  <a:pt x="13" y="56"/>
                </a:lnTo>
                <a:lnTo>
                  <a:pt x="9" y="58"/>
                </a:lnTo>
                <a:lnTo>
                  <a:pt x="9" y="58"/>
                </a:lnTo>
                <a:lnTo>
                  <a:pt x="13" y="56"/>
                </a:lnTo>
                <a:lnTo>
                  <a:pt x="13" y="56"/>
                </a:lnTo>
                <a:lnTo>
                  <a:pt x="13" y="54"/>
                </a:lnTo>
                <a:lnTo>
                  <a:pt x="9" y="56"/>
                </a:lnTo>
                <a:lnTo>
                  <a:pt x="8" y="52"/>
                </a:lnTo>
                <a:lnTo>
                  <a:pt x="8" y="52"/>
                </a:lnTo>
                <a:lnTo>
                  <a:pt x="9" y="52"/>
                </a:lnTo>
                <a:lnTo>
                  <a:pt x="9" y="50"/>
                </a:lnTo>
                <a:lnTo>
                  <a:pt x="6" y="50"/>
                </a:lnTo>
                <a:lnTo>
                  <a:pt x="6" y="50"/>
                </a:lnTo>
                <a:lnTo>
                  <a:pt x="4" y="48"/>
                </a:lnTo>
                <a:lnTo>
                  <a:pt x="4" y="48"/>
                </a:lnTo>
                <a:lnTo>
                  <a:pt x="2" y="46"/>
                </a:lnTo>
                <a:lnTo>
                  <a:pt x="2" y="46"/>
                </a:lnTo>
                <a:lnTo>
                  <a:pt x="4" y="43"/>
                </a:lnTo>
                <a:lnTo>
                  <a:pt x="6" y="39"/>
                </a:lnTo>
                <a:lnTo>
                  <a:pt x="6" y="35"/>
                </a:lnTo>
                <a:lnTo>
                  <a:pt x="4" y="33"/>
                </a:lnTo>
                <a:lnTo>
                  <a:pt x="0" y="33"/>
                </a:lnTo>
                <a:lnTo>
                  <a:pt x="2" y="31"/>
                </a:lnTo>
                <a:lnTo>
                  <a:pt x="2" y="29"/>
                </a:lnTo>
                <a:lnTo>
                  <a:pt x="2" y="27"/>
                </a:lnTo>
                <a:lnTo>
                  <a:pt x="2" y="25"/>
                </a:lnTo>
                <a:lnTo>
                  <a:pt x="2" y="21"/>
                </a:lnTo>
                <a:lnTo>
                  <a:pt x="4" y="21"/>
                </a:lnTo>
                <a:lnTo>
                  <a:pt x="4" y="23"/>
                </a:lnTo>
                <a:lnTo>
                  <a:pt x="9" y="23"/>
                </a:lnTo>
                <a:lnTo>
                  <a:pt x="9" y="27"/>
                </a:lnTo>
                <a:lnTo>
                  <a:pt x="9" y="27"/>
                </a:lnTo>
                <a:lnTo>
                  <a:pt x="13" y="27"/>
                </a:lnTo>
                <a:lnTo>
                  <a:pt x="19" y="19"/>
                </a:lnTo>
                <a:lnTo>
                  <a:pt x="19" y="17"/>
                </a:lnTo>
                <a:lnTo>
                  <a:pt x="21" y="17"/>
                </a:lnTo>
                <a:lnTo>
                  <a:pt x="23" y="16"/>
                </a:lnTo>
                <a:lnTo>
                  <a:pt x="23" y="14"/>
                </a:lnTo>
                <a:lnTo>
                  <a:pt x="27" y="12"/>
                </a:lnTo>
                <a:lnTo>
                  <a:pt x="28" y="12"/>
                </a:lnTo>
                <a:lnTo>
                  <a:pt x="30" y="12"/>
                </a:lnTo>
                <a:lnTo>
                  <a:pt x="30" y="14"/>
                </a:lnTo>
                <a:lnTo>
                  <a:pt x="32" y="12"/>
                </a:lnTo>
                <a:lnTo>
                  <a:pt x="32" y="10"/>
                </a:lnTo>
                <a:lnTo>
                  <a:pt x="32" y="10"/>
                </a:lnTo>
                <a:lnTo>
                  <a:pt x="32" y="8"/>
                </a:lnTo>
                <a:lnTo>
                  <a:pt x="32" y="4"/>
                </a:lnTo>
                <a:lnTo>
                  <a:pt x="32" y="2"/>
                </a:lnTo>
                <a:lnTo>
                  <a:pt x="32" y="2"/>
                </a:lnTo>
                <a:lnTo>
                  <a:pt x="34" y="2"/>
                </a:lnTo>
                <a:lnTo>
                  <a:pt x="34" y="2"/>
                </a:lnTo>
              </a:path>
            </a:pathLst>
          </a:custGeom>
          <a:no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69" name="Google Shape;269;p14"/>
          <p:cNvSpPr txBox="1"/>
          <p:nvPr/>
        </p:nvSpPr>
        <p:spPr>
          <a:xfrm>
            <a:off x="1628622" y="2236056"/>
            <a:ext cx="5738623" cy="1107996"/>
          </a:xfrm>
          <a:prstGeom prst="rect">
            <a:avLst/>
          </a:prstGeom>
          <a:noFill/>
          <a:ln>
            <a:noFill/>
          </a:ln>
        </p:spPr>
        <p:txBody>
          <a:bodyPr spcFirstLastPara="1" wrap="square" lIns="0" tIns="0" rIns="0" bIns="0" anchor="t" anchorCtr="0">
            <a:spAutoFit/>
          </a:bodyPr>
          <a:lstStyle/>
          <a:p>
            <a:r>
              <a:rPr lang="de-DE" sz="2400" dirty="0">
                <a:latin typeface="Trebuchet MS" panose="020B0603020202020204" pitchFamily="34" charset="0"/>
              </a:rPr>
              <a:t>European Disability Forum</a:t>
            </a:r>
          </a:p>
          <a:p>
            <a:r>
              <a:rPr lang="de-DE" sz="2400" dirty="0">
                <a:latin typeface="Trebuchet MS" panose="020B0603020202020204" pitchFamily="34" charset="0"/>
              </a:rPr>
              <a:t>7-9 Avenu des Arts</a:t>
            </a:r>
          </a:p>
          <a:p>
            <a:r>
              <a:rPr lang="de-DE" sz="2400" dirty="0">
                <a:latin typeface="Trebuchet MS" panose="020B0603020202020204" pitchFamily="34" charset="0"/>
              </a:rPr>
              <a:t>1210 Brussels, Belgium</a:t>
            </a:r>
            <a:endParaRPr lang="en-GB" sz="2400" dirty="0">
              <a:latin typeface="Trebuchet MS" panose="020B0603020202020204" pitchFamily="34" charset="0"/>
            </a:endParaRPr>
          </a:p>
        </p:txBody>
      </p:sp>
      <p:sp>
        <p:nvSpPr>
          <p:cNvPr id="271" name="Google Shape;271;p14"/>
          <p:cNvSpPr txBox="1"/>
          <p:nvPr/>
        </p:nvSpPr>
        <p:spPr>
          <a:xfrm>
            <a:off x="1592117" y="3596023"/>
            <a:ext cx="4503883" cy="328231"/>
          </a:xfrm>
          <a:prstGeom prst="rect">
            <a:avLst/>
          </a:prstGeom>
          <a:noFill/>
          <a:ln>
            <a:noFill/>
          </a:ln>
        </p:spPr>
        <p:txBody>
          <a:bodyPr spcFirstLastPara="1" wrap="square" lIns="0" tIns="0" rIns="0" bIns="0" anchor="t" anchorCtr="0">
            <a:spAutoFit/>
          </a:bodyPr>
          <a:lstStyle/>
          <a:p>
            <a:r>
              <a:rPr lang="de-DE" sz="2133" dirty="0">
                <a:solidFill>
                  <a:schemeClr val="dk1"/>
                </a:solidFill>
                <a:latin typeface="Trebuchet MS"/>
                <a:ea typeface="Trebuchet MS"/>
                <a:cs typeface="Trebuchet MS"/>
                <a:sym typeface="Trebuchet MS"/>
              </a:rPr>
              <a:t>Ansofie.Leenknecht@edf-feph.org</a:t>
            </a:r>
            <a:endParaRPr sz="2133" dirty="0">
              <a:solidFill>
                <a:schemeClr val="dk1"/>
              </a:solidFill>
              <a:latin typeface="Trebuchet MS"/>
              <a:ea typeface="Trebuchet MS"/>
              <a:cs typeface="Trebuchet MS"/>
              <a:sym typeface="Trebuchet MS"/>
            </a:endParaRPr>
          </a:p>
        </p:txBody>
      </p:sp>
      <p:sp>
        <p:nvSpPr>
          <p:cNvPr id="272" name="Google Shape;272;p14"/>
          <p:cNvSpPr/>
          <p:nvPr/>
        </p:nvSpPr>
        <p:spPr>
          <a:xfrm>
            <a:off x="876562" y="3671012"/>
            <a:ext cx="224685" cy="136243"/>
          </a:xfrm>
          <a:custGeom>
            <a:avLst/>
            <a:gdLst/>
            <a:ahLst/>
            <a:cxnLst/>
            <a:rect l="l" t="t" r="r" b="b"/>
            <a:pathLst>
              <a:path w="229" h="137" extrusionOk="0">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lt2"/>
          </a:solidFill>
          <a:ln>
            <a:noFill/>
          </a:ln>
        </p:spPr>
        <p:txBody>
          <a:bodyPr spcFirstLastPara="1" wrap="square" lIns="102367" tIns="51167" rIns="102367" bIns="51167" anchor="t" anchorCtr="0">
            <a:noAutofit/>
          </a:bodyPr>
          <a:lstStyle/>
          <a:p>
            <a:endParaRPr sz="2000">
              <a:solidFill>
                <a:schemeClr val="dk2"/>
              </a:solidFill>
              <a:latin typeface="Trebuchet MS"/>
              <a:ea typeface="Trebuchet MS"/>
              <a:cs typeface="Trebuchet MS"/>
              <a:sym typeface="Trebuchet MS"/>
            </a:endParaRPr>
          </a:p>
        </p:txBody>
      </p:sp>
      <p:sp>
        <p:nvSpPr>
          <p:cNvPr id="273" name="Google Shape;273;p14"/>
          <p:cNvSpPr/>
          <p:nvPr/>
        </p:nvSpPr>
        <p:spPr>
          <a:xfrm>
            <a:off x="852172" y="3236735"/>
            <a:ext cx="256121" cy="259595"/>
          </a:xfrm>
          <a:custGeom>
            <a:avLst/>
            <a:gdLst/>
            <a:ahLst/>
            <a:cxnLst/>
            <a:rect l="l" t="t" r="r" b="b"/>
            <a:pathLst>
              <a:path w="67" h="67" extrusionOk="0">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lt2"/>
          </a:solidFill>
          <a:ln>
            <a:noFill/>
          </a:ln>
        </p:spPr>
        <p:txBody>
          <a:bodyPr spcFirstLastPara="1" wrap="square" lIns="102367" tIns="51167" rIns="102367" bIns="51167" anchor="t" anchorCtr="0">
            <a:noAutofit/>
          </a:bodyPr>
          <a:lstStyle/>
          <a:p>
            <a:endParaRPr sz="2000">
              <a:solidFill>
                <a:schemeClr val="dk2"/>
              </a:solidFill>
              <a:latin typeface="Trebuchet MS"/>
              <a:ea typeface="Trebuchet MS"/>
              <a:cs typeface="Trebuchet MS"/>
              <a:sym typeface="Trebuchet MS"/>
            </a:endParaRPr>
          </a:p>
        </p:txBody>
      </p:sp>
      <p:sp>
        <p:nvSpPr>
          <p:cNvPr id="274" name="Google Shape;274;p14"/>
          <p:cNvSpPr txBox="1"/>
          <p:nvPr/>
        </p:nvSpPr>
        <p:spPr>
          <a:xfrm>
            <a:off x="1618112" y="3288871"/>
            <a:ext cx="6227353" cy="328231"/>
          </a:xfrm>
          <a:prstGeom prst="rect">
            <a:avLst/>
          </a:prstGeom>
          <a:noFill/>
          <a:ln>
            <a:noFill/>
          </a:ln>
        </p:spPr>
        <p:txBody>
          <a:bodyPr spcFirstLastPara="1" wrap="square" lIns="0" tIns="0" rIns="0" bIns="0" anchor="t" anchorCtr="0">
            <a:spAutoFit/>
          </a:bodyPr>
          <a:lstStyle/>
          <a:p>
            <a:r>
              <a:rPr lang="de-DE" sz="2133" dirty="0">
                <a:solidFill>
                  <a:schemeClr val="dk1"/>
                </a:solidFill>
                <a:latin typeface="Trebuchet MS"/>
                <a:ea typeface="Trebuchet MS"/>
                <a:cs typeface="Trebuchet MS"/>
                <a:sym typeface="Trebuchet MS"/>
                <a:hlinkClick r:id="rId4"/>
              </a:rPr>
              <a:t>www.edf-feph.org</a:t>
            </a:r>
            <a:r>
              <a:rPr lang="de-DE" sz="2133" dirty="0">
                <a:solidFill>
                  <a:schemeClr val="dk1"/>
                </a:solidFill>
                <a:latin typeface="Trebuchet MS"/>
                <a:ea typeface="Trebuchet MS"/>
                <a:cs typeface="Trebuchet MS"/>
                <a:sym typeface="Trebuchet MS"/>
              </a:rPr>
              <a:t> </a:t>
            </a:r>
            <a:endParaRPr sz="2133" dirty="0">
              <a:solidFill>
                <a:schemeClr val="dk1"/>
              </a:solidFill>
              <a:latin typeface="Trebuchet MS"/>
              <a:ea typeface="Trebuchet MS"/>
              <a:cs typeface="Trebuchet MS"/>
              <a:sym typeface="Trebuchet MS"/>
            </a:endParaRPr>
          </a:p>
        </p:txBody>
      </p:sp>
      <p:sp>
        <p:nvSpPr>
          <p:cNvPr id="275" name="Google Shape;275;p14"/>
          <p:cNvSpPr/>
          <p:nvPr/>
        </p:nvSpPr>
        <p:spPr>
          <a:xfrm>
            <a:off x="804231" y="2375492"/>
            <a:ext cx="356472" cy="361313"/>
          </a:xfrm>
          <a:custGeom>
            <a:avLst/>
            <a:gdLst/>
            <a:ahLst/>
            <a:cxnLst/>
            <a:rect l="l" t="t" r="r" b="b"/>
            <a:pathLst>
              <a:path w="1500" h="1500" extrusionOk="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lt2"/>
          </a:solidFill>
          <a:ln>
            <a:noFill/>
          </a:ln>
        </p:spPr>
        <p:txBody>
          <a:bodyPr spcFirstLastPara="1" wrap="square" lIns="51200" tIns="25600" rIns="51200" bIns="25600" anchor="t" anchorCtr="0">
            <a:noAutofit/>
          </a:bodyPr>
          <a:lstStyle/>
          <a:p>
            <a:endParaRPr sz="2000">
              <a:solidFill>
                <a:schemeClr val="dk1"/>
              </a:solidFill>
              <a:latin typeface="Trebuchet MS"/>
              <a:ea typeface="Trebuchet MS"/>
              <a:cs typeface="Trebuchet MS"/>
              <a:sym typeface="Trebuchet MS"/>
            </a:endParaRPr>
          </a:p>
        </p:txBody>
      </p:sp>
      <p:sp>
        <p:nvSpPr>
          <p:cNvPr id="277" name="Google Shape;277;p14"/>
          <p:cNvSpPr txBox="1"/>
          <p:nvPr/>
        </p:nvSpPr>
        <p:spPr>
          <a:xfrm>
            <a:off x="1618112" y="5049532"/>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Facebook.com/CESpaces4All</a:t>
            </a:r>
            <a:endParaRPr sz="2400" dirty="0"/>
          </a:p>
        </p:txBody>
      </p:sp>
      <p:sp>
        <p:nvSpPr>
          <p:cNvPr id="278" name="Google Shape;278;p14"/>
          <p:cNvSpPr txBox="1"/>
          <p:nvPr/>
        </p:nvSpPr>
        <p:spPr>
          <a:xfrm>
            <a:off x="1628621" y="5457777"/>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Linkedin.com/company/ce-spaces4all/</a:t>
            </a:r>
            <a:endParaRPr sz="2400" dirty="0"/>
          </a:p>
        </p:txBody>
      </p:sp>
      <p:sp>
        <p:nvSpPr>
          <p:cNvPr id="279" name="Google Shape;279;p14"/>
          <p:cNvSpPr txBox="1"/>
          <p:nvPr/>
        </p:nvSpPr>
        <p:spPr>
          <a:xfrm>
            <a:off x="1628621" y="5863691"/>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Youtube.com/@CE-Spaces4All</a:t>
            </a:r>
            <a:endParaRPr sz="2400" dirty="0"/>
          </a:p>
        </p:txBody>
      </p:sp>
      <p:sp>
        <p:nvSpPr>
          <p:cNvPr id="280" name="Google Shape;280;p14"/>
          <p:cNvSpPr txBox="1"/>
          <p:nvPr/>
        </p:nvSpPr>
        <p:spPr>
          <a:xfrm>
            <a:off x="1628621" y="6267980"/>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Instagram.com/ce_spaces4all/</a:t>
            </a:r>
            <a:endParaRPr sz="2400" dirty="0"/>
          </a:p>
        </p:txBody>
      </p:sp>
      <p:sp>
        <p:nvSpPr>
          <p:cNvPr id="281" name="Google Shape;281;p14"/>
          <p:cNvSpPr/>
          <p:nvPr/>
        </p:nvSpPr>
        <p:spPr>
          <a:xfrm>
            <a:off x="946151" y="5052155"/>
            <a:ext cx="133351" cy="266700"/>
          </a:xfrm>
          <a:custGeom>
            <a:avLst/>
            <a:gdLst/>
            <a:ahLst/>
            <a:cxnLst/>
            <a:rect l="l" t="t" r="r" b="b"/>
            <a:pathLst>
              <a:path w="33" h="68" extrusionOk="0">
                <a:moveTo>
                  <a:pt x="0" y="22"/>
                </a:moveTo>
                <a:cubicBezTo>
                  <a:pt x="7" y="22"/>
                  <a:pt x="7" y="22"/>
                  <a:pt x="7" y="22"/>
                </a:cubicBezTo>
                <a:cubicBezTo>
                  <a:pt x="7" y="15"/>
                  <a:pt x="7" y="15"/>
                  <a:pt x="7" y="15"/>
                </a:cubicBezTo>
                <a:cubicBezTo>
                  <a:pt x="7" y="12"/>
                  <a:pt x="7" y="8"/>
                  <a:pt x="9" y="5"/>
                </a:cubicBezTo>
                <a:cubicBezTo>
                  <a:pt x="11" y="2"/>
                  <a:pt x="15" y="0"/>
                  <a:pt x="20" y="0"/>
                </a:cubicBezTo>
                <a:cubicBezTo>
                  <a:pt x="29" y="0"/>
                  <a:pt x="33" y="1"/>
                  <a:pt x="33" y="1"/>
                </a:cubicBezTo>
                <a:cubicBezTo>
                  <a:pt x="31" y="11"/>
                  <a:pt x="31" y="11"/>
                  <a:pt x="31" y="11"/>
                </a:cubicBezTo>
                <a:cubicBezTo>
                  <a:pt x="31" y="11"/>
                  <a:pt x="28" y="11"/>
                  <a:pt x="25" y="11"/>
                </a:cubicBezTo>
                <a:cubicBezTo>
                  <a:pt x="22" y="11"/>
                  <a:pt x="20" y="11"/>
                  <a:pt x="20" y="14"/>
                </a:cubicBezTo>
                <a:cubicBezTo>
                  <a:pt x="20" y="22"/>
                  <a:pt x="20" y="22"/>
                  <a:pt x="20" y="22"/>
                </a:cubicBezTo>
                <a:cubicBezTo>
                  <a:pt x="31" y="22"/>
                  <a:pt x="31" y="22"/>
                  <a:pt x="31" y="22"/>
                </a:cubicBezTo>
                <a:cubicBezTo>
                  <a:pt x="30" y="32"/>
                  <a:pt x="30" y="32"/>
                  <a:pt x="30" y="32"/>
                </a:cubicBezTo>
                <a:cubicBezTo>
                  <a:pt x="20" y="32"/>
                  <a:pt x="20" y="32"/>
                  <a:pt x="20" y="32"/>
                </a:cubicBezTo>
                <a:cubicBezTo>
                  <a:pt x="20" y="68"/>
                  <a:pt x="20" y="68"/>
                  <a:pt x="20" y="68"/>
                </a:cubicBezTo>
                <a:cubicBezTo>
                  <a:pt x="7" y="68"/>
                  <a:pt x="7" y="68"/>
                  <a:pt x="7" y="68"/>
                </a:cubicBezTo>
                <a:cubicBezTo>
                  <a:pt x="7" y="32"/>
                  <a:pt x="7" y="32"/>
                  <a:pt x="7" y="32"/>
                </a:cubicBezTo>
                <a:cubicBezTo>
                  <a:pt x="0" y="32"/>
                  <a:pt x="0" y="32"/>
                  <a:pt x="0" y="32"/>
                </a:cubicBezTo>
                <a:lnTo>
                  <a:pt x="0" y="22"/>
                </a:ln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2" name="Google Shape;282;p14"/>
          <p:cNvSpPr/>
          <p:nvPr/>
        </p:nvSpPr>
        <p:spPr>
          <a:xfrm>
            <a:off x="865718" y="5472716"/>
            <a:ext cx="266700" cy="243416"/>
          </a:xfrm>
          <a:custGeom>
            <a:avLst/>
            <a:gdLst/>
            <a:ahLst/>
            <a:cxnLst/>
            <a:rect l="l" t="t" r="r" b="b"/>
            <a:pathLst>
              <a:path w="68" h="62" extrusionOk="0">
                <a:moveTo>
                  <a:pt x="15" y="62"/>
                </a:moveTo>
                <a:cubicBezTo>
                  <a:pt x="2" y="62"/>
                  <a:pt x="2" y="62"/>
                  <a:pt x="2" y="62"/>
                </a:cubicBezTo>
                <a:cubicBezTo>
                  <a:pt x="2" y="20"/>
                  <a:pt x="2" y="20"/>
                  <a:pt x="2" y="20"/>
                </a:cubicBezTo>
                <a:cubicBezTo>
                  <a:pt x="15" y="20"/>
                  <a:pt x="15" y="20"/>
                  <a:pt x="15" y="20"/>
                </a:cubicBezTo>
                <a:lnTo>
                  <a:pt x="15" y="62"/>
                </a:lnTo>
                <a:close/>
                <a:moveTo>
                  <a:pt x="8" y="14"/>
                </a:moveTo>
                <a:cubicBezTo>
                  <a:pt x="8" y="14"/>
                  <a:pt x="8" y="14"/>
                  <a:pt x="8" y="14"/>
                </a:cubicBezTo>
                <a:cubicBezTo>
                  <a:pt x="3" y="14"/>
                  <a:pt x="0" y="11"/>
                  <a:pt x="0" y="7"/>
                </a:cubicBezTo>
                <a:cubicBezTo>
                  <a:pt x="0" y="3"/>
                  <a:pt x="3" y="0"/>
                  <a:pt x="8" y="0"/>
                </a:cubicBezTo>
                <a:cubicBezTo>
                  <a:pt x="13" y="0"/>
                  <a:pt x="16" y="3"/>
                  <a:pt x="16" y="7"/>
                </a:cubicBezTo>
                <a:cubicBezTo>
                  <a:pt x="16" y="11"/>
                  <a:pt x="13" y="14"/>
                  <a:pt x="8" y="14"/>
                </a:cubicBezTo>
                <a:close/>
                <a:moveTo>
                  <a:pt x="68" y="62"/>
                </a:moveTo>
                <a:cubicBezTo>
                  <a:pt x="53" y="62"/>
                  <a:pt x="53" y="62"/>
                  <a:pt x="53" y="62"/>
                </a:cubicBezTo>
                <a:cubicBezTo>
                  <a:pt x="53" y="40"/>
                  <a:pt x="53" y="40"/>
                  <a:pt x="53" y="40"/>
                </a:cubicBezTo>
                <a:cubicBezTo>
                  <a:pt x="53" y="34"/>
                  <a:pt x="51" y="30"/>
                  <a:pt x="46" y="30"/>
                </a:cubicBezTo>
                <a:cubicBezTo>
                  <a:pt x="42" y="30"/>
                  <a:pt x="40" y="33"/>
                  <a:pt x="39" y="36"/>
                </a:cubicBezTo>
                <a:cubicBezTo>
                  <a:pt x="38" y="36"/>
                  <a:pt x="38" y="38"/>
                  <a:pt x="38" y="39"/>
                </a:cubicBezTo>
                <a:cubicBezTo>
                  <a:pt x="38" y="62"/>
                  <a:pt x="38" y="62"/>
                  <a:pt x="38" y="62"/>
                </a:cubicBezTo>
                <a:cubicBezTo>
                  <a:pt x="23" y="62"/>
                  <a:pt x="23" y="62"/>
                  <a:pt x="23" y="62"/>
                </a:cubicBezTo>
                <a:cubicBezTo>
                  <a:pt x="23" y="62"/>
                  <a:pt x="23" y="23"/>
                  <a:pt x="23" y="20"/>
                </a:cubicBezTo>
                <a:cubicBezTo>
                  <a:pt x="38" y="20"/>
                  <a:pt x="38" y="20"/>
                  <a:pt x="38" y="20"/>
                </a:cubicBezTo>
                <a:cubicBezTo>
                  <a:pt x="38" y="26"/>
                  <a:pt x="38" y="26"/>
                  <a:pt x="38" y="26"/>
                </a:cubicBezTo>
                <a:cubicBezTo>
                  <a:pt x="39" y="23"/>
                  <a:pt x="44" y="19"/>
                  <a:pt x="51" y="19"/>
                </a:cubicBezTo>
                <a:cubicBezTo>
                  <a:pt x="61" y="19"/>
                  <a:pt x="68" y="25"/>
                  <a:pt x="68" y="38"/>
                </a:cubicBezTo>
                <a:lnTo>
                  <a:pt x="68" y="62"/>
                </a:ln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3" name="Google Shape;283;p14"/>
          <p:cNvSpPr/>
          <p:nvPr/>
        </p:nvSpPr>
        <p:spPr>
          <a:xfrm>
            <a:off x="863601" y="5851599"/>
            <a:ext cx="292100" cy="287867"/>
          </a:xfrm>
          <a:custGeom>
            <a:avLst/>
            <a:gdLst/>
            <a:ahLst/>
            <a:cxnLst/>
            <a:rect l="l" t="t" r="r" b="b"/>
            <a:pathLst>
              <a:path w="58" h="58" extrusionOk="0">
                <a:moveTo>
                  <a:pt x="52" y="0"/>
                </a:moveTo>
                <a:cubicBezTo>
                  <a:pt x="6" y="0"/>
                  <a:pt x="6" y="0"/>
                  <a:pt x="6" y="0"/>
                </a:cubicBezTo>
                <a:cubicBezTo>
                  <a:pt x="3" y="0"/>
                  <a:pt x="0" y="3"/>
                  <a:pt x="0" y="6"/>
                </a:cubicBezTo>
                <a:cubicBezTo>
                  <a:pt x="0" y="52"/>
                  <a:pt x="0" y="52"/>
                  <a:pt x="0" y="52"/>
                </a:cubicBezTo>
                <a:cubicBezTo>
                  <a:pt x="0" y="55"/>
                  <a:pt x="3" y="58"/>
                  <a:pt x="6" y="58"/>
                </a:cubicBezTo>
                <a:cubicBezTo>
                  <a:pt x="52" y="58"/>
                  <a:pt x="52" y="58"/>
                  <a:pt x="52" y="58"/>
                </a:cubicBezTo>
                <a:cubicBezTo>
                  <a:pt x="55" y="58"/>
                  <a:pt x="58" y="55"/>
                  <a:pt x="58" y="52"/>
                </a:cubicBezTo>
                <a:cubicBezTo>
                  <a:pt x="58" y="6"/>
                  <a:pt x="58" y="6"/>
                  <a:pt x="58" y="6"/>
                </a:cubicBezTo>
                <a:cubicBezTo>
                  <a:pt x="58" y="3"/>
                  <a:pt x="55" y="0"/>
                  <a:pt x="52" y="0"/>
                </a:cubicBezTo>
                <a:close/>
                <a:moveTo>
                  <a:pt x="33" y="10"/>
                </a:moveTo>
                <a:cubicBezTo>
                  <a:pt x="36" y="10"/>
                  <a:pt x="36" y="10"/>
                  <a:pt x="36" y="10"/>
                </a:cubicBezTo>
                <a:cubicBezTo>
                  <a:pt x="36" y="19"/>
                  <a:pt x="36" y="19"/>
                  <a:pt x="36" y="19"/>
                </a:cubicBezTo>
                <a:cubicBezTo>
                  <a:pt x="36" y="20"/>
                  <a:pt x="36" y="20"/>
                  <a:pt x="36" y="21"/>
                </a:cubicBezTo>
                <a:cubicBezTo>
                  <a:pt x="36" y="21"/>
                  <a:pt x="37" y="21"/>
                  <a:pt x="37" y="21"/>
                </a:cubicBezTo>
                <a:cubicBezTo>
                  <a:pt x="38" y="21"/>
                  <a:pt x="38" y="21"/>
                  <a:pt x="38" y="21"/>
                </a:cubicBezTo>
                <a:cubicBezTo>
                  <a:pt x="38" y="20"/>
                  <a:pt x="38" y="20"/>
                  <a:pt x="38" y="19"/>
                </a:cubicBezTo>
                <a:cubicBezTo>
                  <a:pt x="38" y="10"/>
                  <a:pt x="38" y="10"/>
                  <a:pt x="38" y="10"/>
                </a:cubicBezTo>
                <a:cubicBezTo>
                  <a:pt x="41" y="10"/>
                  <a:pt x="41" y="10"/>
                  <a:pt x="41" y="10"/>
                </a:cubicBezTo>
                <a:cubicBezTo>
                  <a:pt x="41" y="23"/>
                  <a:pt x="41" y="23"/>
                  <a:pt x="41" y="23"/>
                </a:cubicBezTo>
                <a:cubicBezTo>
                  <a:pt x="38" y="23"/>
                  <a:pt x="38" y="23"/>
                  <a:pt x="38" y="23"/>
                </a:cubicBezTo>
                <a:cubicBezTo>
                  <a:pt x="38" y="22"/>
                  <a:pt x="38" y="22"/>
                  <a:pt x="38" y="22"/>
                </a:cubicBezTo>
                <a:cubicBezTo>
                  <a:pt x="37" y="22"/>
                  <a:pt x="37" y="22"/>
                  <a:pt x="37" y="22"/>
                </a:cubicBezTo>
                <a:cubicBezTo>
                  <a:pt x="37" y="23"/>
                  <a:pt x="37" y="23"/>
                  <a:pt x="37" y="23"/>
                </a:cubicBezTo>
                <a:cubicBezTo>
                  <a:pt x="36" y="23"/>
                  <a:pt x="36" y="23"/>
                  <a:pt x="36" y="23"/>
                </a:cubicBezTo>
                <a:cubicBezTo>
                  <a:pt x="35" y="23"/>
                  <a:pt x="35" y="23"/>
                  <a:pt x="34" y="23"/>
                </a:cubicBezTo>
                <a:cubicBezTo>
                  <a:pt x="34" y="23"/>
                  <a:pt x="34" y="23"/>
                  <a:pt x="34" y="22"/>
                </a:cubicBezTo>
                <a:cubicBezTo>
                  <a:pt x="34" y="22"/>
                  <a:pt x="34" y="22"/>
                  <a:pt x="34" y="21"/>
                </a:cubicBezTo>
                <a:cubicBezTo>
                  <a:pt x="33" y="21"/>
                  <a:pt x="33" y="20"/>
                  <a:pt x="33" y="19"/>
                </a:cubicBezTo>
                <a:lnTo>
                  <a:pt x="33" y="10"/>
                </a:lnTo>
                <a:close/>
                <a:moveTo>
                  <a:pt x="24" y="15"/>
                </a:moveTo>
                <a:cubicBezTo>
                  <a:pt x="24" y="14"/>
                  <a:pt x="24" y="13"/>
                  <a:pt x="24" y="12"/>
                </a:cubicBezTo>
                <a:cubicBezTo>
                  <a:pt x="24" y="11"/>
                  <a:pt x="25" y="11"/>
                  <a:pt x="25" y="10"/>
                </a:cubicBezTo>
                <a:cubicBezTo>
                  <a:pt x="26" y="10"/>
                  <a:pt x="26" y="10"/>
                  <a:pt x="27" y="10"/>
                </a:cubicBezTo>
                <a:cubicBezTo>
                  <a:pt x="28" y="10"/>
                  <a:pt x="29" y="10"/>
                  <a:pt x="29" y="10"/>
                </a:cubicBezTo>
                <a:cubicBezTo>
                  <a:pt x="30" y="10"/>
                  <a:pt x="30" y="11"/>
                  <a:pt x="31" y="11"/>
                </a:cubicBezTo>
                <a:cubicBezTo>
                  <a:pt x="31" y="12"/>
                  <a:pt x="31" y="12"/>
                  <a:pt x="31" y="13"/>
                </a:cubicBezTo>
                <a:cubicBezTo>
                  <a:pt x="31" y="13"/>
                  <a:pt x="31" y="14"/>
                  <a:pt x="31" y="15"/>
                </a:cubicBezTo>
                <a:cubicBezTo>
                  <a:pt x="31" y="17"/>
                  <a:pt x="31" y="17"/>
                  <a:pt x="31" y="17"/>
                </a:cubicBezTo>
                <a:cubicBezTo>
                  <a:pt x="31" y="19"/>
                  <a:pt x="31" y="20"/>
                  <a:pt x="31" y="20"/>
                </a:cubicBezTo>
                <a:cubicBezTo>
                  <a:pt x="31" y="21"/>
                  <a:pt x="31" y="21"/>
                  <a:pt x="31" y="22"/>
                </a:cubicBezTo>
                <a:cubicBezTo>
                  <a:pt x="30" y="22"/>
                  <a:pt x="30" y="23"/>
                  <a:pt x="29" y="23"/>
                </a:cubicBezTo>
                <a:cubicBezTo>
                  <a:pt x="29" y="23"/>
                  <a:pt x="28" y="23"/>
                  <a:pt x="28" y="23"/>
                </a:cubicBezTo>
                <a:cubicBezTo>
                  <a:pt x="27" y="23"/>
                  <a:pt x="26" y="23"/>
                  <a:pt x="26" y="23"/>
                </a:cubicBezTo>
                <a:cubicBezTo>
                  <a:pt x="25" y="23"/>
                  <a:pt x="25" y="23"/>
                  <a:pt x="24" y="22"/>
                </a:cubicBezTo>
                <a:cubicBezTo>
                  <a:pt x="24" y="22"/>
                  <a:pt x="24" y="21"/>
                  <a:pt x="24" y="21"/>
                </a:cubicBezTo>
                <a:cubicBezTo>
                  <a:pt x="24" y="20"/>
                  <a:pt x="24" y="19"/>
                  <a:pt x="24" y="18"/>
                </a:cubicBezTo>
                <a:lnTo>
                  <a:pt x="24" y="15"/>
                </a:lnTo>
                <a:close/>
                <a:moveTo>
                  <a:pt x="17" y="5"/>
                </a:moveTo>
                <a:cubicBezTo>
                  <a:pt x="19" y="12"/>
                  <a:pt x="19" y="12"/>
                  <a:pt x="19" y="12"/>
                </a:cubicBezTo>
                <a:cubicBezTo>
                  <a:pt x="20" y="10"/>
                  <a:pt x="20" y="8"/>
                  <a:pt x="21" y="5"/>
                </a:cubicBezTo>
                <a:cubicBezTo>
                  <a:pt x="23" y="5"/>
                  <a:pt x="23" y="5"/>
                  <a:pt x="23" y="5"/>
                </a:cubicBezTo>
                <a:cubicBezTo>
                  <a:pt x="20" y="16"/>
                  <a:pt x="20" y="16"/>
                  <a:pt x="20" y="16"/>
                </a:cubicBezTo>
                <a:cubicBezTo>
                  <a:pt x="20" y="16"/>
                  <a:pt x="20" y="16"/>
                  <a:pt x="20" y="16"/>
                </a:cubicBezTo>
                <a:cubicBezTo>
                  <a:pt x="20" y="23"/>
                  <a:pt x="20" y="23"/>
                  <a:pt x="20" y="23"/>
                </a:cubicBezTo>
                <a:cubicBezTo>
                  <a:pt x="18" y="23"/>
                  <a:pt x="18" y="23"/>
                  <a:pt x="18" y="23"/>
                </a:cubicBezTo>
                <a:cubicBezTo>
                  <a:pt x="18" y="16"/>
                  <a:pt x="18" y="16"/>
                  <a:pt x="18" y="16"/>
                </a:cubicBezTo>
                <a:cubicBezTo>
                  <a:pt x="18" y="16"/>
                  <a:pt x="18" y="16"/>
                  <a:pt x="18" y="16"/>
                </a:cubicBezTo>
                <a:cubicBezTo>
                  <a:pt x="15" y="5"/>
                  <a:pt x="15" y="5"/>
                  <a:pt x="15" y="5"/>
                </a:cubicBezTo>
                <a:lnTo>
                  <a:pt x="17" y="5"/>
                </a:lnTo>
                <a:close/>
                <a:moveTo>
                  <a:pt x="50" y="46"/>
                </a:moveTo>
                <a:cubicBezTo>
                  <a:pt x="50" y="50"/>
                  <a:pt x="47" y="52"/>
                  <a:pt x="44" y="53"/>
                </a:cubicBezTo>
                <a:cubicBezTo>
                  <a:pt x="34" y="53"/>
                  <a:pt x="24" y="53"/>
                  <a:pt x="14" y="53"/>
                </a:cubicBezTo>
                <a:cubicBezTo>
                  <a:pt x="11" y="52"/>
                  <a:pt x="8" y="50"/>
                  <a:pt x="8" y="46"/>
                </a:cubicBezTo>
                <a:cubicBezTo>
                  <a:pt x="7" y="41"/>
                  <a:pt x="7" y="36"/>
                  <a:pt x="8" y="31"/>
                </a:cubicBezTo>
                <a:cubicBezTo>
                  <a:pt x="8" y="27"/>
                  <a:pt x="11" y="25"/>
                  <a:pt x="14" y="24"/>
                </a:cubicBezTo>
                <a:cubicBezTo>
                  <a:pt x="24" y="24"/>
                  <a:pt x="34" y="24"/>
                  <a:pt x="44" y="24"/>
                </a:cubicBezTo>
                <a:cubicBezTo>
                  <a:pt x="47" y="25"/>
                  <a:pt x="50" y="27"/>
                  <a:pt x="50" y="31"/>
                </a:cubicBezTo>
                <a:cubicBezTo>
                  <a:pt x="51" y="36"/>
                  <a:pt x="51" y="41"/>
                  <a:pt x="50" y="46"/>
                </a:cubicBezTo>
                <a:close/>
                <a:moveTo>
                  <a:pt x="27" y="22"/>
                </a:moveTo>
                <a:cubicBezTo>
                  <a:pt x="28" y="22"/>
                  <a:pt x="28" y="22"/>
                  <a:pt x="28" y="21"/>
                </a:cubicBezTo>
                <a:cubicBezTo>
                  <a:pt x="28" y="21"/>
                  <a:pt x="28" y="21"/>
                  <a:pt x="28" y="20"/>
                </a:cubicBezTo>
                <a:cubicBezTo>
                  <a:pt x="28" y="14"/>
                  <a:pt x="28" y="14"/>
                  <a:pt x="28" y="14"/>
                </a:cubicBezTo>
                <a:cubicBezTo>
                  <a:pt x="28" y="13"/>
                  <a:pt x="28" y="12"/>
                  <a:pt x="28" y="12"/>
                </a:cubicBezTo>
                <a:cubicBezTo>
                  <a:pt x="28" y="12"/>
                  <a:pt x="28" y="11"/>
                  <a:pt x="27" y="11"/>
                </a:cubicBezTo>
                <a:cubicBezTo>
                  <a:pt x="27" y="11"/>
                  <a:pt x="27" y="12"/>
                  <a:pt x="27" y="12"/>
                </a:cubicBezTo>
                <a:cubicBezTo>
                  <a:pt x="27" y="12"/>
                  <a:pt x="26" y="13"/>
                  <a:pt x="26" y="14"/>
                </a:cubicBezTo>
                <a:cubicBezTo>
                  <a:pt x="26" y="19"/>
                  <a:pt x="26" y="19"/>
                  <a:pt x="26" y="19"/>
                </a:cubicBezTo>
                <a:cubicBezTo>
                  <a:pt x="26" y="21"/>
                  <a:pt x="27" y="21"/>
                  <a:pt x="27" y="21"/>
                </a:cubicBezTo>
                <a:cubicBezTo>
                  <a:pt x="27" y="22"/>
                  <a:pt x="27" y="22"/>
                  <a:pt x="27" y="22"/>
                </a:cubicBezTo>
                <a:close/>
                <a:moveTo>
                  <a:pt x="12" y="32"/>
                </a:moveTo>
                <a:cubicBezTo>
                  <a:pt x="14" y="32"/>
                  <a:pt x="14" y="32"/>
                  <a:pt x="14" y="32"/>
                </a:cubicBezTo>
                <a:cubicBezTo>
                  <a:pt x="14" y="47"/>
                  <a:pt x="14" y="47"/>
                  <a:pt x="14" y="47"/>
                </a:cubicBezTo>
                <a:cubicBezTo>
                  <a:pt x="17" y="47"/>
                  <a:pt x="17" y="47"/>
                  <a:pt x="17" y="47"/>
                </a:cubicBezTo>
                <a:cubicBezTo>
                  <a:pt x="17" y="32"/>
                  <a:pt x="17" y="32"/>
                  <a:pt x="17" y="32"/>
                </a:cubicBezTo>
                <a:cubicBezTo>
                  <a:pt x="20" y="32"/>
                  <a:pt x="20" y="32"/>
                  <a:pt x="20" y="32"/>
                </a:cubicBezTo>
                <a:cubicBezTo>
                  <a:pt x="20" y="29"/>
                  <a:pt x="20" y="29"/>
                  <a:pt x="20" y="29"/>
                </a:cubicBezTo>
                <a:cubicBezTo>
                  <a:pt x="12" y="29"/>
                  <a:pt x="12" y="29"/>
                  <a:pt x="12" y="29"/>
                </a:cubicBezTo>
                <a:lnTo>
                  <a:pt x="12" y="32"/>
                </a:lnTo>
                <a:close/>
                <a:moveTo>
                  <a:pt x="25" y="42"/>
                </a:moveTo>
                <a:cubicBezTo>
                  <a:pt x="25" y="44"/>
                  <a:pt x="25" y="44"/>
                  <a:pt x="25" y="44"/>
                </a:cubicBezTo>
                <a:cubicBezTo>
                  <a:pt x="25" y="45"/>
                  <a:pt x="25" y="45"/>
                  <a:pt x="24" y="45"/>
                </a:cubicBezTo>
                <a:cubicBezTo>
                  <a:pt x="24" y="45"/>
                  <a:pt x="23" y="45"/>
                  <a:pt x="23" y="44"/>
                </a:cubicBezTo>
                <a:cubicBezTo>
                  <a:pt x="23" y="44"/>
                  <a:pt x="23" y="44"/>
                  <a:pt x="23" y="42"/>
                </a:cubicBezTo>
                <a:cubicBezTo>
                  <a:pt x="23" y="33"/>
                  <a:pt x="23" y="33"/>
                  <a:pt x="23" y="33"/>
                </a:cubicBezTo>
                <a:cubicBezTo>
                  <a:pt x="20" y="33"/>
                  <a:pt x="20" y="33"/>
                  <a:pt x="20" y="33"/>
                </a:cubicBezTo>
                <a:cubicBezTo>
                  <a:pt x="20" y="43"/>
                  <a:pt x="20" y="43"/>
                  <a:pt x="20" y="43"/>
                </a:cubicBezTo>
                <a:cubicBezTo>
                  <a:pt x="20" y="44"/>
                  <a:pt x="21" y="45"/>
                  <a:pt x="21" y="45"/>
                </a:cubicBezTo>
                <a:cubicBezTo>
                  <a:pt x="21" y="46"/>
                  <a:pt x="21" y="46"/>
                  <a:pt x="21" y="46"/>
                </a:cubicBezTo>
                <a:cubicBezTo>
                  <a:pt x="21" y="47"/>
                  <a:pt x="21" y="47"/>
                  <a:pt x="21" y="47"/>
                </a:cubicBezTo>
                <a:cubicBezTo>
                  <a:pt x="22" y="47"/>
                  <a:pt x="22" y="48"/>
                  <a:pt x="23" y="48"/>
                </a:cubicBezTo>
                <a:cubicBezTo>
                  <a:pt x="23" y="48"/>
                  <a:pt x="23" y="47"/>
                  <a:pt x="24" y="47"/>
                </a:cubicBezTo>
                <a:cubicBezTo>
                  <a:pt x="24" y="47"/>
                  <a:pt x="24" y="47"/>
                  <a:pt x="24" y="46"/>
                </a:cubicBezTo>
                <a:cubicBezTo>
                  <a:pt x="25" y="46"/>
                  <a:pt x="25" y="46"/>
                  <a:pt x="25" y="46"/>
                </a:cubicBezTo>
                <a:cubicBezTo>
                  <a:pt x="25" y="47"/>
                  <a:pt x="25" y="47"/>
                  <a:pt x="25" y="47"/>
                </a:cubicBezTo>
                <a:cubicBezTo>
                  <a:pt x="28" y="47"/>
                  <a:pt x="28" y="47"/>
                  <a:pt x="28" y="47"/>
                </a:cubicBezTo>
                <a:cubicBezTo>
                  <a:pt x="28" y="33"/>
                  <a:pt x="28" y="33"/>
                  <a:pt x="28" y="33"/>
                </a:cubicBezTo>
                <a:cubicBezTo>
                  <a:pt x="25" y="33"/>
                  <a:pt x="25" y="33"/>
                  <a:pt x="25" y="33"/>
                </a:cubicBezTo>
                <a:lnTo>
                  <a:pt x="25" y="42"/>
                </a:lnTo>
                <a:close/>
                <a:moveTo>
                  <a:pt x="37" y="34"/>
                </a:moveTo>
                <a:cubicBezTo>
                  <a:pt x="37" y="34"/>
                  <a:pt x="37" y="33"/>
                  <a:pt x="37" y="33"/>
                </a:cubicBezTo>
                <a:cubicBezTo>
                  <a:pt x="36" y="33"/>
                  <a:pt x="36" y="33"/>
                  <a:pt x="36" y="33"/>
                </a:cubicBezTo>
                <a:cubicBezTo>
                  <a:pt x="35" y="33"/>
                  <a:pt x="35" y="33"/>
                  <a:pt x="35" y="33"/>
                </a:cubicBezTo>
                <a:cubicBezTo>
                  <a:pt x="34" y="33"/>
                  <a:pt x="34" y="34"/>
                  <a:pt x="34" y="34"/>
                </a:cubicBezTo>
                <a:cubicBezTo>
                  <a:pt x="33" y="35"/>
                  <a:pt x="33" y="35"/>
                  <a:pt x="33" y="35"/>
                </a:cubicBezTo>
                <a:cubicBezTo>
                  <a:pt x="33" y="29"/>
                  <a:pt x="33" y="29"/>
                  <a:pt x="33" y="29"/>
                </a:cubicBezTo>
                <a:cubicBezTo>
                  <a:pt x="30" y="29"/>
                  <a:pt x="30" y="29"/>
                  <a:pt x="30" y="29"/>
                </a:cubicBezTo>
                <a:cubicBezTo>
                  <a:pt x="30" y="47"/>
                  <a:pt x="30" y="47"/>
                  <a:pt x="30" y="47"/>
                </a:cubicBezTo>
                <a:cubicBezTo>
                  <a:pt x="33" y="47"/>
                  <a:pt x="33" y="47"/>
                  <a:pt x="33" y="47"/>
                </a:cubicBezTo>
                <a:cubicBezTo>
                  <a:pt x="33" y="46"/>
                  <a:pt x="33" y="46"/>
                  <a:pt x="33" y="46"/>
                </a:cubicBezTo>
                <a:cubicBezTo>
                  <a:pt x="33" y="45"/>
                  <a:pt x="33" y="45"/>
                  <a:pt x="33" y="45"/>
                </a:cubicBezTo>
                <a:cubicBezTo>
                  <a:pt x="34" y="46"/>
                  <a:pt x="34" y="46"/>
                  <a:pt x="34" y="46"/>
                </a:cubicBezTo>
                <a:cubicBezTo>
                  <a:pt x="34" y="47"/>
                  <a:pt x="34" y="47"/>
                  <a:pt x="35" y="47"/>
                </a:cubicBezTo>
                <a:cubicBezTo>
                  <a:pt x="35" y="47"/>
                  <a:pt x="35" y="48"/>
                  <a:pt x="36" y="48"/>
                </a:cubicBezTo>
                <a:cubicBezTo>
                  <a:pt x="36" y="48"/>
                  <a:pt x="37" y="47"/>
                  <a:pt x="37" y="47"/>
                </a:cubicBezTo>
                <a:cubicBezTo>
                  <a:pt x="37" y="47"/>
                  <a:pt x="37" y="46"/>
                  <a:pt x="38" y="46"/>
                </a:cubicBezTo>
                <a:cubicBezTo>
                  <a:pt x="38" y="45"/>
                  <a:pt x="38" y="44"/>
                  <a:pt x="38" y="44"/>
                </a:cubicBezTo>
                <a:cubicBezTo>
                  <a:pt x="38" y="37"/>
                  <a:pt x="38" y="37"/>
                  <a:pt x="38" y="37"/>
                </a:cubicBezTo>
                <a:cubicBezTo>
                  <a:pt x="38" y="37"/>
                  <a:pt x="38" y="36"/>
                  <a:pt x="38" y="35"/>
                </a:cubicBezTo>
                <a:cubicBezTo>
                  <a:pt x="38" y="35"/>
                  <a:pt x="38" y="34"/>
                  <a:pt x="37" y="34"/>
                </a:cubicBezTo>
                <a:close/>
                <a:moveTo>
                  <a:pt x="35" y="42"/>
                </a:moveTo>
                <a:cubicBezTo>
                  <a:pt x="35" y="43"/>
                  <a:pt x="35" y="44"/>
                  <a:pt x="35" y="44"/>
                </a:cubicBezTo>
                <a:cubicBezTo>
                  <a:pt x="35" y="44"/>
                  <a:pt x="34" y="45"/>
                  <a:pt x="34" y="45"/>
                </a:cubicBezTo>
                <a:cubicBezTo>
                  <a:pt x="34" y="45"/>
                  <a:pt x="33" y="44"/>
                  <a:pt x="33" y="44"/>
                </a:cubicBezTo>
                <a:cubicBezTo>
                  <a:pt x="33" y="44"/>
                  <a:pt x="33" y="43"/>
                  <a:pt x="33" y="42"/>
                </a:cubicBezTo>
                <a:cubicBezTo>
                  <a:pt x="33" y="39"/>
                  <a:pt x="33" y="39"/>
                  <a:pt x="33" y="39"/>
                </a:cubicBezTo>
                <a:cubicBezTo>
                  <a:pt x="33" y="37"/>
                  <a:pt x="33" y="37"/>
                  <a:pt x="33" y="37"/>
                </a:cubicBezTo>
                <a:cubicBezTo>
                  <a:pt x="33" y="36"/>
                  <a:pt x="34" y="36"/>
                  <a:pt x="34" y="36"/>
                </a:cubicBezTo>
                <a:cubicBezTo>
                  <a:pt x="34" y="36"/>
                  <a:pt x="35" y="36"/>
                  <a:pt x="35" y="37"/>
                </a:cubicBezTo>
                <a:cubicBezTo>
                  <a:pt x="35" y="37"/>
                  <a:pt x="35" y="37"/>
                  <a:pt x="35" y="39"/>
                </a:cubicBezTo>
                <a:lnTo>
                  <a:pt x="35" y="42"/>
                </a:lnTo>
                <a:close/>
                <a:moveTo>
                  <a:pt x="42" y="41"/>
                </a:moveTo>
                <a:cubicBezTo>
                  <a:pt x="47" y="41"/>
                  <a:pt x="47" y="41"/>
                  <a:pt x="47" y="41"/>
                </a:cubicBezTo>
                <a:cubicBezTo>
                  <a:pt x="47" y="39"/>
                  <a:pt x="47" y="39"/>
                  <a:pt x="47" y="39"/>
                </a:cubicBezTo>
                <a:cubicBezTo>
                  <a:pt x="47" y="38"/>
                  <a:pt x="47" y="36"/>
                  <a:pt x="47" y="35"/>
                </a:cubicBezTo>
                <a:cubicBezTo>
                  <a:pt x="47" y="35"/>
                  <a:pt x="46" y="34"/>
                  <a:pt x="46" y="34"/>
                </a:cubicBezTo>
                <a:cubicBezTo>
                  <a:pt x="45" y="33"/>
                  <a:pt x="44" y="33"/>
                  <a:pt x="43" y="33"/>
                </a:cubicBezTo>
                <a:cubicBezTo>
                  <a:pt x="43" y="33"/>
                  <a:pt x="42" y="33"/>
                  <a:pt x="41" y="34"/>
                </a:cubicBezTo>
                <a:cubicBezTo>
                  <a:pt x="41" y="34"/>
                  <a:pt x="40" y="34"/>
                  <a:pt x="40" y="35"/>
                </a:cubicBezTo>
                <a:cubicBezTo>
                  <a:pt x="40" y="36"/>
                  <a:pt x="40" y="37"/>
                  <a:pt x="40" y="39"/>
                </a:cubicBezTo>
                <a:cubicBezTo>
                  <a:pt x="40" y="43"/>
                  <a:pt x="40" y="43"/>
                  <a:pt x="40" y="43"/>
                </a:cubicBezTo>
                <a:cubicBezTo>
                  <a:pt x="40" y="43"/>
                  <a:pt x="40" y="44"/>
                  <a:pt x="40" y="45"/>
                </a:cubicBezTo>
                <a:cubicBezTo>
                  <a:pt x="40" y="45"/>
                  <a:pt x="40" y="46"/>
                  <a:pt x="41" y="46"/>
                </a:cubicBezTo>
                <a:cubicBezTo>
                  <a:pt x="41" y="47"/>
                  <a:pt x="41" y="47"/>
                  <a:pt x="42" y="47"/>
                </a:cubicBezTo>
                <a:cubicBezTo>
                  <a:pt x="42" y="47"/>
                  <a:pt x="43" y="48"/>
                  <a:pt x="44" y="48"/>
                </a:cubicBezTo>
                <a:cubicBezTo>
                  <a:pt x="44" y="48"/>
                  <a:pt x="45" y="47"/>
                  <a:pt x="45" y="47"/>
                </a:cubicBezTo>
                <a:cubicBezTo>
                  <a:pt x="46" y="47"/>
                  <a:pt x="46" y="47"/>
                  <a:pt x="46" y="46"/>
                </a:cubicBezTo>
                <a:cubicBezTo>
                  <a:pt x="47" y="46"/>
                  <a:pt x="47" y="45"/>
                  <a:pt x="47" y="45"/>
                </a:cubicBezTo>
                <a:cubicBezTo>
                  <a:pt x="47" y="44"/>
                  <a:pt x="47" y="43"/>
                  <a:pt x="47" y="43"/>
                </a:cubicBezTo>
                <a:cubicBezTo>
                  <a:pt x="47" y="42"/>
                  <a:pt x="47" y="42"/>
                  <a:pt x="47" y="42"/>
                </a:cubicBezTo>
                <a:cubicBezTo>
                  <a:pt x="45" y="42"/>
                  <a:pt x="45" y="42"/>
                  <a:pt x="45" y="42"/>
                </a:cubicBezTo>
                <a:cubicBezTo>
                  <a:pt x="45" y="43"/>
                  <a:pt x="45" y="43"/>
                  <a:pt x="45" y="43"/>
                </a:cubicBezTo>
                <a:cubicBezTo>
                  <a:pt x="45" y="44"/>
                  <a:pt x="45" y="45"/>
                  <a:pt x="44" y="45"/>
                </a:cubicBezTo>
                <a:cubicBezTo>
                  <a:pt x="44" y="46"/>
                  <a:pt x="44" y="46"/>
                  <a:pt x="43" y="46"/>
                </a:cubicBezTo>
                <a:cubicBezTo>
                  <a:pt x="43" y="46"/>
                  <a:pt x="43" y="46"/>
                  <a:pt x="43" y="45"/>
                </a:cubicBezTo>
                <a:cubicBezTo>
                  <a:pt x="43" y="45"/>
                  <a:pt x="42" y="45"/>
                  <a:pt x="42" y="44"/>
                </a:cubicBezTo>
                <a:lnTo>
                  <a:pt x="42" y="41"/>
                </a:lnTo>
                <a:close/>
                <a:moveTo>
                  <a:pt x="42" y="39"/>
                </a:moveTo>
                <a:cubicBezTo>
                  <a:pt x="42" y="37"/>
                  <a:pt x="42" y="37"/>
                  <a:pt x="42" y="37"/>
                </a:cubicBezTo>
                <a:cubicBezTo>
                  <a:pt x="42" y="36"/>
                  <a:pt x="43" y="36"/>
                  <a:pt x="43" y="36"/>
                </a:cubicBezTo>
                <a:cubicBezTo>
                  <a:pt x="43" y="36"/>
                  <a:pt x="43" y="35"/>
                  <a:pt x="43" y="35"/>
                </a:cubicBezTo>
                <a:cubicBezTo>
                  <a:pt x="44" y="35"/>
                  <a:pt x="44" y="36"/>
                  <a:pt x="44" y="36"/>
                </a:cubicBezTo>
                <a:cubicBezTo>
                  <a:pt x="44" y="36"/>
                  <a:pt x="44" y="36"/>
                  <a:pt x="44" y="37"/>
                </a:cubicBezTo>
                <a:cubicBezTo>
                  <a:pt x="44" y="39"/>
                  <a:pt x="44" y="39"/>
                  <a:pt x="44" y="39"/>
                </a:cubicBezTo>
                <a:cubicBezTo>
                  <a:pt x="42" y="39"/>
                  <a:pt x="42" y="39"/>
                  <a:pt x="42" y="39"/>
                </a:cubicBezTo>
                <a:close/>
                <a:moveTo>
                  <a:pt x="42" y="39"/>
                </a:moveTo>
                <a:cubicBezTo>
                  <a:pt x="42" y="39"/>
                  <a:pt x="42" y="39"/>
                  <a:pt x="42" y="39"/>
                </a:cubicBezTo>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4" name="Google Shape;284;p14"/>
          <p:cNvSpPr/>
          <p:nvPr/>
        </p:nvSpPr>
        <p:spPr>
          <a:xfrm>
            <a:off x="872067" y="6257999"/>
            <a:ext cx="302684" cy="300567"/>
          </a:xfrm>
          <a:custGeom>
            <a:avLst/>
            <a:gdLst/>
            <a:ahLst/>
            <a:cxnLst/>
            <a:rect l="l" t="t" r="r" b="b"/>
            <a:pathLst>
              <a:path w="2016" h="2016" extrusionOk="0">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5" name="Google Shape;285;p14"/>
          <p:cNvSpPr/>
          <p:nvPr/>
        </p:nvSpPr>
        <p:spPr>
          <a:xfrm>
            <a:off x="946151" y="6332083"/>
            <a:ext cx="154517" cy="152400"/>
          </a:xfrm>
          <a:custGeom>
            <a:avLst/>
            <a:gdLst/>
            <a:ahLst/>
            <a:cxnLst/>
            <a:rect l="l" t="t" r="r" b="b"/>
            <a:pathLst>
              <a:path w="1034" h="1034" extrusionOk="0">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6" name="Google Shape;286;p14"/>
          <p:cNvSpPr/>
          <p:nvPr/>
        </p:nvSpPr>
        <p:spPr>
          <a:xfrm>
            <a:off x="1085851" y="6310916"/>
            <a:ext cx="35984" cy="35984"/>
          </a:xfrm>
          <a:prstGeom prst="ellipse">
            <a:avLst/>
          </a:pr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pic>
        <p:nvPicPr>
          <p:cNvPr id="287" name="Google Shape;287;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9540" y="267547"/>
            <a:ext cx="3700011" cy="156916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4CE2-D2AD-4BAC-86BC-5D3E0402F2AA}"/>
              </a:ext>
            </a:extLst>
          </p:cNvPr>
          <p:cNvSpPr>
            <a:spLocks noGrp="1"/>
          </p:cNvSpPr>
          <p:nvPr>
            <p:ph type="title"/>
          </p:nvPr>
        </p:nvSpPr>
        <p:spPr>
          <a:xfrm>
            <a:off x="550190" y="239766"/>
            <a:ext cx="10749366" cy="1325563"/>
          </a:xfrm>
        </p:spPr>
        <p:txBody>
          <a:bodyPr/>
          <a:lstStyle/>
          <a:p>
            <a:r>
              <a:rPr lang="en-GB" dirty="0"/>
              <a:t>Practical information (1/2) </a:t>
            </a:r>
          </a:p>
        </p:txBody>
      </p:sp>
      <p:sp>
        <p:nvSpPr>
          <p:cNvPr id="3" name="Content Placeholder 2">
            <a:extLst>
              <a:ext uri="{FF2B5EF4-FFF2-40B4-BE49-F238E27FC236}">
                <a16:creationId xmlns:a16="http://schemas.microsoft.com/office/drawing/2014/main" id="{91807828-E7FA-42DB-A4E7-0446BF36DF74}"/>
              </a:ext>
            </a:extLst>
          </p:cNvPr>
          <p:cNvSpPr>
            <a:spLocks noGrp="1"/>
          </p:cNvSpPr>
          <p:nvPr>
            <p:ph idx="1"/>
          </p:nvPr>
        </p:nvSpPr>
        <p:spPr>
          <a:xfrm>
            <a:off x="495946" y="1565329"/>
            <a:ext cx="10857854" cy="4611634"/>
          </a:xfrm>
        </p:spPr>
        <p:txBody>
          <a:bodyPr>
            <a:normAutofit fontScale="92500" lnSpcReduction="20000"/>
          </a:bodyPr>
          <a:lstStyle/>
          <a:p>
            <a:pPr marL="0" lvl="0" indent="0" defTabSz="457200" eaLnBrk="0" fontAlgn="base" hangingPunct="0">
              <a:lnSpc>
                <a:spcPct val="150000"/>
              </a:lnSpc>
              <a:spcBef>
                <a:spcPts val="662"/>
              </a:spcBef>
              <a:spcAft>
                <a:spcPts val="662"/>
              </a:spcAft>
              <a:buNone/>
              <a:defRPr/>
            </a:pPr>
            <a:r>
              <a:rPr lang="en-GB" sz="2400" b="1" kern="0" dirty="0">
                <a:solidFill>
                  <a:prstClr val="black"/>
                </a:solidFill>
                <a:cs typeface="Arial" panose="020B0604020202020204" pitchFamily="34" charset="0"/>
              </a:rPr>
              <a:t>Accessibility</a:t>
            </a:r>
            <a:r>
              <a:rPr lang="en-GB" sz="2400" kern="0" dirty="0">
                <a:solidFill>
                  <a:prstClr val="black"/>
                </a:solidFill>
                <a:cs typeface="Arial" panose="020B0604020202020204" pitchFamily="34" charset="0"/>
              </a:rPr>
              <a:t>:</a:t>
            </a:r>
          </a:p>
          <a:p>
            <a:pPr defTabSz="457200" eaLnBrk="0" fontAlgn="base" hangingPunct="0">
              <a:lnSpc>
                <a:spcPct val="150000"/>
              </a:lnSpc>
              <a:spcBef>
                <a:spcPts val="662"/>
              </a:spcBef>
              <a:spcAft>
                <a:spcPts val="662"/>
              </a:spcAft>
              <a:buClr>
                <a:schemeClr val="tx1"/>
              </a:buClr>
              <a:defRPr/>
            </a:pPr>
            <a:r>
              <a:rPr lang="en-GB" sz="2400" kern="0" dirty="0">
                <a:solidFill>
                  <a:prstClr val="black"/>
                </a:solidFill>
                <a:cs typeface="Arial" panose="020B0604020202020204" pitchFamily="34" charset="0"/>
              </a:rPr>
              <a:t>Real-time captioning in English (activate in zoom or use external link from chat box)</a:t>
            </a:r>
          </a:p>
          <a:p>
            <a:pPr defTabSz="457200" eaLnBrk="0" fontAlgn="base" hangingPunct="0">
              <a:lnSpc>
                <a:spcPct val="150000"/>
              </a:lnSpc>
              <a:spcBef>
                <a:spcPts val="662"/>
              </a:spcBef>
              <a:spcAft>
                <a:spcPts val="662"/>
              </a:spcAft>
              <a:buClr>
                <a:schemeClr val="tx1"/>
              </a:buClr>
              <a:defRPr/>
            </a:pPr>
            <a:r>
              <a:rPr lang="en-GB" sz="2400" kern="0" dirty="0">
                <a:solidFill>
                  <a:prstClr val="black"/>
                </a:solidFill>
                <a:cs typeface="Arial" panose="020B0604020202020204" pitchFamily="34" charset="0"/>
              </a:rPr>
              <a:t>International Sign Interpretation</a:t>
            </a:r>
          </a:p>
          <a:p>
            <a:pPr marL="0" lvl="0" indent="0" defTabSz="457200" eaLnBrk="0" fontAlgn="base" hangingPunct="0">
              <a:lnSpc>
                <a:spcPct val="150000"/>
              </a:lnSpc>
              <a:spcBef>
                <a:spcPts val="662"/>
              </a:spcBef>
              <a:spcAft>
                <a:spcPts val="662"/>
              </a:spcAft>
              <a:buNone/>
              <a:defRPr/>
            </a:pPr>
            <a:r>
              <a:rPr lang="en-GB" sz="2400" b="1" kern="0" dirty="0">
                <a:solidFill>
                  <a:prstClr val="black"/>
                </a:solidFill>
                <a:cs typeface="Arial" panose="020B0604020202020204" pitchFamily="34" charset="0"/>
              </a:rPr>
              <a:t>Questions and comments:</a:t>
            </a:r>
          </a:p>
          <a:p>
            <a:pPr defTabSz="457200" eaLnBrk="0" fontAlgn="base" hangingPunct="0">
              <a:lnSpc>
                <a:spcPct val="150000"/>
              </a:lnSpc>
              <a:spcBef>
                <a:spcPts val="662"/>
              </a:spcBef>
              <a:spcAft>
                <a:spcPts val="662"/>
              </a:spcAft>
              <a:buClr>
                <a:schemeClr val="tx1"/>
              </a:buClr>
              <a:defRPr/>
            </a:pPr>
            <a:r>
              <a:rPr lang="en-GB" sz="2400" dirty="0">
                <a:effectLst/>
                <a:cs typeface="Arial" panose="020B0604020202020204" pitchFamily="34" charset="0"/>
              </a:rPr>
              <a:t>Use ‘raise hand’ function ALT+Y (if not possible either chat box or through microphone)</a:t>
            </a:r>
          </a:p>
          <a:p>
            <a:pPr defTabSz="457200" eaLnBrk="0" fontAlgn="base" hangingPunct="0">
              <a:lnSpc>
                <a:spcPct val="150000"/>
              </a:lnSpc>
              <a:spcBef>
                <a:spcPts val="662"/>
              </a:spcBef>
              <a:spcAft>
                <a:spcPts val="662"/>
              </a:spcAft>
              <a:buClr>
                <a:schemeClr val="tx1"/>
              </a:buClr>
              <a:defRPr/>
            </a:pPr>
            <a:r>
              <a:rPr lang="en-GB" sz="2400" dirty="0">
                <a:effectLst/>
                <a:cs typeface="Arial" panose="020B0604020202020204" pitchFamily="34" charset="0"/>
              </a:rPr>
              <a:t>Send questions via the chat box</a:t>
            </a:r>
          </a:p>
          <a:p>
            <a:pPr defTabSz="457200" eaLnBrk="0" fontAlgn="base" hangingPunct="0">
              <a:lnSpc>
                <a:spcPct val="150000"/>
              </a:lnSpc>
              <a:spcBef>
                <a:spcPts val="662"/>
              </a:spcBef>
              <a:spcAft>
                <a:spcPts val="662"/>
              </a:spcAft>
              <a:buClr>
                <a:schemeClr val="tx1"/>
              </a:buClr>
              <a:defRPr/>
            </a:pPr>
            <a:endParaRPr lang="en-GB" sz="2400" dirty="0">
              <a:effectLst/>
              <a:cs typeface="Arial" panose="020B0604020202020204" pitchFamily="34" charset="0"/>
            </a:endParaRPr>
          </a:p>
        </p:txBody>
      </p:sp>
    </p:spTree>
    <p:extLst>
      <p:ext uri="{BB962C8B-B14F-4D97-AF65-F5344CB8AC3E}">
        <p14:creationId xmlns:p14="http://schemas.microsoft.com/office/powerpoint/2010/main" val="321306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4CE2-D2AD-4BAC-86BC-5D3E0402F2AA}"/>
              </a:ext>
            </a:extLst>
          </p:cNvPr>
          <p:cNvSpPr>
            <a:spLocks noGrp="1"/>
          </p:cNvSpPr>
          <p:nvPr>
            <p:ph type="title"/>
          </p:nvPr>
        </p:nvSpPr>
        <p:spPr>
          <a:xfrm>
            <a:off x="550190" y="239766"/>
            <a:ext cx="10749366" cy="1325563"/>
          </a:xfrm>
        </p:spPr>
        <p:txBody>
          <a:bodyPr/>
          <a:lstStyle/>
          <a:p>
            <a:r>
              <a:rPr lang="en-GB" dirty="0"/>
              <a:t>Practical information (2/2) </a:t>
            </a:r>
          </a:p>
        </p:txBody>
      </p:sp>
      <p:sp>
        <p:nvSpPr>
          <p:cNvPr id="3" name="Content Placeholder 2">
            <a:extLst>
              <a:ext uri="{FF2B5EF4-FFF2-40B4-BE49-F238E27FC236}">
                <a16:creationId xmlns:a16="http://schemas.microsoft.com/office/drawing/2014/main" id="{91807828-E7FA-42DB-A4E7-0446BF36DF74}"/>
              </a:ext>
            </a:extLst>
          </p:cNvPr>
          <p:cNvSpPr>
            <a:spLocks noGrp="1"/>
          </p:cNvSpPr>
          <p:nvPr>
            <p:ph idx="1"/>
          </p:nvPr>
        </p:nvSpPr>
        <p:spPr>
          <a:xfrm>
            <a:off x="495946" y="1565329"/>
            <a:ext cx="10857854" cy="4611634"/>
          </a:xfrm>
        </p:spPr>
        <p:txBody>
          <a:bodyPr>
            <a:normAutofit/>
          </a:bodyPr>
          <a:lstStyle/>
          <a:p>
            <a:pPr marL="0" lvl="0" indent="0" defTabSz="457200" eaLnBrk="0" fontAlgn="base" hangingPunct="0">
              <a:lnSpc>
                <a:spcPct val="150000"/>
              </a:lnSpc>
              <a:spcBef>
                <a:spcPts val="662"/>
              </a:spcBef>
              <a:spcAft>
                <a:spcPts val="662"/>
              </a:spcAft>
              <a:buNone/>
              <a:defRPr/>
            </a:pPr>
            <a:r>
              <a:rPr lang="en-GB" sz="2400" b="1" kern="0" dirty="0">
                <a:solidFill>
                  <a:prstClr val="black"/>
                </a:solidFill>
                <a:cs typeface="Arial" panose="020B0604020202020204" pitchFamily="34" charset="0"/>
              </a:rPr>
              <a:t>Housekeeping rules:</a:t>
            </a:r>
          </a:p>
          <a:p>
            <a:pPr defTabSz="457200" eaLnBrk="0" fontAlgn="base" hangingPunct="0">
              <a:lnSpc>
                <a:spcPct val="150000"/>
              </a:lnSpc>
              <a:spcBef>
                <a:spcPts val="662"/>
              </a:spcBef>
              <a:spcAft>
                <a:spcPts val="662"/>
              </a:spcAft>
              <a:defRPr/>
            </a:pPr>
            <a:r>
              <a:rPr lang="en-GB" sz="2400" kern="0" dirty="0">
                <a:solidFill>
                  <a:prstClr val="black"/>
                </a:solidFill>
                <a:cs typeface="Arial" panose="020B0604020202020204" pitchFamily="34" charset="0"/>
              </a:rPr>
              <a:t>Training will be recorded for internal use only</a:t>
            </a:r>
          </a:p>
          <a:p>
            <a:pPr defTabSz="457200" eaLnBrk="0" fontAlgn="base" hangingPunct="0">
              <a:lnSpc>
                <a:spcPct val="150000"/>
              </a:lnSpc>
              <a:spcBef>
                <a:spcPts val="662"/>
              </a:spcBef>
              <a:spcAft>
                <a:spcPts val="662"/>
              </a:spcAft>
              <a:defRPr/>
            </a:pPr>
            <a:r>
              <a:rPr lang="en-GB" sz="2400" kern="0" dirty="0">
                <a:solidFill>
                  <a:prstClr val="black"/>
                </a:solidFill>
                <a:cs typeface="Arial" panose="020B0604020202020204" pitchFamily="34" charset="0"/>
              </a:rPr>
              <a:t>When you speak, please have your video on if you wish</a:t>
            </a:r>
          </a:p>
          <a:p>
            <a:pPr defTabSz="457200" eaLnBrk="0" fontAlgn="base" hangingPunct="0">
              <a:lnSpc>
                <a:spcPct val="150000"/>
              </a:lnSpc>
              <a:spcBef>
                <a:spcPts val="662"/>
              </a:spcBef>
              <a:spcAft>
                <a:spcPts val="662"/>
              </a:spcAft>
              <a:defRPr/>
            </a:pPr>
            <a:r>
              <a:rPr lang="en-GB" sz="2400" kern="0" dirty="0">
                <a:solidFill>
                  <a:prstClr val="black"/>
                </a:solidFill>
                <a:cs typeface="Arial" panose="020B0604020202020204" pitchFamily="34" charset="0"/>
              </a:rPr>
              <a:t>Introduce yourself when speaking</a:t>
            </a:r>
          </a:p>
          <a:p>
            <a:pPr defTabSz="457200" eaLnBrk="0" fontAlgn="base" hangingPunct="0">
              <a:lnSpc>
                <a:spcPct val="150000"/>
              </a:lnSpc>
              <a:spcBef>
                <a:spcPts val="662"/>
              </a:spcBef>
              <a:spcAft>
                <a:spcPts val="662"/>
              </a:spcAft>
              <a:defRPr/>
            </a:pPr>
            <a:r>
              <a:rPr lang="en-GB" sz="2400" kern="0" dirty="0">
                <a:solidFill>
                  <a:prstClr val="black"/>
                </a:solidFill>
                <a:cs typeface="Arial" panose="020B0604020202020204" pitchFamily="34" charset="0"/>
              </a:rPr>
              <a:t>Please speak slowly </a:t>
            </a:r>
          </a:p>
        </p:txBody>
      </p:sp>
    </p:spTree>
    <p:extLst>
      <p:ext uri="{BB962C8B-B14F-4D97-AF65-F5344CB8AC3E}">
        <p14:creationId xmlns:p14="http://schemas.microsoft.com/office/powerpoint/2010/main" val="265078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83" y="345810"/>
            <a:ext cx="6106166" cy="1325563"/>
          </a:xfrm>
        </p:spPr>
        <p:txBody>
          <a:bodyPr>
            <a:normAutofit/>
          </a:bodyPr>
          <a:lstStyle/>
          <a:p>
            <a:r>
              <a:rPr lang="it-IT" dirty="0"/>
              <a:t>Accessible tourism </a:t>
            </a:r>
            <a:endParaRPr lang="en-GB" b="1" dirty="0"/>
          </a:p>
        </p:txBody>
      </p:sp>
      <p:sp>
        <p:nvSpPr>
          <p:cNvPr id="3" name="Content Placeholder 2"/>
          <p:cNvSpPr>
            <a:spLocks noGrp="1"/>
          </p:cNvSpPr>
          <p:nvPr>
            <p:ph idx="1"/>
          </p:nvPr>
        </p:nvSpPr>
        <p:spPr>
          <a:xfrm>
            <a:off x="534839" y="1794294"/>
            <a:ext cx="5880710" cy="4382669"/>
          </a:xfrm>
        </p:spPr>
        <p:txBody>
          <a:bodyPr>
            <a:normAutofit fontScale="92500"/>
          </a:bodyPr>
          <a:lstStyle/>
          <a:p>
            <a:pPr marL="0" indent="0">
              <a:lnSpc>
                <a:spcPct val="150000"/>
              </a:lnSpc>
              <a:buNone/>
            </a:pPr>
            <a:r>
              <a:rPr lang="en-US" sz="2600" dirty="0">
                <a:cs typeface="Arial" panose="020B0604020202020204" pitchFamily="34" charset="0"/>
              </a:rPr>
              <a:t>Accessible tourism is all about making tourist tools and services easily available for as many people as possible. </a:t>
            </a:r>
          </a:p>
          <a:p>
            <a:pPr marL="0" indent="0">
              <a:lnSpc>
                <a:spcPct val="150000"/>
              </a:lnSpc>
              <a:buNone/>
            </a:pPr>
            <a:r>
              <a:rPr lang="en-US" sz="2600" b="1" dirty="0">
                <a:solidFill>
                  <a:srgbClr val="0070C0"/>
                </a:solidFill>
                <a:cs typeface="Arial" panose="020B0604020202020204" pitchFamily="34" charset="0"/>
              </a:rPr>
              <a:t>It benefits everyone. </a:t>
            </a:r>
          </a:p>
          <a:p>
            <a:pPr marL="0" indent="0">
              <a:lnSpc>
                <a:spcPct val="150000"/>
              </a:lnSpc>
              <a:buNone/>
            </a:pPr>
            <a:endParaRPr lang="en-US" sz="2600" b="1" dirty="0">
              <a:cs typeface="Arial" panose="020B0604020202020204" pitchFamily="34" charset="0"/>
            </a:endParaRPr>
          </a:p>
          <a:p>
            <a:pPr marL="0" indent="0">
              <a:lnSpc>
                <a:spcPct val="150000"/>
              </a:lnSpc>
              <a:buNone/>
            </a:pPr>
            <a:r>
              <a:rPr lang="en-US" sz="2600" b="1" dirty="0">
                <a:solidFill>
                  <a:srgbClr val="C00000"/>
                </a:solidFill>
                <a:cs typeface="Arial" panose="020B0604020202020204" pitchFamily="34" charset="0"/>
              </a:rPr>
              <a:t>It's about ability, not disability.</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buNone/>
            </a:pPr>
            <a:endParaRPr lang="en-GB" dirty="0"/>
          </a:p>
        </p:txBody>
      </p:sp>
      <p:pic>
        <p:nvPicPr>
          <p:cNvPr id="1026" name="Picture 2" descr="The A to Z of UX — A is for Accessibility: 12 tips for designing an  inclusive user experience | by Darren Wilson | UX Collective">
            <a:extLst>
              <a:ext uri="{FF2B5EF4-FFF2-40B4-BE49-F238E27FC236}">
                <a16:creationId xmlns:a16="http://schemas.microsoft.com/office/drawing/2014/main" id="{A8DDE062-BB1E-4FEA-B518-14F9BC65EA5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nimation with people who are trying to join the puzzle pieces of the world.">
            <a:extLst>
              <a:ext uri="{FF2B5EF4-FFF2-40B4-BE49-F238E27FC236}">
                <a16:creationId xmlns:a16="http://schemas.microsoft.com/office/drawing/2014/main" id="{1D53CB32-8633-458A-B299-2F242E5F25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7317" y="167418"/>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2657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Persons with disabilities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fr-BE" sz="2400" dirty="0"/>
              <a:t>Persons with disabilities include persons who are </a:t>
            </a:r>
            <a:r>
              <a:rPr lang="fr-BE" sz="2400" b="1" dirty="0"/>
              <a:t>blind, </a:t>
            </a:r>
            <a:r>
              <a:rPr lang="fr-BE" sz="2400" b="1" dirty="0" err="1"/>
              <a:t>Deafblind</a:t>
            </a:r>
            <a:r>
              <a:rPr lang="fr-BE" sz="2400" b="1" dirty="0"/>
              <a:t>, </a:t>
            </a:r>
            <a:r>
              <a:rPr lang="fr-BE" sz="2400" b="1" dirty="0" err="1"/>
              <a:t>Deaf</a:t>
            </a:r>
            <a:r>
              <a:rPr lang="fr-BE" sz="2400" b="1" dirty="0"/>
              <a:t>, hard of </a:t>
            </a:r>
            <a:r>
              <a:rPr lang="fr-BE" sz="2400" b="1" dirty="0" err="1"/>
              <a:t>hearing</a:t>
            </a:r>
            <a:r>
              <a:rPr lang="fr-BE" sz="2400" b="1" dirty="0"/>
              <a:t>, and people who have </a:t>
            </a:r>
            <a:r>
              <a:rPr lang="fr-BE" sz="2400" b="1" dirty="0" err="1"/>
              <a:t>physical</a:t>
            </a:r>
            <a:r>
              <a:rPr lang="fr-BE" sz="2400" b="1" dirty="0"/>
              <a:t>, intellectual or psychosocial disabilities. </a:t>
            </a:r>
            <a:endParaRPr lang="fr-BE" sz="2400" dirty="0"/>
          </a:p>
          <a:p>
            <a:pPr marL="0" indent="0">
              <a:lnSpc>
                <a:spcPct val="150000"/>
              </a:lnSpc>
              <a:buNone/>
            </a:pPr>
            <a:r>
              <a:rPr lang="fr-BE" sz="2400" dirty="0" err="1"/>
              <a:t>Examples</a:t>
            </a:r>
            <a:r>
              <a:rPr lang="fr-BE" sz="2400" dirty="0"/>
              <a:t> of support </a:t>
            </a:r>
            <a:r>
              <a:rPr lang="fr-BE" sz="2400" dirty="0" err="1"/>
              <a:t>needs</a:t>
            </a:r>
            <a:r>
              <a:rPr lang="fr-BE" sz="2400" dirty="0"/>
              <a:t> </a:t>
            </a:r>
            <a:r>
              <a:rPr lang="fr-BE" sz="2400" dirty="0" err="1"/>
              <a:t>include</a:t>
            </a:r>
            <a:r>
              <a:rPr lang="fr-BE" sz="2400" dirty="0"/>
              <a:t>: </a:t>
            </a:r>
          </a:p>
          <a:p>
            <a:pPr lvl="1">
              <a:lnSpc>
                <a:spcPct val="150000"/>
              </a:lnSpc>
            </a:pPr>
            <a:r>
              <a:rPr lang="fr-BE" sz="2400" dirty="0"/>
              <a:t>Accessible </a:t>
            </a:r>
            <a:r>
              <a:rPr lang="fr-BE" sz="2400" dirty="0" err="1"/>
              <a:t>rooms</a:t>
            </a:r>
            <a:endParaRPr lang="fr-BE" sz="2400" dirty="0"/>
          </a:p>
          <a:p>
            <a:pPr lvl="1">
              <a:lnSpc>
                <a:spcPct val="150000"/>
              </a:lnSpc>
            </a:pPr>
            <a:r>
              <a:rPr lang="fr-BE" sz="2400" dirty="0" err="1"/>
              <a:t>Sign</a:t>
            </a:r>
            <a:r>
              <a:rPr lang="fr-BE" sz="2400" dirty="0"/>
              <a:t> </a:t>
            </a:r>
            <a:r>
              <a:rPr lang="fr-BE" sz="2400" dirty="0" err="1"/>
              <a:t>language</a:t>
            </a:r>
            <a:r>
              <a:rPr lang="fr-BE" sz="2400" dirty="0"/>
              <a:t> </a:t>
            </a:r>
            <a:r>
              <a:rPr lang="fr-BE" sz="2400" dirty="0" err="1"/>
              <a:t>interpretation</a:t>
            </a:r>
            <a:r>
              <a:rPr lang="fr-BE" sz="2400" dirty="0"/>
              <a:t> and </a:t>
            </a:r>
            <a:r>
              <a:rPr lang="fr-BE" sz="2400" dirty="0" err="1"/>
              <a:t>captioning</a:t>
            </a:r>
            <a:endParaRPr lang="fr-BE" sz="2400" dirty="0"/>
          </a:p>
          <a:p>
            <a:pPr lvl="1">
              <a:lnSpc>
                <a:spcPct val="150000"/>
              </a:lnSpc>
            </a:pPr>
            <a:r>
              <a:rPr lang="fr-BE" sz="2400" dirty="0" err="1"/>
              <a:t>Easy</a:t>
            </a:r>
            <a:r>
              <a:rPr lang="fr-BE" sz="2400" dirty="0"/>
              <a:t> to </a:t>
            </a:r>
            <a:r>
              <a:rPr lang="fr-BE" sz="2400" dirty="0" err="1"/>
              <a:t>read</a:t>
            </a:r>
            <a:r>
              <a:rPr lang="fr-BE" sz="2400" dirty="0"/>
              <a:t> information and </a:t>
            </a:r>
            <a:r>
              <a:rPr lang="fr-BE" sz="2400" dirty="0" err="1"/>
              <a:t>explanation</a:t>
            </a:r>
            <a:r>
              <a:rPr lang="fr-BE" sz="2400" dirty="0"/>
              <a:t> about the </a:t>
            </a:r>
            <a:r>
              <a:rPr lang="fr-BE" sz="2400" dirty="0" err="1"/>
              <a:t>tourist</a:t>
            </a:r>
            <a:r>
              <a:rPr lang="fr-BE" sz="2400" dirty="0"/>
              <a:t> place or </a:t>
            </a:r>
            <a:r>
              <a:rPr lang="fr-BE" sz="2400" dirty="0" err="1"/>
              <a:t>activity</a:t>
            </a:r>
            <a:r>
              <a:rPr lang="fr-BE" sz="2400" dirty="0"/>
              <a:t> beforehand </a:t>
            </a:r>
          </a:p>
          <a:p>
            <a:pPr marL="0" indent="0">
              <a:lnSpc>
                <a:spcPct val="150000"/>
              </a:lnSpc>
              <a:buNone/>
            </a:pPr>
            <a:endParaRPr lang="en-GB" sz="2400" dirty="0"/>
          </a:p>
        </p:txBody>
      </p:sp>
    </p:spTree>
    <p:extLst>
      <p:ext uri="{BB962C8B-B14F-4D97-AF65-F5344CB8AC3E}">
        <p14:creationId xmlns:p14="http://schemas.microsoft.com/office/powerpoint/2010/main" val="318184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1661BB-ECD1-ECB4-F3B7-A9A900171076}"/>
              </a:ext>
            </a:extLst>
          </p:cNvPr>
          <p:cNvSpPr>
            <a:spLocks noGrp="1"/>
          </p:cNvSpPr>
          <p:nvPr>
            <p:ph type="body" sz="quarter" idx="10"/>
          </p:nvPr>
        </p:nvSpPr>
        <p:spPr/>
        <p:txBody>
          <a:bodyPr/>
          <a:lstStyle/>
          <a:p>
            <a:endParaRPr lang="en-GB" dirty="0"/>
          </a:p>
          <a:p>
            <a:endParaRPr lang="en-GB" dirty="0"/>
          </a:p>
          <a:p>
            <a:r>
              <a:rPr lang="en-GB" sz="2400" b="1" dirty="0">
                <a:effectLst/>
                <a:latin typeface="Verdana" panose="020B0604030504040204" pitchFamily="34" charset="0"/>
              </a:rPr>
              <a:t>Kamil Goungor</a:t>
            </a:r>
          </a:p>
          <a:p>
            <a:endParaRPr lang="en-GB" sz="2400" b="1" dirty="0">
              <a:effectLst/>
              <a:latin typeface="Verdana" panose="020B0604030504040204" pitchFamily="34" charset="0"/>
            </a:endParaRPr>
          </a:p>
          <a:p>
            <a:r>
              <a:rPr lang="en-GB" sz="2400" b="1" dirty="0">
                <a:effectLst/>
                <a:latin typeface="Verdana" panose="020B0604030504040204" pitchFamily="34" charset="0"/>
              </a:rPr>
              <a:t>European Network on Independent Living</a:t>
            </a:r>
            <a:r>
              <a:rPr lang="en-GB" sz="2400" dirty="0">
                <a:effectLst/>
                <a:latin typeface="Verdana" panose="020B0604030504040204" pitchFamily="34" charset="0"/>
              </a:rPr>
              <a:t> </a:t>
            </a:r>
            <a:endParaRPr lang="en-GB" sz="2400" dirty="0">
              <a:latin typeface="Verdana" panose="020B0604030504040204" pitchFamily="34" charset="0"/>
            </a:endParaRPr>
          </a:p>
        </p:txBody>
      </p:sp>
      <p:pic>
        <p:nvPicPr>
          <p:cNvPr id="4" name="Picture 3" descr="Interreg Central Europe - Co-Funded by the European Union.&#10;CE-Space4 all">
            <a:extLst>
              <a:ext uri="{FF2B5EF4-FFF2-40B4-BE49-F238E27FC236}">
                <a16:creationId xmlns:a16="http://schemas.microsoft.com/office/drawing/2014/main" id="{3D602635-5EE0-4348-E504-F289E7D64183}"/>
              </a:ext>
            </a:extLst>
          </p:cNvPr>
          <p:cNvPicPr>
            <a:picLocks noChangeAspect="1"/>
          </p:cNvPicPr>
          <p:nvPr/>
        </p:nvPicPr>
        <p:blipFill>
          <a:blip r:embed="rId3"/>
          <a:stretch>
            <a:fillRect/>
          </a:stretch>
        </p:blipFill>
        <p:spPr>
          <a:xfrm>
            <a:off x="2232585" y="420585"/>
            <a:ext cx="4172322" cy="1664869"/>
          </a:xfrm>
          <a:prstGeom prst="rect">
            <a:avLst/>
          </a:prstGeom>
        </p:spPr>
      </p:pic>
      <p:pic>
        <p:nvPicPr>
          <p:cNvPr id="10" name="Picture Placeholder 9" descr="Kamil Goungor">
            <a:extLst>
              <a:ext uri="{FF2B5EF4-FFF2-40B4-BE49-F238E27FC236}">
                <a16:creationId xmlns:a16="http://schemas.microsoft.com/office/drawing/2014/main" id="{FC8AA4C3-0686-E7C6-EC04-53650CDED3DB}"/>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78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Accessible destinations and experiences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endParaRPr lang="en-GB" sz="2400" dirty="0"/>
          </a:p>
          <a:p>
            <a:pPr marL="0" indent="0">
              <a:lnSpc>
                <a:spcPct val="150000"/>
              </a:lnSpc>
              <a:buNone/>
            </a:pPr>
            <a:endParaRPr lang="en-GB" sz="2400" dirty="0"/>
          </a:p>
          <a:p>
            <a:pPr>
              <a:lnSpc>
                <a:spcPct val="150000"/>
              </a:lnSpc>
              <a:buFontTx/>
              <a:buChar char="-"/>
            </a:pPr>
            <a:endParaRPr lang="en-GB" sz="2400" dirty="0"/>
          </a:p>
        </p:txBody>
      </p:sp>
      <p:pic>
        <p:nvPicPr>
          <p:cNvPr id="4" name="4 - Θέση περιεχομένου" descr="Kamil boarding the train in Turkey with assistance from the train station staff">
            <a:extLst>
              <a:ext uri="{FF2B5EF4-FFF2-40B4-BE49-F238E27FC236}">
                <a16:creationId xmlns:a16="http://schemas.microsoft.com/office/drawing/2014/main" id="{B7697281-28BE-719B-C426-C932D6ABA6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94" y="1893087"/>
            <a:ext cx="4851895" cy="3630556"/>
          </a:xfrm>
          <a:prstGeom prst="rect">
            <a:avLst/>
          </a:prstGeom>
        </p:spPr>
      </p:pic>
      <p:pic>
        <p:nvPicPr>
          <p:cNvPr id="6" name="Picture 2" descr="Kamil boarding a touristic train in Bologna, Italy">
            <a:extLst>
              <a:ext uri="{FF2B5EF4-FFF2-40B4-BE49-F238E27FC236}">
                <a16:creationId xmlns:a16="http://schemas.microsoft.com/office/drawing/2014/main" id="{9E47066F-B3C0-6AB7-1CD7-71CA6E0ABA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2067" y="1893087"/>
            <a:ext cx="6206977" cy="3812425"/>
          </a:xfrm>
          <a:prstGeom prst="rect">
            <a:avLst/>
          </a:prstGeom>
          <a:noFill/>
        </p:spPr>
      </p:pic>
    </p:spTree>
    <p:extLst>
      <p:ext uri="{BB962C8B-B14F-4D97-AF65-F5344CB8AC3E}">
        <p14:creationId xmlns:p14="http://schemas.microsoft.com/office/powerpoint/2010/main" val="421328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Accessible destinations and experiences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endParaRPr lang="en-GB" sz="2400" dirty="0"/>
          </a:p>
          <a:p>
            <a:pPr marL="0" indent="0">
              <a:lnSpc>
                <a:spcPct val="150000"/>
              </a:lnSpc>
              <a:buNone/>
            </a:pPr>
            <a:endParaRPr lang="en-GB" sz="2400" dirty="0"/>
          </a:p>
          <a:p>
            <a:pPr>
              <a:lnSpc>
                <a:spcPct val="150000"/>
              </a:lnSpc>
              <a:buFontTx/>
              <a:buChar char="-"/>
            </a:pPr>
            <a:endParaRPr lang="en-GB" sz="2400" dirty="0"/>
          </a:p>
        </p:txBody>
      </p:sp>
      <p:pic>
        <p:nvPicPr>
          <p:cNvPr id="6" name="5 - Εικόνα" descr="Picture of a info button on a street pole in Stockholm Sweden">
            <a:extLst>
              <a:ext uri="{FF2B5EF4-FFF2-40B4-BE49-F238E27FC236}">
                <a16:creationId xmlns:a16="http://schemas.microsoft.com/office/drawing/2014/main" id="{FA815A7E-9432-A44B-EC6B-E882240C93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750050" y="2181100"/>
            <a:ext cx="5376832" cy="3024468"/>
          </a:xfrm>
          <a:prstGeom prst="rect">
            <a:avLst/>
          </a:prstGeom>
        </p:spPr>
      </p:pic>
      <p:pic>
        <p:nvPicPr>
          <p:cNvPr id="9" name="Εικόνα 8" descr="Kamil visiting the Acropolis in Athens, Greece">
            <a:extLst>
              <a:ext uri="{FF2B5EF4-FFF2-40B4-BE49-F238E27FC236}">
                <a16:creationId xmlns:a16="http://schemas.microsoft.com/office/drawing/2014/main" id="{C8C026D2-5FBB-A6F2-AF90-41CAB18D55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578817" y="2315936"/>
            <a:ext cx="4646645" cy="3484984"/>
          </a:xfrm>
          <a:prstGeom prst="rect">
            <a:avLst/>
          </a:prstGeom>
        </p:spPr>
      </p:pic>
    </p:spTree>
    <p:extLst>
      <p:ext uri="{BB962C8B-B14F-4D97-AF65-F5344CB8AC3E}">
        <p14:creationId xmlns:p14="http://schemas.microsoft.com/office/powerpoint/2010/main" val="327880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13508</TotalTime>
  <Words>1587</Words>
  <Application>Microsoft Macintosh PowerPoint</Application>
  <PresentationFormat>Panorámica</PresentationFormat>
  <Paragraphs>288</Paragraphs>
  <Slides>29</Slides>
  <Notes>29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Euclid Flex</vt:lpstr>
      <vt:lpstr>Noto Sans Symbols</vt:lpstr>
      <vt:lpstr>Trebuchet MS</vt:lpstr>
      <vt:lpstr>Verdana</vt:lpstr>
      <vt:lpstr>Wingdings</vt:lpstr>
      <vt:lpstr>Office Theme</vt:lpstr>
      <vt:lpstr>Presentación de PowerPoint</vt:lpstr>
      <vt:lpstr>Agenda </vt:lpstr>
      <vt:lpstr>Practical information (1/2) </vt:lpstr>
      <vt:lpstr>Practical information (2/2) </vt:lpstr>
      <vt:lpstr>Accessible tourism </vt:lpstr>
      <vt:lpstr>Persons with disabilities </vt:lpstr>
      <vt:lpstr>Presentación de PowerPoint</vt:lpstr>
      <vt:lpstr>Accessible destinations and experiences </vt:lpstr>
      <vt:lpstr>Accessible destinations and experiences </vt:lpstr>
      <vt:lpstr>Accessible destinations and experiences - Spain</vt:lpstr>
      <vt:lpstr>Accessible destinations and experiences - Japan</vt:lpstr>
      <vt:lpstr>Accessible destinations  and experiences – Iceland </vt:lpstr>
      <vt:lpstr>Presentación de PowerPoint</vt:lpstr>
      <vt:lpstr>Accessible tourism – UK model</vt:lpstr>
      <vt:lpstr>Presentación de PowerPoint</vt:lpstr>
      <vt:lpstr>Detailed Access Guides via AccessAble</vt:lpstr>
      <vt:lpstr>    </vt:lpstr>
      <vt:lpstr>Presentación de PowerPoint</vt:lpstr>
      <vt:lpstr>Specific requirements of deaf people: National sign languages</vt:lpstr>
      <vt:lpstr>Incorporating National Sign Languages in tourism </vt:lpstr>
      <vt:lpstr>1) Deaf Museums </vt:lpstr>
      <vt:lpstr>2) Tours in the national sign language</vt:lpstr>
      <vt:lpstr>3) Use of pre-recorded video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r_lulli@hotmail.com</dc:creator>
  <cp:keywords>Accessibility</cp:keywords>
  <cp:lastModifiedBy>Natalia Suarez</cp:lastModifiedBy>
  <cp:revision>115</cp:revision>
  <dcterms:created xsi:type="dcterms:W3CDTF">2019-03-25T10:17:14Z</dcterms:created>
  <dcterms:modified xsi:type="dcterms:W3CDTF">2024-05-27T07:07:33Z</dcterms:modified>
</cp:coreProperties>
</file>